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72" r:id="rId5"/>
    <p:sldId id="271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0033"/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4767-8244-4D7F-A18A-F5EFA26EA7DA}" type="datetimeFigureOut">
              <a:rPr lang="sl-SI" smtClean="0"/>
              <a:pPr/>
              <a:t>23.3.2020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5D7F-F4D9-4DD0-AFBC-C80A84DDD9D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221987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4767-8244-4D7F-A18A-F5EFA26EA7DA}" type="datetimeFigureOut">
              <a:rPr lang="sl-SI" smtClean="0"/>
              <a:pPr/>
              <a:t>23.3.2020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5D7F-F4D9-4DD0-AFBC-C80A84DDD9D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74627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4767-8244-4D7F-A18A-F5EFA26EA7DA}" type="datetimeFigureOut">
              <a:rPr lang="sl-SI" smtClean="0"/>
              <a:pPr/>
              <a:t>23.3.2020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5D7F-F4D9-4DD0-AFBC-C80A84DDD9D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2346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4767-8244-4D7F-A18A-F5EFA26EA7DA}" type="datetimeFigureOut">
              <a:rPr lang="sl-SI" smtClean="0"/>
              <a:pPr/>
              <a:t>23.3.2020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5D7F-F4D9-4DD0-AFBC-C80A84DDD9D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93376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4767-8244-4D7F-A18A-F5EFA26EA7DA}" type="datetimeFigureOut">
              <a:rPr lang="sl-SI" smtClean="0"/>
              <a:pPr/>
              <a:t>23.3.2020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5D7F-F4D9-4DD0-AFBC-C80A84DDD9D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465862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4767-8244-4D7F-A18A-F5EFA26EA7DA}" type="datetimeFigureOut">
              <a:rPr lang="sl-SI" smtClean="0"/>
              <a:pPr/>
              <a:t>23.3.2020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5D7F-F4D9-4DD0-AFBC-C80A84DDD9D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93952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4767-8244-4D7F-A18A-F5EFA26EA7DA}" type="datetimeFigureOut">
              <a:rPr lang="sl-SI" smtClean="0"/>
              <a:pPr/>
              <a:t>23.3.2020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5D7F-F4D9-4DD0-AFBC-C80A84DDD9D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366718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4767-8244-4D7F-A18A-F5EFA26EA7DA}" type="datetimeFigureOut">
              <a:rPr lang="sl-SI" smtClean="0"/>
              <a:pPr/>
              <a:t>23.3.2020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5D7F-F4D9-4DD0-AFBC-C80A84DDD9D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5688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4767-8244-4D7F-A18A-F5EFA26EA7DA}" type="datetimeFigureOut">
              <a:rPr lang="sl-SI" smtClean="0"/>
              <a:pPr/>
              <a:t>23.3.2020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5D7F-F4D9-4DD0-AFBC-C80A84DDD9D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19220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4767-8244-4D7F-A18A-F5EFA26EA7DA}" type="datetimeFigureOut">
              <a:rPr lang="sl-SI" smtClean="0"/>
              <a:pPr/>
              <a:t>23.3.2020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5D7F-F4D9-4DD0-AFBC-C80A84DDD9D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326711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4767-8244-4D7F-A18A-F5EFA26EA7DA}" type="datetimeFigureOut">
              <a:rPr lang="sl-SI" smtClean="0"/>
              <a:pPr/>
              <a:t>23.3.2020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5D7F-F4D9-4DD0-AFBC-C80A84DDD9D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60160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34767-8244-4D7F-A18A-F5EFA26EA7DA}" type="datetimeFigureOut">
              <a:rPr lang="sl-SI" smtClean="0"/>
              <a:pPr/>
              <a:t>23.3.2020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55D7F-F4D9-4DD0-AFBC-C80A84DDD9D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49496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7119" y="281399"/>
            <a:ext cx="3781800" cy="6295201"/>
          </a:xfrm>
          <a:prstGeom prst="rect">
            <a:avLst/>
          </a:prstGeom>
        </p:spPr>
      </p:pic>
      <p:sp>
        <p:nvSpPr>
          <p:cNvPr id="9" name="Podnaslov 2"/>
          <p:cNvSpPr txBox="1">
            <a:spLocks/>
          </p:cNvSpPr>
          <p:nvPr/>
        </p:nvSpPr>
        <p:spPr>
          <a:xfrm>
            <a:off x="762969" y="2369543"/>
            <a:ext cx="10812503" cy="14023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sl-SI" sz="44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sl-SI" sz="4400" b="1" dirty="0">
                <a:solidFill>
                  <a:srgbClr val="C00000"/>
                </a:solidFill>
              </a:rPr>
              <a:t>KAKO SE JE ŠIRILO KRŠČANSTVO</a:t>
            </a:r>
          </a:p>
        </p:txBody>
      </p:sp>
    </p:spTree>
    <p:extLst>
      <p:ext uri="{BB962C8B-B14F-4D97-AF65-F5344CB8AC3E}">
        <p14:creationId xmlns="" xmlns:p14="http://schemas.microsoft.com/office/powerpoint/2010/main" val="18223869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50651" y="171636"/>
            <a:ext cx="6732340" cy="68338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l-SI" sz="3600" b="1" dirty="0"/>
              <a:t>1. </a:t>
            </a:r>
            <a:r>
              <a:rPr lang="sl-SI" sz="3200" b="1" dirty="0"/>
              <a:t>Življenje Jezusa Kristusa</a:t>
            </a:r>
          </a:p>
        </p:txBody>
      </p:sp>
      <p:sp>
        <p:nvSpPr>
          <p:cNvPr id="6" name="Zaobljeni pravokotnik 5"/>
          <p:cNvSpPr/>
          <p:nvPr/>
        </p:nvSpPr>
        <p:spPr>
          <a:xfrm>
            <a:off x="235723" y="2422501"/>
            <a:ext cx="3427048" cy="193799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Ko je dopolnil 30 let, je začel </a:t>
            </a:r>
            <a:r>
              <a:rPr lang="sl-SI" b="1" dirty="0">
                <a:solidFill>
                  <a:srgbClr val="FF0000"/>
                </a:solidFill>
              </a:rPr>
              <a:t>javno delovati</a:t>
            </a:r>
            <a:r>
              <a:rPr lang="sl-SI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/>
              <a:t>pomagal je ljudem in opravljal dobra dela,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/>
              <a:t>ljudi je učil in jim pridigal o novem verskem nauku.</a:t>
            </a:r>
          </a:p>
        </p:txBody>
      </p:sp>
      <p:sp>
        <p:nvSpPr>
          <p:cNvPr id="11" name="Zaobljeni pravokotnik 10"/>
          <p:cNvSpPr/>
          <p:nvPr/>
        </p:nvSpPr>
        <p:spPr>
          <a:xfrm>
            <a:off x="8000948" y="1973635"/>
            <a:ext cx="3494884" cy="287728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1600" b="1" dirty="0">
                <a:solidFill>
                  <a:srgbClr val="FF0000"/>
                </a:solidFill>
              </a:rPr>
              <a:t>Krščanstvo </a:t>
            </a:r>
            <a:r>
              <a:rPr lang="sl-SI" sz="1600" b="1" dirty="0">
                <a:solidFill>
                  <a:schemeClr val="tx1"/>
                </a:solidFill>
              </a:rPr>
              <a:t>je: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1"/>
                </a:solidFill>
              </a:rPr>
              <a:t>nagovarjalo vse ljudi ne glede na spol, premoženje, status …,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1"/>
                </a:solidFill>
              </a:rPr>
              <a:t>revežem in nemočnim dajalo upanje v boljše življenje,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1"/>
                </a:solidFill>
              </a:rPr>
              <a:t>ponujalo poglobljen osebni odnos z Bogom,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1"/>
                </a:solidFill>
              </a:rPr>
              <a:t>obljubljalo posmrtno življenje,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b="1" dirty="0">
                <a:solidFill>
                  <a:schemeClr val="tx1"/>
                </a:solidFill>
              </a:rPr>
              <a:t>obračalo se je k prizadetim, ponižanim …</a:t>
            </a:r>
          </a:p>
        </p:txBody>
      </p:sp>
      <p:sp>
        <p:nvSpPr>
          <p:cNvPr id="16" name="Pravokotnik 15"/>
          <p:cNvSpPr/>
          <p:nvPr/>
        </p:nvSpPr>
        <p:spPr>
          <a:xfrm>
            <a:off x="4108294" y="3586103"/>
            <a:ext cx="3134918" cy="5966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Kako ob božiču kristjani </a:t>
            </a:r>
            <a:r>
              <a:rPr lang="sl-SI" dirty="0">
                <a:solidFill>
                  <a:srgbClr val="FF0000"/>
                </a:solidFill>
              </a:rPr>
              <a:t>praznujejo</a:t>
            </a:r>
            <a:r>
              <a:rPr lang="sl-SI" dirty="0"/>
              <a:t> Jezusovo rojstvo?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34392" y="1093103"/>
            <a:ext cx="3408820" cy="2254920"/>
          </a:xfrm>
          <a:prstGeom prst="rect">
            <a:avLst/>
          </a:prstGeom>
        </p:spPr>
      </p:pic>
      <p:sp>
        <p:nvSpPr>
          <p:cNvPr id="12" name="Pravokotnik 11"/>
          <p:cNvSpPr/>
          <p:nvPr/>
        </p:nvSpPr>
        <p:spPr>
          <a:xfrm>
            <a:off x="277457" y="1093103"/>
            <a:ext cx="3456707" cy="7704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b="1" dirty="0"/>
          </a:p>
          <a:p>
            <a:pPr algn="ctr"/>
            <a:r>
              <a:rPr lang="sl-SI" b="1" dirty="0">
                <a:solidFill>
                  <a:srgbClr val="FF0000"/>
                </a:solidFill>
              </a:rPr>
              <a:t>Jezus Kristus </a:t>
            </a:r>
            <a:r>
              <a:rPr lang="sl-SI" b="1" dirty="0"/>
              <a:t>se je rodil v palestinskem mestu Betlehem, med letoma 6. in 4. pr. Kr.</a:t>
            </a:r>
          </a:p>
          <a:p>
            <a:pPr algn="ctr"/>
            <a:endParaRPr lang="sl-SI" b="1" dirty="0"/>
          </a:p>
        </p:txBody>
      </p:sp>
      <p:sp>
        <p:nvSpPr>
          <p:cNvPr id="14" name="Pravokotnik 13"/>
          <p:cNvSpPr/>
          <p:nvPr/>
        </p:nvSpPr>
        <p:spPr>
          <a:xfrm>
            <a:off x="235723" y="4703153"/>
            <a:ext cx="3475575" cy="12007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Jezusov nauk, imenovan </a:t>
            </a:r>
            <a:r>
              <a:rPr lang="sl-SI" b="1" dirty="0">
                <a:solidFill>
                  <a:srgbClr val="FF0000"/>
                </a:solidFill>
              </a:rPr>
              <a:t>krščanstvo</a:t>
            </a:r>
            <a:r>
              <a:rPr lang="sl-SI" b="1" dirty="0"/>
              <a:t>, je vseboval mnoge elemente judovske vere in tradicije.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4392" y="4463942"/>
            <a:ext cx="3717857" cy="2109523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7" name="Pravokotnik 16"/>
          <p:cNvSpPr/>
          <p:nvPr/>
        </p:nvSpPr>
        <p:spPr>
          <a:xfrm>
            <a:off x="8196902" y="5743249"/>
            <a:ext cx="3298930" cy="7704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Na zahtevo judovskih duhovnikov in ljudstva je bil obsojen na smrt s </a:t>
            </a:r>
            <a:r>
              <a:rPr lang="sl-SI" b="1" dirty="0">
                <a:solidFill>
                  <a:srgbClr val="FF0000"/>
                </a:solidFill>
              </a:rPr>
              <a:t>križanjem</a:t>
            </a:r>
            <a:r>
              <a:rPr lang="sl-SI" b="1" dirty="0"/>
              <a:t>.</a:t>
            </a:r>
          </a:p>
        </p:txBody>
      </p:sp>
      <p:sp>
        <p:nvSpPr>
          <p:cNvPr id="18" name="Pravokotnik 17"/>
          <p:cNvSpPr/>
          <p:nvPr/>
        </p:nvSpPr>
        <p:spPr>
          <a:xfrm>
            <a:off x="7935799" y="1029913"/>
            <a:ext cx="3560034" cy="7704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Mnogi so v njem videli </a:t>
            </a:r>
            <a:r>
              <a:rPr lang="sl-SI" b="1" dirty="0">
                <a:solidFill>
                  <a:srgbClr val="FF0000"/>
                </a:solidFill>
              </a:rPr>
              <a:t>mesijo</a:t>
            </a:r>
            <a:r>
              <a:rPr lang="sl-SI" b="1" dirty="0"/>
              <a:t>, ki bo Jude rešil rimske oblasti.</a:t>
            </a:r>
          </a:p>
        </p:txBody>
      </p:sp>
      <p:pic>
        <p:nvPicPr>
          <p:cNvPr id="19" name="Slika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49475" y="1973635"/>
            <a:ext cx="3459385" cy="3596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38514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4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11525" y="181947"/>
            <a:ext cx="9163813" cy="68338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l-SI" sz="3600" b="1" dirty="0"/>
              <a:t>2. </a:t>
            </a:r>
            <a:r>
              <a:rPr lang="sl-SI" sz="3200" b="1" dirty="0"/>
              <a:t>Krščanstvo se je razširilo po Rimskem imperiju</a:t>
            </a:r>
          </a:p>
        </p:txBody>
      </p:sp>
      <p:sp>
        <p:nvSpPr>
          <p:cNvPr id="9" name="Zaobljeni pravokotnik 8"/>
          <p:cNvSpPr/>
          <p:nvPr/>
        </p:nvSpPr>
        <p:spPr>
          <a:xfrm>
            <a:off x="719672" y="5209495"/>
            <a:ext cx="3561382" cy="9959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b="1" dirty="0"/>
              <a:t>Kateri dejavniki so pripomogli k temu, da se je krščanstvo hitro širilo po rimskem imperiju?</a:t>
            </a:r>
          </a:p>
        </p:txBody>
      </p:sp>
      <p:sp>
        <p:nvSpPr>
          <p:cNvPr id="20" name="Zaobljeni pravokotnik 19"/>
          <p:cNvSpPr/>
          <p:nvPr/>
        </p:nvSpPr>
        <p:spPr>
          <a:xfrm>
            <a:off x="156458" y="1127690"/>
            <a:ext cx="5028231" cy="1513114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Jezus je v času svojega delovanja zbral 12 učencev, </a:t>
            </a:r>
            <a:r>
              <a:rPr lang="sl-SI" b="1" dirty="0">
                <a:solidFill>
                  <a:srgbClr val="C00000"/>
                </a:solidFill>
              </a:rPr>
              <a:t>apostolov</a:t>
            </a:r>
            <a:r>
              <a:rPr lang="sl-SI" b="1" dirty="0"/>
              <a:t>. Po njegovi smrti so širili nauke krščanstva. Zapisali so jih v </a:t>
            </a:r>
            <a:r>
              <a:rPr lang="sl-SI" b="1" dirty="0">
                <a:solidFill>
                  <a:srgbClr val="C00000"/>
                </a:solidFill>
              </a:rPr>
              <a:t>evangelijih</a:t>
            </a:r>
            <a:r>
              <a:rPr lang="sl-SI" b="1" dirty="0"/>
              <a:t>, ki sestavljajo štiri knjige Nove zaveze. </a:t>
            </a:r>
          </a:p>
          <a:p>
            <a:pPr algn="ctr"/>
            <a:r>
              <a:rPr lang="sl-SI" b="1" dirty="0">
                <a:solidFill>
                  <a:srgbClr val="C00000"/>
                </a:solidFill>
              </a:rPr>
              <a:t>Križ</a:t>
            </a:r>
            <a:r>
              <a:rPr lang="sl-SI" b="1" dirty="0"/>
              <a:t> pa je postal simbol nove vere.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672" y="2887257"/>
            <a:ext cx="3561382" cy="217403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90292" y="3554150"/>
            <a:ext cx="3982081" cy="1536153"/>
          </a:xfrm>
          <a:prstGeom prst="rect">
            <a:avLst/>
          </a:prstGeom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8606" y="1178930"/>
            <a:ext cx="6596936" cy="1257290"/>
          </a:xfrm>
          <a:prstGeom prst="rect">
            <a:avLst/>
          </a:prstGeom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03454" y="3455133"/>
            <a:ext cx="2945022" cy="2750286"/>
          </a:xfrm>
          <a:prstGeom prst="rect">
            <a:avLst/>
          </a:prstGeom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8" name="Zaobljeni pravokotnik 17"/>
          <p:cNvSpPr/>
          <p:nvPr/>
        </p:nvSpPr>
        <p:spPr>
          <a:xfrm>
            <a:off x="7643524" y="2596155"/>
            <a:ext cx="4328849" cy="7644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Do 4. stoletja se je krščanstvo </a:t>
            </a:r>
            <a:r>
              <a:rPr lang="sl-SI" b="1" dirty="0">
                <a:solidFill>
                  <a:srgbClr val="C00000"/>
                </a:solidFill>
              </a:rPr>
              <a:t>razširilo po vsem Rimskem cesarstvu.</a:t>
            </a:r>
          </a:p>
        </p:txBody>
      </p:sp>
      <p:sp>
        <p:nvSpPr>
          <p:cNvPr id="21" name="Zaobljeni pravokotnik 20"/>
          <p:cNvSpPr/>
          <p:nvPr/>
        </p:nvSpPr>
        <p:spPr>
          <a:xfrm>
            <a:off x="7848742" y="5440012"/>
            <a:ext cx="4186799" cy="107508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Rimski cesarji so </a:t>
            </a:r>
            <a:r>
              <a:rPr lang="sl-SI" b="1" dirty="0">
                <a:solidFill>
                  <a:srgbClr val="C00000"/>
                </a:solidFill>
              </a:rPr>
              <a:t>preganjali kristjane</a:t>
            </a:r>
            <a:r>
              <a:rPr lang="sl-SI" b="1" dirty="0"/>
              <a:t>, ker so zavračali rimske bogove in božje čaščenje cesarjev.</a:t>
            </a:r>
          </a:p>
        </p:txBody>
      </p:sp>
    </p:spTree>
    <p:extLst>
      <p:ext uri="{BB962C8B-B14F-4D97-AF65-F5344CB8AC3E}">
        <p14:creationId xmlns="" xmlns:p14="http://schemas.microsoft.com/office/powerpoint/2010/main" val="4205161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11525" y="181947"/>
            <a:ext cx="9163813" cy="68338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l-SI" sz="3600" b="1" dirty="0"/>
              <a:t>3. </a:t>
            </a:r>
            <a:r>
              <a:rPr lang="sl-SI" sz="3200" b="1" dirty="0"/>
              <a:t>Vpliv krščanstva na rimsko kulturo</a:t>
            </a:r>
          </a:p>
        </p:txBody>
      </p:sp>
      <p:sp>
        <p:nvSpPr>
          <p:cNvPr id="9" name="Zaobljeni pravokotnik 8"/>
          <p:cNvSpPr/>
          <p:nvPr/>
        </p:nvSpPr>
        <p:spPr>
          <a:xfrm>
            <a:off x="4435200" y="5515316"/>
            <a:ext cx="4708800" cy="10555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b="1" dirty="0"/>
              <a:t>Krščanstvo je s svojimi nauku neopazno spreminjalo rimsko družbo, saj je postavilo nove družbene vrednote.</a:t>
            </a:r>
          </a:p>
        </p:txBody>
      </p:sp>
      <p:sp>
        <p:nvSpPr>
          <p:cNvPr id="20" name="Zaobljeni pravokotnik 19"/>
          <p:cNvSpPr/>
          <p:nvPr/>
        </p:nvSpPr>
        <p:spPr>
          <a:xfrm>
            <a:off x="4292586" y="1070802"/>
            <a:ext cx="5028231" cy="1513114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Eden od vzrokov za uspeh krščanstva je bila tudi dobra organiziranost kristjanov, ki so kmalu oblikovali svojo organizacijo – </a:t>
            </a:r>
            <a:r>
              <a:rPr lang="sl-SI" b="1" dirty="0">
                <a:solidFill>
                  <a:srgbClr val="C00000"/>
                </a:solidFill>
              </a:rPr>
              <a:t>krščansko cerkev</a:t>
            </a:r>
            <a:r>
              <a:rPr lang="sl-SI" b="1" dirty="0"/>
              <a:t>.</a:t>
            </a:r>
          </a:p>
        </p:txBody>
      </p:sp>
      <p:sp>
        <p:nvSpPr>
          <p:cNvPr id="19" name="Zaobljeni pravokotnik 18"/>
          <p:cNvSpPr/>
          <p:nvPr/>
        </p:nvSpPr>
        <p:spPr>
          <a:xfrm>
            <a:off x="7995185" y="2913663"/>
            <a:ext cx="1763834" cy="487366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DUHOVNIKI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006" y="1184138"/>
            <a:ext cx="3499037" cy="5325428"/>
          </a:xfrm>
          <a:prstGeom prst="rect">
            <a:avLst/>
          </a:prstGeom>
        </p:spPr>
      </p:pic>
      <p:sp>
        <p:nvSpPr>
          <p:cNvPr id="12" name="Zaobljeni pravokotnik 11"/>
          <p:cNvSpPr/>
          <p:nvPr/>
        </p:nvSpPr>
        <p:spPr>
          <a:xfrm>
            <a:off x="4020976" y="3730777"/>
            <a:ext cx="3406749" cy="60164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C00000"/>
                </a:solidFill>
              </a:rPr>
              <a:t>MILANSKI EDIKT, 313.</a:t>
            </a:r>
          </a:p>
        </p:txBody>
      </p:sp>
      <p:sp>
        <p:nvSpPr>
          <p:cNvPr id="14" name="Zaobljeni pravokotnik 13"/>
          <p:cNvSpPr/>
          <p:nvPr/>
        </p:nvSpPr>
        <p:spPr>
          <a:xfrm>
            <a:off x="3960516" y="2918781"/>
            <a:ext cx="1763834" cy="487366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PAPEŽ</a:t>
            </a:r>
          </a:p>
        </p:txBody>
      </p:sp>
      <p:sp>
        <p:nvSpPr>
          <p:cNvPr id="15" name="Zaobljeni pravokotnik 14"/>
          <p:cNvSpPr/>
          <p:nvPr/>
        </p:nvSpPr>
        <p:spPr>
          <a:xfrm>
            <a:off x="6023823" y="2918781"/>
            <a:ext cx="1763834" cy="487366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ŠKOF</a:t>
            </a:r>
          </a:p>
        </p:txBody>
      </p:sp>
      <p:sp>
        <p:nvSpPr>
          <p:cNvPr id="16" name="Zaobljeni pravokotnik 15"/>
          <p:cNvSpPr/>
          <p:nvPr/>
        </p:nvSpPr>
        <p:spPr>
          <a:xfrm>
            <a:off x="5643353" y="4527720"/>
            <a:ext cx="3406749" cy="72485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C00000"/>
                </a:solidFill>
              </a:rPr>
              <a:t>395, krščanstvo državna vera.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32019" y="1027140"/>
            <a:ext cx="1947696" cy="56394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91662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19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1830" y="412253"/>
            <a:ext cx="10651824" cy="62379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2681701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312</Words>
  <Application>Microsoft Office PowerPoint</Application>
  <PresentationFormat>Po meri</PresentationFormat>
  <Paragraphs>32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6" baseType="lpstr">
      <vt:lpstr>Officeova tema</vt:lpstr>
      <vt:lpstr>Diapozitiv 1</vt:lpstr>
      <vt:lpstr>1. Življenje Jezusa Kristusa</vt:lpstr>
      <vt:lpstr>2. Krščanstvo se je razširilo po Rimskem imperiju</vt:lpstr>
      <vt:lpstr>3. Vpliv krščanstva na rimsko kulturo</vt:lpstr>
      <vt:lpstr>Diapozitiv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RIMSKI IMPERIJ:  mogočna vojaška moč in tehnika</dc:title>
  <dc:creator>Helena Pačnik</dc:creator>
  <cp:lastModifiedBy>Lidija</cp:lastModifiedBy>
  <cp:revision>45</cp:revision>
  <dcterms:created xsi:type="dcterms:W3CDTF">2015-01-05T15:31:59Z</dcterms:created>
  <dcterms:modified xsi:type="dcterms:W3CDTF">2020-03-23T08:13:58Z</dcterms:modified>
</cp:coreProperties>
</file>