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7" r:id="rId9"/>
    <p:sldId id="268" r:id="rId10"/>
    <p:sldId id="263" r:id="rId11"/>
    <p:sldId id="264" r:id="rId12"/>
    <p:sldId id="265" r:id="rId13"/>
    <p:sldId id="266" r:id="rId14"/>
    <p:sldId id="273" r:id="rId15"/>
    <p:sldId id="269" r:id="rId16"/>
    <p:sldId id="270" r:id="rId17"/>
    <p:sldId id="271" r:id="rId18"/>
    <p:sldId id="272" r:id="rId19"/>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3126"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29608-6E14-46A3-B43F-5649F495FFCD}" type="datetimeFigureOut">
              <a:rPr lang="sl-SI" smtClean="0"/>
              <a:t>14.5.2019</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B3201-CAD5-42AE-BCAC-59670F5295CD}" type="slidenum">
              <a:rPr lang="sl-SI" smtClean="0"/>
              <a:t>‹#›</a:t>
            </a:fld>
            <a:endParaRPr lang="sl-SI"/>
          </a:p>
        </p:txBody>
      </p:sp>
    </p:spTree>
    <p:extLst>
      <p:ext uri="{BB962C8B-B14F-4D97-AF65-F5344CB8AC3E}">
        <p14:creationId xmlns:p14="http://schemas.microsoft.com/office/powerpoint/2010/main" val="759264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88CB3201-CAD5-42AE-BCAC-59670F5295CD}" type="slidenum">
              <a:rPr lang="sl-SI" smtClean="0"/>
              <a:t>1</a:t>
            </a:fld>
            <a:endParaRPr lang="sl-SI"/>
          </a:p>
        </p:txBody>
      </p:sp>
    </p:spTree>
    <p:extLst>
      <p:ext uri="{BB962C8B-B14F-4D97-AF65-F5344CB8AC3E}">
        <p14:creationId xmlns:p14="http://schemas.microsoft.com/office/powerpoint/2010/main" val="3901498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C35EA825-022A-46D9-85F7-B4171E431810}" type="datetimeFigureOut">
              <a:rPr lang="sl-SI" smtClean="0"/>
              <a:pPr/>
              <a:t>14.5.2019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51C611B-7A68-4AF8-9764-48E2CB1699A5}"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35EA825-022A-46D9-85F7-B4171E431810}" type="datetimeFigureOut">
              <a:rPr lang="sl-SI" smtClean="0"/>
              <a:pPr/>
              <a:t>14.5.2019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51C611B-7A68-4AF8-9764-48E2CB1699A5}"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35EA825-022A-46D9-85F7-B4171E431810}" type="datetimeFigureOut">
              <a:rPr lang="sl-SI" smtClean="0"/>
              <a:pPr/>
              <a:t>14.5.2019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51C611B-7A68-4AF8-9764-48E2CB1699A5}"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35EA825-022A-46D9-85F7-B4171E431810}" type="datetimeFigureOut">
              <a:rPr lang="sl-SI" smtClean="0"/>
              <a:pPr/>
              <a:t>14.5.2019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51C611B-7A68-4AF8-9764-48E2CB1699A5}"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C35EA825-022A-46D9-85F7-B4171E431810}" type="datetimeFigureOut">
              <a:rPr lang="sl-SI" smtClean="0"/>
              <a:pPr/>
              <a:t>14.5.2019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51C611B-7A68-4AF8-9764-48E2CB1699A5}"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C35EA825-022A-46D9-85F7-B4171E431810}" type="datetimeFigureOut">
              <a:rPr lang="sl-SI" smtClean="0"/>
              <a:pPr/>
              <a:t>14.5.2019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51C611B-7A68-4AF8-9764-48E2CB1699A5}"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C35EA825-022A-46D9-85F7-B4171E431810}" type="datetimeFigureOut">
              <a:rPr lang="sl-SI" smtClean="0"/>
              <a:pPr/>
              <a:t>14.5.2019</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C51C611B-7A68-4AF8-9764-48E2CB1699A5}"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C35EA825-022A-46D9-85F7-B4171E431810}" type="datetimeFigureOut">
              <a:rPr lang="sl-SI" smtClean="0"/>
              <a:pPr/>
              <a:t>14.5.2019</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C51C611B-7A68-4AF8-9764-48E2CB1699A5}"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C35EA825-022A-46D9-85F7-B4171E431810}" type="datetimeFigureOut">
              <a:rPr lang="sl-SI" smtClean="0"/>
              <a:pPr/>
              <a:t>14.5.2019</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C51C611B-7A68-4AF8-9764-48E2CB1699A5}"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C35EA825-022A-46D9-85F7-B4171E431810}" type="datetimeFigureOut">
              <a:rPr lang="sl-SI" smtClean="0"/>
              <a:pPr/>
              <a:t>14.5.2019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51C611B-7A68-4AF8-9764-48E2CB1699A5}"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C35EA825-022A-46D9-85F7-B4171E431810}" type="datetimeFigureOut">
              <a:rPr lang="sl-SI" smtClean="0"/>
              <a:pPr/>
              <a:t>14.5.2019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51C611B-7A68-4AF8-9764-48E2CB1699A5}"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EA825-022A-46D9-85F7-B4171E431810}" type="datetimeFigureOut">
              <a:rPr lang="sl-SI" smtClean="0"/>
              <a:pPr/>
              <a:t>14.5.2019</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C611B-7A68-4AF8-9764-48E2CB1699A5}"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endParaRPr lang="sl-SI" dirty="0"/>
          </a:p>
        </p:txBody>
      </p:sp>
      <p:sp>
        <p:nvSpPr>
          <p:cNvPr id="3" name="Podnaslov 2"/>
          <p:cNvSpPr>
            <a:spLocks noGrp="1"/>
          </p:cNvSpPr>
          <p:nvPr>
            <p:ph type="subTitle" idx="1"/>
          </p:nvPr>
        </p:nvSpPr>
        <p:spPr/>
        <p:txBody>
          <a:bodyPr/>
          <a:lstStyle/>
          <a:p>
            <a:endParaRPr lang="sl-SI" dirty="0"/>
          </a:p>
        </p:txBody>
      </p:sp>
      <p:pic>
        <p:nvPicPr>
          <p:cNvPr id="1026" name="Picture 2"/>
          <p:cNvPicPr>
            <a:picLocks noChangeAspect="1" noChangeArrowheads="1"/>
          </p:cNvPicPr>
          <p:nvPr/>
        </p:nvPicPr>
        <p:blipFill>
          <a:blip r:embed="rId3"/>
          <a:srcRect/>
          <a:stretch>
            <a:fillRect/>
          </a:stretch>
        </p:blipFill>
        <p:spPr bwMode="auto">
          <a:xfrm>
            <a:off x="500034" y="428604"/>
            <a:ext cx="8215370" cy="5929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2050" name="Picture 2"/>
          <p:cNvPicPr>
            <a:picLocks noGrp="1" noChangeAspect="1" noChangeArrowheads="1"/>
          </p:cNvPicPr>
          <p:nvPr>
            <p:ph idx="1"/>
          </p:nvPr>
        </p:nvPicPr>
        <p:blipFill>
          <a:blip r:embed="rId2"/>
          <a:srcRect/>
          <a:stretch>
            <a:fillRect/>
          </a:stretch>
        </p:blipFill>
        <p:spPr bwMode="auto">
          <a:xfrm>
            <a:off x="357158" y="357166"/>
            <a:ext cx="8215370" cy="62151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3074" name="Picture 2"/>
          <p:cNvPicPr>
            <a:picLocks noGrp="1" noChangeAspect="1" noChangeArrowheads="1"/>
          </p:cNvPicPr>
          <p:nvPr>
            <p:ph idx="1"/>
          </p:nvPr>
        </p:nvPicPr>
        <p:blipFill>
          <a:blip r:embed="rId2"/>
          <a:srcRect/>
          <a:stretch>
            <a:fillRect/>
          </a:stretch>
        </p:blipFill>
        <p:spPr bwMode="auto">
          <a:xfrm>
            <a:off x="428596" y="285728"/>
            <a:ext cx="8215370"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098" name="Picture 2"/>
          <p:cNvPicPr>
            <a:picLocks noGrp="1" noChangeAspect="1" noChangeArrowheads="1"/>
          </p:cNvPicPr>
          <p:nvPr>
            <p:ph idx="1"/>
          </p:nvPr>
        </p:nvPicPr>
        <p:blipFill>
          <a:blip r:embed="rId2"/>
          <a:srcRect/>
          <a:stretch>
            <a:fillRect/>
          </a:stretch>
        </p:blipFill>
        <p:spPr bwMode="auto">
          <a:xfrm>
            <a:off x="357158" y="428604"/>
            <a:ext cx="8429684" cy="60722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POSLEDICE  IZGRADNJE JEZU</a:t>
            </a:r>
            <a:endParaRPr lang="sl-SI" dirty="0"/>
          </a:p>
        </p:txBody>
      </p:sp>
      <p:sp>
        <p:nvSpPr>
          <p:cNvPr id="3" name="Ograda vsebine 2"/>
          <p:cNvSpPr>
            <a:spLocks noGrp="1"/>
          </p:cNvSpPr>
          <p:nvPr>
            <p:ph idx="1"/>
          </p:nvPr>
        </p:nvSpPr>
        <p:spPr>
          <a:xfrm>
            <a:off x="457200" y="1214422"/>
            <a:ext cx="8229600" cy="5500726"/>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r>
              <a:rPr lang="sl-SI" dirty="0" smtClean="0"/>
              <a:t>Nastala pa je tudi velika ekološka škoda. Tri soteske, ki veljajo za pravo naravno čudo, bo namreč zalila voda. Škodo bo v prihodnosti lahko dodatno povečalo stekanje industrijskih in drugih strupenih odplak ter smeti iz kitajskih mest ob zgornjem toku reke Jangcekjang v novonastalo akumulacijsko jezero. Zato je kitajska razvojna družba, ki upravlja s projektom Treh sotesk, že vložila 2,5 milijona dolarjev v nakup plovila za odstranjevanje okoli 200.000 kubičnih metrov smeti, ki jih bo vsako leto prestregel jez.</a:t>
            </a:r>
          </a:p>
          <a:p>
            <a:r>
              <a:rPr lang="sl-SI" dirty="0" smtClean="0"/>
              <a:t>Zagovorniki gradnje trdijo, da je jez za kitajsko gospodarstvo nujno potreben, hkrati pa bo končal povodnji, ki vsako leto prizadenejo ljudi ob najdaljši kitajski reki.</a:t>
            </a:r>
            <a:endParaRPr lang="sl-SI"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DELITEV KITAJSKE </a:t>
            </a:r>
            <a:endParaRPr lang="sl-SI" dirty="0"/>
          </a:p>
        </p:txBody>
      </p:sp>
      <p:sp>
        <p:nvSpPr>
          <p:cNvPr id="3" name="Ograda vsebine 2"/>
          <p:cNvSpPr>
            <a:spLocks noGrp="1"/>
          </p:cNvSpPr>
          <p:nvPr>
            <p:ph idx="1"/>
          </p:nvPr>
        </p:nvSpPr>
        <p:spPr/>
        <p:txBody>
          <a:bodyPr>
            <a:normAutofit lnSpcReduction="10000"/>
          </a:bodyPr>
          <a:lstStyle/>
          <a:p>
            <a:r>
              <a:rPr lang="sl-SI" dirty="0" smtClean="0"/>
              <a:t>NOTRANJA KITAJSKA:</a:t>
            </a:r>
          </a:p>
          <a:p>
            <a:r>
              <a:rPr lang="sl-SI" dirty="0" smtClean="0">
                <a:solidFill>
                  <a:srgbClr val="00B050"/>
                </a:solidFill>
              </a:rPr>
              <a:t>TIBET</a:t>
            </a:r>
          </a:p>
          <a:p>
            <a:r>
              <a:rPr lang="sl-SI" dirty="0" smtClean="0">
                <a:solidFill>
                  <a:srgbClr val="00B050"/>
                </a:solidFill>
              </a:rPr>
              <a:t>NOTRANJA MONGOLIJA </a:t>
            </a:r>
          </a:p>
          <a:p>
            <a:r>
              <a:rPr lang="sl-SI" dirty="0" smtClean="0">
                <a:solidFill>
                  <a:srgbClr val="00B050"/>
                </a:solidFill>
              </a:rPr>
              <a:t>SINKIANG</a:t>
            </a:r>
            <a:endParaRPr lang="sl-SI" dirty="0" smtClean="0"/>
          </a:p>
          <a:p>
            <a:r>
              <a:rPr lang="sl-SI" dirty="0" smtClean="0"/>
              <a:t>OŽJA KITAJSKA:</a:t>
            </a:r>
          </a:p>
          <a:p>
            <a:r>
              <a:rPr lang="sl-SI" dirty="0" smtClean="0">
                <a:solidFill>
                  <a:srgbClr val="00B050"/>
                </a:solidFill>
              </a:rPr>
              <a:t>VELIKO KITAJSKO NIŽAVJE </a:t>
            </a:r>
          </a:p>
          <a:p>
            <a:r>
              <a:rPr lang="sl-SI" dirty="0" smtClean="0">
                <a:solidFill>
                  <a:srgbClr val="00B050"/>
                </a:solidFill>
              </a:rPr>
              <a:t>MANDŽURIJA</a:t>
            </a:r>
          </a:p>
          <a:p>
            <a:r>
              <a:rPr lang="sl-SI" dirty="0" smtClean="0">
                <a:solidFill>
                  <a:srgbClr val="00B050"/>
                </a:solidFill>
              </a:rPr>
              <a:t>JUŽNA KITAJSKA</a:t>
            </a:r>
            <a:endParaRPr lang="sl-SI" dirty="0">
              <a:solidFill>
                <a:srgbClr val="00B05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NOTRANJA KITAJSKA </a:t>
            </a:r>
            <a:endParaRPr lang="sl-SI" dirty="0"/>
          </a:p>
        </p:txBody>
      </p:sp>
      <p:pic>
        <p:nvPicPr>
          <p:cNvPr id="7170" name="Picture 2"/>
          <p:cNvPicPr>
            <a:picLocks noGrp="1" noChangeAspect="1" noChangeArrowheads="1"/>
          </p:cNvPicPr>
          <p:nvPr>
            <p:ph idx="1"/>
          </p:nvPr>
        </p:nvPicPr>
        <p:blipFill>
          <a:blip r:embed="rId2"/>
          <a:srcRect/>
          <a:stretch>
            <a:fillRect/>
          </a:stretch>
        </p:blipFill>
        <p:spPr bwMode="auto">
          <a:xfrm>
            <a:off x="928662" y="1571612"/>
            <a:ext cx="6715172"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714356"/>
            <a:ext cx="8229600" cy="5857916"/>
          </a:xfrm>
        </p:spPr>
        <p:txBody>
          <a:bodyPr>
            <a:normAutofit/>
          </a:bodyPr>
          <a:lstStyle/>
          <a:p>
            <a:r>
              <a:rPr lang="vi-VN" b="1" dirty="0" smtClean="0"/>
              <a:t>Tibet</a:t>
            </a:r>
            <a:r>
              <a:rPr lang="vi-VN" dirty="0" smtClean="0"/>
              <a:t> je planotasta pokrajina v Srednji Aziji in domovina Tibetancev. S povprečno nadmorsko višino 4900 metrov je najvišja pokrajina na Zemlji in jo pogosto imenujejo tudi »</a:t>
            </a:r>
            <a:r>
              <a:rPr lang="vi-VN" dirty="0" smtClean="0">
                <a:solidFill>
                  <a:srgbClr val="FF0000"/>
                </a:solidFill>
              </a:rPr>
              <a:t>Streha sveta« </a:t>
            </a:r>
            <a:endParaRPr lang="sl-SI" dirty="0" smtClean="0">
              <a:solidFill>
                <a:srgbClr val="FF0000"/>
              </a:solidFill>
            </a:endParaRPr>
          </a:p>
          <a:p>
            <a:r>
              <a:rPr lang="sl-SI" dirty="0" smtClean="0"/>
              <a:t> Vlada Ljudske republike Kitajske in tibetanska vlada v izgnanstvu se še vedno ne strinjata, kdaj je Tibet postal del Kitajske in ali je njegova vključitev v Kitajsko v skladu z mednarodnim pravom.</a:t>
            </a:r>
            <a:endParaRPr lang="sl-SI"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8194" name="Picture 2"/>
          <p:cNvPicPr>
            <a:picLocks noGrp="1" noChangeAspect="1" noChangeArrowheads="1"/>
          </p:cNvPicPr>
          <p:nvPr>
            <p:ph idx="1"/>
          </p:nvPr>
        </p:nvPicPr>
        <p:blipFill>
          <a:blip r:embed="rId2"/>
          <a:srcRect/>
          <a:stretch>
            <a:fillRect/>
          </a:stretch>
        </p:blipFill>
        <p:spPr bwMode="auto">
          <a:xfrm>
            <a:off x="214282" y="285728"/>
            <a:ext cx="8643998"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RUMENA REKA </a:t>
            </a:r>
            <a:endParaRPr lang="sl-SI" dirty="0"/>
          </a:p>
        </p:txBody>
      </p:sp>
      <p:pic>
        <p:nvPicPr>
          <p:cNvPr id="9218" name="Picture 2"/>
          <p:cNvPicPr>
            <a:picLocks noGrp="1" noChangeAspect="1" noChangeArrowheads="1"/>
          </p:cNvPicPr>
          <p:nvPr>
            <p:ph idx="1"/>
          </p:nvPr>
        </p:nvPicPr>
        <p:blipFill>
          <a:blip r:embed="rId2"/>
          <a:srcRect/>
          <a:stretch>
            <a:fillRect/>
          </a:stretch>
        </p:blipFill>
        <p:spPr bwMode="auto">
          <a:xfrm>
            <a:off x="785786" y="1357298"/>
            <a:ext cx="7643866"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2050" name="Picture 2"/>
          <p:cNvPicPr>
            <a:picLocks noGrp="1" noChangeAspect="1" noChangeArrowheads="1"/>
          </p:cNvPicPr>
          <p:nvPr>
            <p:ph idx="1"/>
          </p:nvPr>
        </p:nvPicPr>
        <p:blipFill>
          <a:blip r:embed="rId2"/>
          <a:srcRect/>
          <a:stretch>
            <a:fillRect/>
          </a:stretch>
        </p:blipFill>
        <p:spPr bwMode="auto">
          <a:xfrm>
            <a:off x="500034" y="214290"/>
            <a:ext cx="8215370" cy="62151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868346"/>
          </a:xfrm>
        </p:spPr>
        <p:txBody>
          <a:bodyPr/>
          <a:lstStyle/>
          <a:p>
            <a:r>
              <a:rPr lang="sl-SI" dirty="0" smtClean="0"/>
              <a:t>VZHODNA AZIJA </a:t>
            </a:r>
            <a:endParaRPr lang="sl-SI" dirty="0"/>
          </a:p>
        </p:txBody>
      </p:sp>
      <p:pic>
        <p:nvPicPr>
          <p:cNvPr id="3074" name="Picture 2"/>
          <p:cNvPicPr>
            <a:picLocks noGrp="1" noChangeAspect="1" noChangeArrowheads="1"/>
          </p:cNvPicPr>
          <p:nvPr>
            <p:ph idx="1"/>
          </p:nvPr>
        </p:nvPicPr>
        <p:blipFill>
          <a:blip r:embed="rId2"/>
          <a:srcRect/>
          <a:stretch>
            <a:fillRect/>
          </a:stretch>
        </p:blipFill>
        <p:spPr bwMode="auto">
          <a:xfrm>
            <a:off x="642910" y="1285860"/>
            <a:ext cx="7786741"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65403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sl-SI" dirty="0" smtClean="0"/>
              <a:t>LEGA  IN POVRŠJE</a:t>
            </a:r>
            <a:endParaRPr lang="sl-SI" dirty="0"/>
          </a:p>
        </p:txBody>
      </p:sp>
      <p:sp>
        <p:nvSpPr>
          <p:cNvPr id="3" name="Ograda vsebine 2"/>
          <p:cNvSpPr>
            <a:spLocks noGrp="1"/>
          </p:cNvSpPr>
          <p:nvPr>
            <p:ph idx="1"/>
          </p:nvPr>
        </p:nvSpPr>
        <p:spPr>
          <a:xfrm>
            <a:off x="457200" y="1000108"/>
            <a:ext cx="8229600" cy="5500726"/>
          </a:xfrm>
        </p:spPr>
        <p:txBody>
          <a:bodyPr>
            <a:normAutofit fontScale="85000" lnSpcReduction="10000"/>
          </a:bodyPr>
          <a:lstStyle/>
          <a:p>
            <a:r>
              <a:rPr lang="sl-SI" sz="3300" dirty="0" smtClean="0"/>
              <a:t>Od Evrope najbolj oddaljen del celine </a:t>
            </a:r>
            <a:r>
              <a:rPr lang="sl-SI" sz="3300" dirty="0" smtClean="0">
                <a:solidFill>
                  <a:srgbClr val="FF0000"/>
                </a:solidFill>
              </a:rPr>
              <a:t>– DALJNI VZHOD  </a:t>
            </a:r>
          </a:p>
          <a:p>
            <a:r>
              <a:rPr lang="sl-SI" sz="3300" dirty="0" smtClean="0"/>
              <a:t>CELINSKI DRŽAVI: Mongolija in Kitajska </a:t>
            </a:r>
          </a:p>
          <a:p>
            <a:r>
              <a:rPr lang="sl-SI" sz="3300" dirty="0" smtClean="0"/>
              <a:t>POLOTOŠKI DRŽAVI: S in J Koreja </a:t>
            </a:r>
          </a:p>
          <a:p>
            <a:r>
              <a:rPr lang="sl-SI" sz="3300" dirty="0" smtClean="0"/>
              <a:t>OTOŠKI DRŽAVI: Japonska in Tajvan </a:t>
            </a:r>
          </a:p>
          <a:p>
            <a:r>
              <a:rPr lang="sl-SI" sz="3300" dirty="0" smtClean="0"/>
              <a:t>NIŽAVJA: </a:t>
            </a:r>
            <a:r>
              <a:rPr lang="sl-SI" sz="3300" dirty="0" smtClean="0">
                <a:solidFill>
                  <a:schemeClr val="accent2"/>
                </a:solidFill>
              </a:rPr>
              <a:t>MANDŽURIJA in VELIKO KITAJSKO  NIŽAVJE  </a:t>
            </a:r>
          </a:p>
          <a:p>
            <a:r>
              <a:rPr lang="sl-SI" sz="3300" dirty="0" smtClean="0"/>
              <a:t>GOROVJA: </a:t>
            </a:r>
            <a:r>
              <a:rPr lang="sl-SI" sz="3300" smtClean="0">
                <a:solidFill>
                  <a:schemeClr val="accent2"/>
                </a:solidFill>
              </a:rPr>
              <a:t>VELIKI HINGAN, TIANSHAN,KUNLUNSHAN</a:t>
            </a:r>
            <a:endParaRPr lang="sl-SI" sz="3300" dirty="0" smtClean="0">
              <a:solidFill>
                <a:schemeClr val="accent2"/>
              </a:solidFill>
            </a:endParaRPr>
          </a:p>
          <a:p>
            <a:r>
              <a:rPr lang="sl-SI" sz="3300" dirty="0" smtClean="0"/>
              <a:t>PLANOTA: </a:t>
            </a:r>
            <a:r>
              <a:rPr lang="sl-SI" sz="3300" dirty="0" smtClean="0">
                <a:solidFill>
                  <a:schemeClr val="accent2"/>
                </a:solidFill>
              </a:rPr>
              <a:t>TIBET</a:t>
            </a:r>
          </a:p>
          <a:p>
            <a:r>
              <a:rPr lang="sl-SI" sz="3300" dirty="0" smtClean="0"/>
              <a:t>KOTLINI: </a:t>
            </a:r>
            <a:r>
              <a:rPr lang="sl-SI" sz="3300" dirty="0" smtClean="0">
                <a:solidFill>
                  <a:schemeClr val="accent2"/>
                </a:solidFill>
              </a:rPr>
              <a:t>TARIMSKA KOTLINA in DŽUNGARIJA</a:t>
            </a:r>
          </a:p>
          <a:p>
            <a:r>
              <a:rPr lang="sl-SI" sz="3300" dirty="0" smtClean="0"/>
              <a:t>PUŠČAVI: </a:t>
            </a:r>
            <a:r>
              <a:rPr lang="sl-SI" sz="3300" dirty="0" smtClean="0">
                <a:solidFill>
                  <a:schemeClr val="accent2"/>
                </a:solidFill>
              </a:rPr>
              <a:t>TAKLA MAKAN, GOBI</a:t>
            </a:r>
            <a:endParaRPr lang="sl-SI" sz="3300" dirty="0" smtClean="0"/>
          </a:p>
          <a:p>
            <a:pPr>
              <a:buNone/>
            </a:pPr>
            <a:r>
              <a:rPr lang="sl-SI" dirty="0" smtClean="0">
                <a:solidFill>
                  <a:srgbClr val="FF0000"/>
                </a:solidFill>
              </a:rPr>
              <a:t> </a:t>
            </a:r>
          </a:p>
          <a:p>
            <a:endParaRPr lang="sl-SI"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654032"/>
          </a:xfrm>
        </p:spPr>
        <p:txBody>
          <a:bodyPr>
            <a:normAutofit fontScale="90000"/>
          </a:bodyPr>
          <a:lstStyle/>
          <a:p>
            <a:r>
              <a:rPr lang="sl-SI" dirty="0" smtClean="0"/>
              <a:t>KITAJSKA – VELIKAN, KI SE PREBUJA</a:t>
            </a:r>
            <a:endParaRPr lang="sl-SI" dirty="0"/>
          </a:p>
        </p:txBody>
      </p:sp>
      <p:pic>
        <p:nvPicPr>
          <p:cNvPr id="1026" name="Picture 2"/>
          <p:cNvPicPr>
            <a:picLocks noGrp="1" noChangeAspect="1" noChangeArrowheads="1"/>
          </p:cNvPicPr>
          <p:nvPr>
            <p:ph idx="1"/>
          </p:nvPr>
        </p:nvPicPr>
        <p:blipFill>
          <a:blip r:embed="rId2"/>
          <a:srcRect/>
          <a:stretch>
            <a:fillRect/>
          </a:stretch>
        </p:blipFill>
        <p:spPr bwMode="auto">
          <a:xfrm>
            <a:off x="285721" y="785794"/>
            <a:ext cx="8429684"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428604"/>
            <a:ext cx="8229600" cy="6072230"/>
          </a:xfrm>
        </p:spPr>
        <p:txBody>
          <a:bodyPr>
            <a:normAutofit fontScale="92500"/>
          </a:bodyPr>
          <a:lstStyle/>
          <a:p>
            <a:r>
              <a:rPr lang="sl-SI" dirty="0" smtClean="0"/>
              <a:t>Kitajska se razteza od planot in gorovij na zahodu do nižav na vzhodu. Glavne reke, kot so </a:t>
            </a:r>
            <a:r>
              <a:rPr lang="sl-SI" dirty="0" err="1" smtClean="0"/>
              <a:t>Jangce</a:t>
            </a:r>
            <a:r>
              <a:rPr lang="sl-SI" dirty="0" smtClean="0"/>
              <a:t>, </a:t>
            </a:r>
            <a:r>
              <a:rPr lang="sl-SI" dirty="0" err="1" smtClean="0"/>
              <a:t>Huang</a:t>
            </a:r>
            <a:r>
              <a:rPr lang="sl-SI" dirty="0" smtClean="0"/>
              <a:t> </a:t>
            </a:r>
            <a:r>
              <a:rPr lang="sl-SI" dirty="0" err="1" smtClean="0"/>
              <a:t>He</a:t>
            </a:r>
            <a:r>
              <a:rPr lang="sl-SI" dirty="0" smtClean="0"/>
              <a:t> in Amur, tečejo od zahoda proti vzhodu, izjemoma (Biserna reka) pa proti jugu </a:t>
            </a:r>
            <a:br>
              <a:rPr lang="sl-SI" dirty="0" smtClean="0"/>
            </a:br>
            <a:r>
              <a:rPr lang="sl-SI" b="1" dirty="0" err="1" smtClean="0"/>
              <a:t>Jangce</a:t>
            </a:r>
            <a:r>
              <a:rPr lang="sl-SI" dirty="0" smtClean="0"/>
              <a:t> (kitajsko </a:t>
            </a:r>
            <a:r>
              <a:rPr lang="sl-SI" b="1" dirty="0" err="1" smtClean="0"/>
              <a:t>Chang</a:t>
            </a:r>
            <a:r>
              <a:rPr lang="sl-SI" b="1" dirty="0" smtClean="0"/>
              <a:t> </a:t>
            </a:r>
            <a:r>
              <a:rPr lang="sl-SI" b="1" dirty="0" err="1" smtClean="0"/>
              <a:t>Jiang</a:t>
            </a:r>
            <a:r>
              <a:rPr lang="sl-SI" dirty="0" smtClean="0"/>
              <a:t>; dobesedno </a:t>
            </a:r>
            <a:r>
              <a:rPr lang="sl-SI" i="1" dirty="0" smtClean="0"/>
              <a:t>Dolga reka</a:t>
            </a:r>
            <a:r>
              <a:rPr lang="sl-SI" dirty="0" smtClean="0"/>
              <a:t>) je najdaljša reka v Aziji in tretja najdaljša na svetu (za Amazonko in Nilom). Reka je dolga okoli 6.300 km in teče izključno po ozemlju Kitajske. Tradicionalno predstavlja mejo med severno in južno Kitajsko.</a:t>
            </a:r>
          </a:p>
          <a:p>
            <a:r>
              <a:rPr lang="sl-SI" dirty="0" smtClean="0"/>
              <a:t>Na reki je postavljenih več jezov in hidroelektrarn, med njimi tudi največji na svetu - Jez Treh sotesk.</a:t>
            </a:r>
          </a:p>
          <a:p>
            <a:endParaRPr lang="sl-SI"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JEZ TREH SOTESK</a:t>
            </a:r>
            <a:endParaRPr lang="sl-SI" dirty="0"/>
          </a:p>
        </p:txBody>
      </p:sp>
      <p:sp>
        <p:nvSpPr>
          <p:cNvPr id="3" name="Ograda vsebine 2"/>
          <p:cNvSpPr>
            <a:spLocks noGrp="1"/>
          </p:cNvSpPr>
          <p:nvPr>
            <p:ph idx="1"/>
          </p:nvPr>
        </p:nvSpPr>
        <p:spPr>
          <a:xfrm>
            <a:off x="457200" y="1142984"/>
            <a:ext cx="8229600" cy="5429288"/>
          </a:xfrm>
        </p:spPr>
        <p:txBody>
          <a:bodyPr>
            <a:normAutofit fontScale="92500" lnSpcReduction="20000"/>
          </a:bodyPr>
          <a:lstStyle/>
          <a:p>
            <a:r>
              <a:rPr lang="nl-NL" dirty="0" smtClean="0"/>
              <a:t>Dolg je 2039 m in visok 185 metrov.</a:t>
            </a:r>
            <a:endParaRPr lang="sl-SI" dirty="0" smtClean="0"/>
          </a:p>
          <a:p>
            <a:r>
              <a:rPr lang="sl-SI" dirty="0" smtClean="0"/>
              <a:t>V jez je bilo vgrajenega 27,5 milijona kubičnih metrov betona. Med gradnjo je umrlo 100 delavcev. </a:t>
            </a:r>
          </a:p>
          <a:p>
            <a:r>
              <a:rPr lang="sl-SI" dirty="0" smtClean="0"/>
              <a:t> je največji hidroelektrični jez na svetu,</a:t>
            </a:r>
          </a:p>
          <a:p>
            <a:r>
              <a:rPr lang="sl-SI" b="1" dirty="0" smtClean="0"/>
              <a:t>Posledice</a:t>
            </a:r>
          </a:p>
          <a:p>
            <a:r>
              <a:rPr lang="sl-SI" dirty="0" smtClean="0"/>
              <a:t>1. junija 2003 so pričeli polniti veliko akumulacijsko jezero, ki je dolgo 660 km. Pod vodo je ostalo 632 kvadratnih kilometrov ozemlja, prekrilo okoli 1300 arheoloških najdišč in področje Treh sotesk. Potopljenih je bilo okoli 1200 vasi</a:t>
            </a:r>
            <a:r>
              <a:rPr lang="sl-SI" dirty="0"/>
              <a:t> </a:t>
            </a:r>
            <a:r>
              <a:rPr lang="sl-SI" dirty="0" smtClean="0"/>
              <a:t>in manjših mest, zaradi česar so morali preseliti okoli 1,3 milijona ljudi.</a:t>
            </a:r>
          </a:p>
          <a:p>
            <a:endParaRPr lang="sl-SI"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5122" name="Picture 2"/>
          <p:cNvPicPr>
            <a:picLocks noGrp="1" noChangeAspect="1" noChangeArrowheads="1"/>
          </p:cNvPicPr>
          <p:nvPr>
            <p:ph idx="1"/>
          </p:nvPr>
        </p:nvPicPr>
        <p:blipFill>
          <a:blip r:embed="rId2"/>
          <a:srcRect/>
          <a:stretch>
            <a:fillRect/>
          </a:stretch>
        </p:blipFill>
        <p:spPr bwMode="auto">
          <a:xfrm>
            <a:off x="500034" y="214290"/>
            <a:ext cx="8215370"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6146" name="Picture 2"/>
          <p:cNvPicPr>
            <a:picLocks noGrp="1" noChangeAspect="1" noChangeArrowheads="1"/>
          </p:cNvPicPr>
          <p:nvPr>
            <p:ph idx="1"/>
          </p:nvPr>
        </p:nvPicPr>
        <p:blipFill>
          <a:blip r:embed="rId2"/>
          <a:srcRect/>
          <a:stretch>
            <a:fillRect/>
          </a:stretch>
        </p:blipFill>
        <p:spPr bwMode="auto">
          <a:xfrm>
            <a:off x="500034" y="500042"/>
            <a:ext cx="8286808" cy="60722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374</Words>
  <Application>Microsoft Office PowerPoint</Application>
  <PresentationFormat>Diaprojekcija na zaslonu (4:3)</PresentationFormat>
  <Paragraphs>38</Paragraphs>
  <Slides>18</Slides>
  <Notes>1</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18</vt:i4>
      </vt:variant>
    </vt:vector>
  </HeadingPairs>
  <TitlesOfParts>
    <vt:vector size="21" baseType="lpstr">
      <vt:lpstr>Arial</vt:lpstr>
      <vt:lpstr>Calibri</vt:lpstr>
      <vt:lpstr>Officeova tema</vt:lpstr>
      <vt:lpstr>PowerPointova predstavitev</vt:lpstr>
      <vt:lpstr>PowerPointova predstavitev</vt:lpstr>
      <vt:lpstr>VZHODNA AZIJA </vt:lpstr>
      <vt:lpstr>LEGA  IN POVRŠJE</vt:lpstr>
      <vt:lpstr>KITAJSKA – VELIKAN, KI SE PREBUJA</vt:lpstr>
      <vt:lpstr>PowerPointova predstavitev</vt:lpstr>
      <vt:lpstr>JEZ TREH SOTESK</vt:lpstr>
      <vt:lpstr>PowerPointova predstavitev</vt:lpstr>
      <vt:lpstr>PowerPointova predstavitev</vt:lpstr>
      <vt:lpstr>PowerPointova predstavitev</vt:lpstr>
      <vt:lpstr>PowerPointova predstavitev</vt:lpstr>
      <vt:lpstr>PowerPointova predstavitev</vt:lpstr>
      <vt:lpstr>POSLEDICE  IZGRADNJE JEZU</vt:lpstr>
      <vt:lpstr>DELITEV KITAJSKE </vt:lpstr>
      <vt:lpstr>NOTRANJA KITAJSKA </vt:lpstr>
      <vt:lpstr>PowerPointova predstavitev</vt:lpstr>
      <vt:lpstr>PowerPointova predstavitev</vt:lpstr>
      <vt:lpstr>RUMENA REKA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Fekonja</dc:creator>
  <cp:lastModifiedBy>Milena Fekonja</cp:lastModifiedBy>
  <cp:revision>14</cp:revision>
  <dcterms:created xsi:type="dcterms:W3CDTF">2010-04-11T09:26:05Z</dcterms:created>
  <dcterms:modified xsi:type="dcterms:W3CDTF">2019-05-14T17:35:26Z</dcterms:modified>
</cp:coreProperties>
</file>