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74" r:id="rId4"/>
    <p:sldId id="258" r:id="rId5"/>
    <p:sldId id="259" r:id="rId6"/>
    <p:sldId id="260" r:id="rId7"/>
    <p:sldId id="261" r:id="rId8"/>
    <p:sldId id="263" r:id="rId9"/>
    <p:sldId id="266" r:id="rId10"/>
    <p:sldId id="273" r:id="rId11"/>
    <p:sldId id="268" r:id="rId12"/>
    <p:sldId id="270" r:id="rId13"/>
    <p:sldId id="264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D1A85-B48A-4B00-BE86-79FDDEBEFA51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80861-6503-4AA2-B784-5D8C018ED2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209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9476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9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8412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526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3860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844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491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5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6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53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7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8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0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574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7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16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0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49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6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1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jQVG4jqVh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GYJ0Kvoga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9731" y="4221480"/>
            <a:ext cx="3657600" cy="1702160"/>
          </a:xfrm>
        </p:spPr>
        <p:txBody>
          <a:bodyPr>
            <a:normAutofit fontScale="90000"/>
          </a:bodyPr>
          <a:lstStyle/>
          <a:p>
            <a:r>
              <a:rPr lang="sl-SI" dirty="0"/>
              <a:t>REVOLUCIJE V Evropi v 19.stoletju </a:t>
            </a:r>
            <a:br>
              <a:rPr lang="sl-SI" dirty="0"/>
            </a:br>
            <a:br>
              <a:rPr lang="sl-SI" dirty="0"/>
            </a:br>
            <a:r>
              <a:rPr lang="sl-SI" b="1" dirty="0"/>
              <a:t>ter</a:t>
            </a:r>
            <a:r>
              <a:rPr lang="sl-SI" dirty="0"/>
              <a:t> </a:t>
            </a:r>
            <a:r>
              <a:rPr lang="sl-SI" b="1" dirty="0"/>
              <a:t>narodna gibanja v revolucionarnem letu 1848- </a:t>
            </a:r>
            <a:br>
              <a:rPr lang="en-US" dirty="0"/>
            </a:br>
            <a:r>
              <a:rPr lang="en-US" b="1" u="sng" dirty="0"/>
              <a:t>POMLAD NARODOV</a:t>
            </a:r>
            <a:br>
              <a:rPr lang="sl-SI" b="1" u="sng" dirty="0"/>
            </a:br>
            <a:r>
              <a:rPr lang="sl-SI" b="1" u="sng" dirty="0"/>
              <a:t>(</a:t>
            </a:r>
            <a:r>
              <a:rPr lang="sl-SI" b="1" u="sng" dirty="0" err="1"/>
              <a:t>učb</a:t>
            </a:r>
            <a:r>
              <a:rPr lang="sl-SI" b="1" u="sng" dirty="0"/>
              <a:t>. 91 – 94)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013666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467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1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94" y="449262"/>
            <a:ext cx="10066606" cy="1143000"/>
          </a:xfrm>
        </p:spPr>
        <p:txBody>
          <a:bodyPr>
            <a:normAutofit/>
          </a:bodyPr>
          <a:lstStyle/>
          <a:p>
            <a:r>
              <a:rPr lang="sl-SI" sz="3000" b="1" dirty="0"/>
              <a:t>3. Revolucija </a:t>
            </a:r>
            <a:r>
              <a:rPr lang="en-US" sz="3000" b="1" dirty="0"/>
              <a:t> v </a:t>
            </a:r>
            <a:r>
              <a:rPr lang="sl-SI" sz="3000" b="1" dirty="0"/>
              <a:t>Avstrijskem</a:t>
            </a:r>
            <a:r>
              <a:rPr lang="en-US" sz="3000" b="1" dirty="0"/>
              <a:t> </a:t>
            </a:r>
            <a:r>
              <a:rPr lang="en-US" sz="3000" b="1" dirty="0" err="1"/>
              <a:t>cesarstvu</a:t>
            </a:r>
            <a:r>
              <a:rPr lang="en-US" sz="3000" b="1" dirty="0"/>
              <a:t> </a:t>
            </a:r>
            <a:r>
              <a:rPr lang="sl-SI" sz="3000" b="1" dirty="0"/>
              <a:t>– </a:t>
            </a:r>
            <a:r>
              <a:rPr lang="sl-SI" sz="3000" b="1" dirty="0">
                <a:solidFill>
                  <a:srgbClr val="FF0000"/>
                </a:solidFill>
              </a:rPr>
              <a:t>marec</a:t>
            </a:r>
            <a:r>
              <a:rPr lang="sl-SI" sz="3000" b="1" dirty="0"/>
              <a:t> 1848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497" y="1704833"/>
            <a:ext cx="8991600" cy="4343400"/>
          </a:xfrm>
        </p:spPr>
        <p:txBody>
          <a:bodyPr>
            <a:normAutofit lnSpcReduction="10000"/>
          </a:bodyPr>
          <a:lstStyle/>
          <a:p>
            <a:r>
              <a:rPr lang="sl-SI" dirty="0"/>
              <a:t>Demonstracije</a:t>
            </a:r>
          </a:p>
          <a:p>
            <a:pPr marL="68580" indent="0">
              <a:buNone/>
            </a:pPr>
            <a:r>
              <a:rPr lang="sl-SI" b="1" dirty="0"/>
              <a:t>študentov</a:t>
            </a:r>
            <a:r>
              <a:rPr lang="sl-SI" dirty="0"/>
              <a:t>,   </a:t>
            </a:r>
            <a:r>
              <a:rPr lang="sl-SI" b="1" dirty="0"/>
              <a:t>delavcev</a:t>
            </a:r>
            <a:r>
              <a:rPr lang="sl-SI" dirty="0"/>
              <a:t>,    </a:t>
            </a:r>
            <a:r>
              <a:rPr lang="sl-SI" b="1" dirty="0"/>
              <a:t>meščanov     in       kmetov</a:t>
            </a:r>
          </a:p>
          <a:p>
            <a:pPr marL="68580" indent="0">
              <a:buNone/>
            </a:pPr>
            <a:endParaRPr lang="sl-SI" b="1" dirty="0"/>
          </a:p>
          <a:p>
            <a:pPr marL="68580" indent="0">
              <a:buNone/>
            </a:pPr>
            <a:r>
              <a:rPr lang="sl-SI" dirty="0"/>
              <a:t>             </a:t>
            </a:r>
            <a:r>
              <a:rPr lang="sl-SI" dirty="0">
                <a:solidFill>
                  <a:srgbClr val="FF0000"/>
                </a:solidFill>
              </a:rPr>
              <a:t>uničujejo stroje</a:t>
            </a:r>
            <a:r>
              <a:rPr lang="sl-SI" dirty="0"/>
              <a:t>     </a:t>
            </a:r>
            <a:r>
              <a:rPr lang="sl-SI" dirty="0">
                <a:solidFill>
                  <a:srgbClr val="FF0000"/>
                </a:solidFill>
              </a:rPr>
              <a:t>proti absolutizmu    napadejo</a:t>
            </a:r>
          </a:p>
          <a:p>
            <a:pPr marL="68580" indent="0">
              <a:buNone/>
            </a:pPr>
            <a:r>
              <a:rPr lang="sl-SI" dirty="0">
                <a:solidFill>
                  <a:srgbClr val="FF0000"/>
                </a:solidFill>
              </a:rPr>
              <a:t>				  in cenzuri	             gradove</a:t>
            </a:r>
          </a:p>
          <a:p>
            <a:pPr marL="68580" indent="0">
              <a:buNone/>
            </a:pPr>
            <a:r>
              <a:rPr lang="sl-SI" u="sng" dirty="0">
                <a:solidFill>
                  <a:srgbClr val="0070C0"/>
                </a:solidFill>
              </a:rPr>
              <a:t>So za:   </a:t>
            </a:r>
            <a:r>
              <a:rPr lang="sl-SI" dirty="0">
                <a:solidFill>
                  <a:srgbClr val="0070C0"/>
                </a:solidFill>
              </a:rPr>
              <a:t>boljše delovne     ustavo,                    zmanjšanje </a:t>
            </a:r>
          </a:p>
          <a:p>
            <a:pPr marL="68580" indent="0">
              <a:buNone/>
            </a:pPr>
            <a:r>
              <a:rPr lang="sl-SI" dirty="0">
                <a:solidFill>
                  <a:srgbClr val="0070C0"/>
                </a:solidFill>
              </a:rPr>
              <a:t>	   razmere 		 parlament           tlake in dajatev,</a:t>
            </a:r>
          </a:p>
          <a:p>
            <a:pPr marL="68580" indent="0">
              <a:buNone/>
            </a:pPr>
            <a:r>
              <a:rPr lang="sl-SI" dirty="0"/>
              <a:t>						         </a:t>
            </a:r>
            <a:r>
              <a:rPr lang="sl-SI" dirty="0">
                <a:solidFill>
                  <a:srgbClr val="0070C0"/>
                </a:solidFill>
              </a:rPr>
              <a:t>da bi v last </a:t>
            </a:r>
          </a:p>
          <a:p>
            <a:pPr marL="68580" indent="0">
              <a:buNone/>
            </a:pPr>
            <a:r>
              <a:rPr lang="sl-SI" dirty="0">
                <a:solidFill>
                  <a:srgbClr val="0070C0"/>
                </a:solidFill>
              </a:rPr>
              <a:t>						         dobili zemljo</a:t>
            </a:r>
          </a:p>
          <a:p>
            <a:pPr marL="68580" indent="0">
              <a:buNone/>
            </a:pPr>
            <a:r>
              <a:rPr lang="sl-SI" dirty="0"/>
              <a:t>	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14633" y="2549667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96000" y="2347225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672015" y="2632501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5037138"/>
            <a:ext cx="393700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1244F066-C294-4F2A-8D21-D257878CCFE0}"/>
              </a:ext>
            </a:extLst>
          </p:cNvPr>
          <p:cNvSpPr/>
          <p:nvPr/>
        </p:nvSpPr>
        <p:spPr>
          <a:xfrm>
            <a:off x="5668303" y="54604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/>
              <a:t>Narodne težnje </a:t>
            </a:r>
            <a:r>
              <a:rPr lang="sl-SI" dirty="0"/>
              <a:t>znotraj habsburške monarhije so pokazali: </a:t>
            </a:r>
            <a:r>
              <a:rPr lang="sl-SI" b="1" dirty="0">
                <a:solidFill>
                  <a:srgbClr val="FF0000"/>
                </a:solidFill>
              </a:rPr>
              <a:t>Madžari, Hrvati, Slovenci, Poljaki, Ukrajinci, Slovaki, Romuni in Čehi.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85CDAAD2-B22B-42F5-9054-9BF4065AE185}"/>
              </a:ext>
            </a:extLst>
          </p:cNvPr>
          <p:cNvCxnSpPr>
            <a:cxnSpLocks/>
          </p:cNvCxnSpPr>
          <p:nvPr/>
        </p:nvCxnSpPr>
        <p:spPr>
          <a:xfrm>
            <a:off x="9225887" y="1542197"/>
            <a:ext cx="327546" cy="27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otnik 8">
            <a:extLst>
              <a:ext uri="{FF2B5EF4-FFF2-40B4-BE49-F238E27FC236}">
                <a16:creationId xmlns:a16="http://schemas.microsoft.com/office/drawing/2014/main" id="{5E64CE22-20AA-46A9-9264-D4B30931E866}"/>
              </a:ext>
            </a:extLst>
          </p:cNvPr>
          <p:cNvSpPr/>
          <p:nvPr/>
        </p:nvSpPr>
        <p:spPr>
          <a:xfrm>
            <a:off x="9664378" y="1685475"/>
            <a:ext cx="2183640" cy="583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Zato</a:t>
            </a:r>
            <a:r>
              <a:rPr lang="sl-SI" dirty="0">
                <a:sym typeface="Wingdings" panose="05000000000000000000" pitchFamily="2" charset="2"/>
              </a:rPr>
              <a:t> marčna revolucija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635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71" y="1066800"/>
            <a:ext cx="8374139" cy="5410200"/>
          </a:xfrm>
        </p:spPr>
        <p:txBody>
          <a:bodyPr>
            <a:normAutofit fontScale="92500" lnSpcReduction="10000"/>
          </a:bodyPr>
          <a:lstStyle/>
          <a:p>
            <a:r>
              <a:rPr lang="sl-SI" u="sng" dirty="0"/>
              <a:t>Dosežejo:</a:t>
            </a:r>
          </a:p>
          <a:p>
            <a:pPr marL="68580" indent="0">
              <a:buNone/>
            </a:pPr>
            <a:r>
              <a:rPr lang="sl-SI" dirty="0"/>
              <a:t> - </a:t>
            </a:r>
            <a:r>
              <a:rPr lang="sl-SI" b="1" dirty="0"/>
              <a:t>odstop Metternicha</a:t>
            </a:r>
            <a:r>
              <a:rPr lang="sl-SI" dirty="0"/>
              <a:t>,</a:t>
            </a:r>
          </a:p>
          <a:p>
            <a:pPr marL="68580" indent="0">
              <a:buNone/>
            </a:pPr>
            <a:r>
              <a:rPr lang="sl-SI" dirty="0"/>
              <a:t> - </a:t>
            </a:r>
            <a:r>
              <a:rPr lang="sl-SI" b="1" dirty="0"/>
              <a:t>cesar</a:t>
            </a:r>
            <a:r>
              <a:rPr lang="sl-SI" dirty="0"/>
              <a:t> Ferdinand I. imenuje </a:t>
            </a:r>
            <a:r>
              <a:rPr lang="sl-SI" b="1" dirty="0"/>
              <a:t>novo vlado,    </a:t>
            </a:r>
          </a:p>
          <a:p>
            <a:pPr marL="68580" indent="0">
              <a:buNone/>
            </a:pPr>
            <a:r>
              <a:rPr lang="sl-SI" b="1" dirty="0"/>
              <a:t>    odpravi cenzuro </a:t>
            </a:r>
            <a:r>
              <a:rPr lang="sl-SI" dirty="0"/>
              <a:t>in</a:t>
            </a:r>
            <a:r>
              <a:rPr lang="sl-SI" b="1" dirty="0"/>
              <a:t> obljubi ustavo</a:t>
            </a:r>
            <a:r>
              <a:rPr lang="sl-SI" dirty="0"/>
              <a:t>,</a:t>
            </a:r>
          </a:p>
          <a:p>
            <a:pPr marL="68580" indent="0">
              <a:buNone/>
            </a:pPr>
            <a:r>
              <a:rPr lang="sl-SI" dirty="0"/>
              <a:t> - !!!</a:t>
            </a:r>
            <a:r>
              <a:rPr lang="sl-SI" b="1" dirty="0"/>
              <a:t>odpravo tlačanstva </a:t>
            </a:r>
            <a:r>
              <a:rPr lang="sl-SI" dirty="0"/>
              <a:t>(tlake in zemljiške obveznosti + zemljo so morali kmetje odkupiti in odškodnino plačati v 20 letih).</a:t>
            </a:r>
          </a:p>
          <a:p>
            <a:pPr marL="68580" indent="0">
              <a:buNone/>
            </a:pPr>
            <a:r>
              <a:rPr lang="sl-SI" dirty="0"/>
              <a:t>Ker so kmetje dosegli zahtevano, so se nehali upirati. Meščani tako izgubijo zaveznike. Zahtevajo odstranitev vlade in združitev z nemškimi deželami, a so oktobra 1848 poraženi s strani vojske 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r>
              <a:rPr lang="sl-SI" dirty="0"/>
              <a:t>Ferdinand I. kmalu prepusti položaj nečaku </a:t>
            </a:r>
            <a:r>
              <a:rPr lang="sl-SI" b="1" dirty="0"/>
              <a:t>Francu Jožefu</a:t>
            </a:r>
            <a:r>
              <a:rPr lang="sl-SI" dirty="0"/>
              <a:t>, ki je bil proti revoluciji in za ohranitev avstrijske države ter poskrbi, da vojska </a:t>
            </a:r>
            <a:r>
              <a:rPr lang="sl-SI" b="1" dirty="0"/>
              <a:t>zatre revolucijo </a:t>
            </a:r>
            <a:r>
              <a:rPr lang="sl-SI" dirty="0"/>
              <a:t>(general Windischgrätz).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4" y="858778"/>
            <a:ext cx="2209800" cy="257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1732" y="3313856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prstClr val="black"/>
                </a:solidFill>
                <a:latin typeface="Century Gothic"/>
              </a:rPr>
              <a:t>Metternich preoblečen </a:t>
            </a:r>
          </a:p>
          <a:p>
            <a:r>
              <a:rPr lang="sl-SI" b="1" dirty="0">
                <a:solidFill>
                  <a:prstClr val="black"/>
                </a:solidFill>
                <a:latin typeface="Century Gothic"/>
              </a:rPr>
              <a:t>v žensko zbeži v London</a:t>
            </a:r>
          </a:p>
        </p:txBody>
      </p:sp>
    </p:spTree>
    <p:extLst>
      <p:ext uri="{BB962C8B-B14F-4D97-AF65-F5344CB8AC3E}">
        <p14:creationId xmlns:p14="http://schemas.microsoft.com/office/powerpoint/2010/main" val="157028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1" y="1371601"/>
            <a:ext cx="6777317" cy="35089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l-SI" dirty="0"/>
              <a:t>Revolucija 1848 kjlub porazu prinese </a:t>
            </a:r>
          </a:p>
          <a:p>
            <a:pPr>
              <a:buNone/>
            </a:pPr>
            <a:r>
              <a:rPr lang="sl-SI" dirty="0"/>
              <a:t>napredek</a:t>
            </a:r>
            <a:r>
              <a:rPr lang="sl-SI" dirty="0">
                <a:solidFill>
                  <a:srgbClr val="FF0000"/>
                </a:solidFill>
              </a:rPr>
              <a:t>!!!</a:t>
            </a:r>
            <a:r>
              <a:rPr lang="sl-SI" dirty="0"/>
              <a:t>:</a:t>
            </a:r>
          </a:p>
          <a:p>
            <a:pPr>
              <a:buNone/>
            </a:pPr>
            <a:endParaRPr lang="sl-SI" dirty="0"/>
          </a:p>
          <a:p>
            <a:pPr>
              <a:buFontTx/>
              <a:buChar char="-"/>
            </a:pPr>
            <a:r>
              <a:rPr lang="sl-SI" dirty="0">
                <a:solidFill>
                  <a:srgbClr val="FF0000"/>
                </a:solidFill>
              </a:rPr>
              <a:t>javno predstavljeni cilji </a:t>
            </a:r>
            <a:r>
              <a:rPr lang="sl-SI" dirty="0"/>
              <a:t>revolucionarjev (svobod tiska, splošna volilna pravica)</a:t>
            </a:r>
          </a:p>
          <a:p>
            <a:pPr>
              <a:buFontTx/>
              <a:buChar char="-"/>
            </a:pPr>
            <a:r>
              <a:rPr lang="sl-SI" dirty="0"/>
              <a:t>predstavlejni so </a:t>
            </a:r>
            <a:r>
              <a:rPr lang="sl-SI" dirty="0">
                <a:solidFill>
                  <a:srgbClr val="FF0000"/>
                </a:solidFill>
              </a:rPr>
              <a:t>politični programi narodov</a:t>
            </a:r>
            <a:r>
              <a:rPr lang="sl-SI" dirty="0"/>
              <a:t>,</a:t>
            </a:r>
          </a:p>
          <a:p>
            <a:pPr>
              <a:buFontTx/>
              <a:buChar char="-"/>
            </a:pPr>
            <a:r>
              <a:rPr lang="sl-SI" dirty="0"/>
              <a:t>zavedanje </a:t>
            </a:r>
            <a:r>
              <a:rPr lang="sl-SI" dirty="0">
                <a:solidFill>
                  <a:srgbClr val="FF0000"/>
                </a:solidFill>
              </a:rPr>
              <a:t>pomena ustave,</a:t>
            </a:r>
          </a:p>
          <a:p>
            <a:pPr>
              <a:buFontTx/>
              <a:buChar char="-"/>
            </a:pPr>
            <a:r>
              <a:rPr lang="sl-SI" dirty="0"/>
              <a:t>zahteve po </a:t>
            </a:r>
            <a:r>
              <a:rPr lang="sl-SI" dirty="0">
                <a:solidFill>
                  <a:srgbClr val="FF0000"/>
                </a:solidFill>
              </a:rPr>
              <a:t>splošni volilni pravici.</a:t>
            </a:r>
          </a:p>
          <a:p>
            <a:pPr>
              <a:buFontTx/>
              <a:buChar char="-"/>
            </a:pPr>
            <a:r>
              <a:rPr lang="sl-SI" dirty="0"/>
              <a:t>so izkušnje nabirali tudi </a:t>
            </a:r>
            <a:r>
              <a:rPr lang="sl-SI" dirty="0">
                <a:solidFill>
                  <a:srgbClr val="FF0000"/>
                </a:solidFill>
              </a:rPr>
              <a:t>delavci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B1301E-E2E4-45F2-9E76-5DBFD20E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912329-3433-4167-8BB6-734DE3AF9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0" y="2170664"/>
            <a:ext cx="9036423" cy="3508977"/>
          </a:xfrm>
        </p:spPr>
        <p:txBody>
          <a:bodyPr>
            <a:normAutofit fontScale="85000" lnSpcReduction="20000"/>
          </a:bodyPr>
          <a:lstStyle/>
          <a:p>
            <a:endParaRPr lang="sl-SI" dirty="0"/>
          </a:p>
          <a:p>
            <a:r>
              <a:rPr lang="sl-SI" dirty="0"/>
              <a:t>Poglej si video (nekje do 1 minute) in ustno odgovori na vprašanja. </a:t>
            </a:r>
          </a:p>
          <a:p>
            <a:pPr marL="68580" indent="0">
              <a:buNone/>
            </a:pPr>
            <a:r>
              <a:rPr lang="sl-SI" dirty="0">
                <a:hlinkClick r:id="rId2"/>
              </a:rPr>
              <a:t>https://www.youtube.com/watch?v=rjQVG4jqVho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pPr marL="68580" indent="0">
              <a:buNone/>
            </a:pPr>
            <a:r>
              <a:rPr lang="sl-SI" dirty="0"/>
              <a:t>	Zakaj so ljudje na ulicah? Kaj ste videli na posnetku?</a:t>
            </a:r>
          </a:p>
          <a:p>
            <a:pPr marL="68580" indent="0">
              <a:buNone/>
            </a:pPr>
            <a:r>
              <a:rPr lang="sl-SI" dirty="0"/>
              <a:t>	Kaj so ljudje počeli?</a:t>
            </a:r>
          </a:p>
          <a:p>
            <a:pPr marL="68580" indent="0">
              <a:buNone/>
            </a:pPr>
            <a:r>
              <a:rPr lang="sl-SI" dirty="0"/>
              <a:t>	Kaj meniš, zakaj so se ljudje odločili za takšno revolucionarno dejanje?</a:t>
            </a:r>
          </a:p>
          <a:p>
            <a:pPr marL="68580" indent="0">
              <a:buNone/>
            </a:pPr>
            <a:r>
              <a:rPr lang="sl-SI" dirty="0"/>
              <a:t>	Kako se še drugače imenuje vstaja/protest?</a:t>
            </a:r>
          </a:p>
          <a:p>
            <a:pPr marL="68580" indent="0">
              <a:buNone/>
            </a:pPr>
            <a:r>
              <a:rPr lang="sl-SI" dirty="0"/>
              <a:t>	Proti komu/čemu so demonstrirali?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606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3D8145-5C87-4D90-A619-39ABA4C0A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3" y="791570"/>
            <a:ext cx="9036423" cy="504105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dirty="0">
                <a:latin typeface="ffac"/>
              </a:rPr>
              <a:t>Leta 1848 so revolucije zajele naslednja območja v Evropi: Apeninski polotok, Francijo, srednjo Evropo in del jugovzhodne Evrope</a:t>
            </a:r>
          </a:p>
          <a:p>
            <a:pPr marL="68580" indent="0">
              <a:buNone/>
            </a:pPr>
            <a:r>
              <a:rPr lang="sl-SI" dirty="0">
                <a:latin typeface="ffac"/>
              </a:rPr>
              <a:t>(Ogrska, Hrvaška, Moldavija, Vlaška)</a:t>
            </a:r>
          </a:p>
          <a:p>
            <a:pPr marL="68580" indent="0">
              <a:buNone/>
            </a:pPr>
            <a:r>
              <a:rPr lang="sl-SI" b="1" dirty="0">
                <a:latin typeface="ffac"/>
              </a:rPr>
              <a:t>ZAHTEVE POSAMEZNIH SLOJEV: </a:t>
            </a:r>
          </a:p>
          <a:p>
            <a:r>
              <a:rPr lang="sl-SI" dirty="0">
                <a:solidFill>
                  <a:srgbClr val="FF0000"/>
                </a:solidFill>
              </a:rPr>
              <a:t>meščanstvo: </a:t>
            </a:r>
            <a:r>
              <a:rPr lang="sl-SI" dirty="0"/>
              <a:t>gospodarsko in politično svobodo,</a:t>
            </a:r>
          </a:p>
          <a:p>
            <a:r>
              <a:rPr lang="sl-SI" dirty="0">
                <a:solidFill>
                  <a:srgbClr val="FF0000"/>
                </a:solidFill>
              </a:rPr>
              <a:t>delavci</a:t>
            </a:r>
            <a:r>
              <a:rPr lang="sl-SI" dirty="0"/>
              <a:t> zaradi gospodarske krize: </a:t>
            </a:r>
            <a:r>
              <a:rPr lang="it-IT" dirty="0" err="1"/>
              <a:t>boljše</a:t>
            </a:r>
            <a:r>
              <a:rPr lang="it-IT" dirty="0"/>
              <a:t> </a:t>
            </a:r>
            <a:r>
              <a:rPr lang="it-IT" dirty="0" err="1"/>
              <a:t>delovne</a:t>
            </a:r>
            <a:r>
              <a:rPr lang="it-IT" dirty="0"/>
              <a:t> </a:t>
            </a:r>
            <a:r>
              <a:rPr lang="it-IT" dirty="0" err="1"/>
              <a:t>razmere</a:t>
            </a:r>
            <a:r>
              <a:rPr lang="it-IT" dirty="0"/>
              <a:t> </a:t>
            </a:r>
          </a:p>
          <a:p>
            <a:pPr marL="68580" indent="0">
              <a:buNone/>
            </a:pPr>
            <a:r>
              <a:rPr lang="it-IT" dirty="0"/>
              <a:t>in </a:t>
            </a:r>
            <a:r>
              <a:rPr lang="it-IT" dirty="0" err="1"/>
              <a:t>boljši</a:t>
            </a:r>
            <a:r>
              <a:rPr lang="it-IT" dirty="0"/>
              <a:t> </a:t>
            </a:r>
            <a:r>
              <a:rPr lang="it-IT" dirty="0" err="1"/>
              <a:t>socialni</a:t>
            </a:r>
            <a:r>
              <a:rPr lang="it-IT" dirty="0"/>
              <a:t> </a:t>
            </a:r>
            <a:r>
              <a:rPr lang="it-IT" dirty="0" err="1"/>
              <a:t>položaj</a:t>
            </a:r>
            <a:endParaRPr lang="it-IT" dirty="0"/>
          </a:p>
          <a:p>
            <a:r>
              <a:rPr lang="sl-SI" dirty="0"/>
              <a:t>zahteve </a:t>
            </a:r>
            <a:r>
              <a:rPr lang="sl-SI" dirty="0">
                <a:solidFill>
                  <a:srgbClr val="FF0000"/>
                </a:solidFill>
              </a:rPr>
              <a:t>kmetov</a:t>
            </a:r>
            <a:r>
              <a:rPr lang="sl-SI" dirty="0"/>
              <a:t> po odpravi še zadnjih ostankov fevdalizma,</a:t>
            </a:r>
          </a:p>
          <a:p>
            <a:pPr marL="68580" indent="0">
              <a:buNone/>
            </a:pPr>
            <a:r>
              <a:rPr lang="sl-SI" sz="2800" dirty="0"/>
              <a:t>Z</a:t>
            </a:r>
            <a:r>
              <a:rPr lang="sl-SI" dirty="0"/>
              <a:t>ahteve posameznih</a:t>
            </a:r>
            <a:r>
              <a:rPr lang="sl-SI" dirty="0">
                <a:solidFill>
                  <a:srgbClr val="FF0000"/>
                </a:solidFill>
              </a:rPr>
              <a:t> narodov </a:t>
            </a:r>
            <a:r>
              <a:rPr lang="sl-SI" dirty="0"/>
              <a:t>po večji samostojnosti ali ustanovitvi svojih držav.</a:t>
            </a:r>
          </a:p>
          <a:p>
            <a:pPr marL="68580" indent="0">
              <a:buNone/>
            </a:pPr>
            <a:endParaRPr lang="sl-SI" dirty="0">
              <a:latin typeface="ffac"/>
            </a:endParaRPr>
          </a:p>
          <a:p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A8FB2C4-998D-4C76-815E-A84910288A46}"/>
              </a:ext>
            </a:extLst>
          </p:cNvPr>
          <p:cNvSpPr/>
          <p:nvPr/>
        </p:nvSpPr>
        <p:spPr>
          <a:xfrm>
            <a:off x="6545062" y="0"/>
            <a:ext cx="3882684" cy="64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>
                <a:solidFill>
                  <a:srgbClr val="FF0000"/>
                </a:solidFill>
              </a:rPr>
              <a:t>LETO 1848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9073EE16-624F-400E-8B52-B6E4BE67447B}"/>
              </a:ext>
            </a:extLst>
          </p:cNvPr>
          <p:cNvSpPr/>
          <p:nvPr/>
        </p:nvSpPr>
        <p:spPr>
          <a:xfrm>
            <a:off x="549510" y="422238"/>
            <a:ext cx="599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2"/>
              </a:rPr>
              <a:t>https://www.youtube.com/watch?v=LGYJ0KvogaQ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666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A6B7FC47-9FDA-403D-8CDA-4ED9AF4713E9}"/>
              </a:ext>
            </a:extLst>
          </p:cNvPr>
          <p:cNvSpPr/>
          <p:nvPr/>
        </p:nvSpPr>
        <p:spPr>
          <a:xfrm>
            <a:off x="1241946" y="889844"/>
            <a:ext cx="9867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dirty="0">
                <a:solidFill>
                  <a:prstClr val="black"/>
                </a:solidFill>
              </a:rPr>
              <a:t>Iz zahtev meščanstva sta v prvi polovici 19. stoletja zrasli dve gibanji. </a:t>
            </a:r>
            <a:r>
              <a:rPr lang="sl-SI" b="1" dirty="0">
                <a:solidFill>
                  <a:prstClr val="black"/>
                </a:solidFill>
              </a:rPr>
              <a:t>(te si spoznala-a že prejšnjo učno uro.)</a:t>
            </a:r>
            <a:endParaRPr lang="en-US" b="1" dirty="0">
              <a:solidFill>
                <a:prstClr val="black"/>
              </a:solidFill>
            </a:endParaRPr>
          </a:p>
          <a:p>
            <a:pPr lvl="0"/>
            <a:r>
              <a:rPr lang="sl-SI" dirty="0">
                <a:solidFill>
                  <a:prstClr val="black"/>
                </a:solidFill>
              </a:rPr>
              <a:t> 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sl-SI" b="1" dirty="0">
                <a:solidFill>
                  <a:srgbClr val="FF0000"/>
                </a:solidFill>
              </a:rPr>
              <a:t>LIBERALNO-DEMOKRATIČNO GIBANJE                                           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sl-SI" b="1" dirty="0">
                <a:solidFill>
                  <a:prstClr val="black"/>
                </a:solidFill>
              </a:rPr>
              <a:t>cilj</a:t>
            </a:r>
            <a:r>
              <a:rPr lang="sl-SI" dirty="0">
                <a:solidFill>
                  <a:prstClr val="black"/>
                </a:solidFill>
              </a:rPr>
              <a:t> je bila država, utemeljena na zakonih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sl-SI" dirty="0">
                <a:solidFill>
                  <a:prstClr val="black"/>
                </a:solidFill>
              </a:rPr>
              <a:t> in razumu, v kateri naj bi odločali svobodni državljani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- </a:t>
            </a:r>
            <a:r>
              <a:rPr lang="sl-SI" dirty="0">
                <a:solidFill>
                  <a:prstClr val="black"/>
                </a:solidFill>
              </a:rPr>
              <a:t> predstavniki ljudstva naj bi v parlamentu sprejemali 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sl-SI" dirty="0">
                <a:solidFill>
                  <a:prstClr val="black"/>
                </a:solidFill>
              </a:rPr>
              <a:t>zakone in nadzirali oblast.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sl-SI" dirty="0">
                <a:solidFill>
                  <a:prstClr val="black"/>
                </a:solidFill>
              </a:rPr>
              <a:t>-v taki državi je zagotovljena svoboda posameznika</a:t>
            </a:r>
          </a:p>
          <a:p>
            <a:pPr lvl="0"/>
            <a:r>
              <a:rPr lang="sl-SI" dirty="0">
                <a:solidFill>
                  <a:prstClr val="black"/>
                </a:solidFill>
              </a:rPr>
              <a:t>-ustava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sl-SI" dirty="0">
                <a:solidFill>
                  <a:prstClr val="black"/>
                </a:solidFill>
              </a:rPr>
              <a:t> </a:t>
            </a:r>
            <a:r>
              <a:rPr lang="sl-SI" b="1" dirty="0">
                <a:solidFill>
                  <a:srgbClr val="FF0000"/>
                </a:solidFill>
              </a:rPr>
              <a:t>NACIONALNO GIBANJE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sl-SI" b="1" dirty="0">
                <a:solidFill>
                  <a:prstClr val="black"/>
                </a:solidFill>
              </a:rPr>
              <a:t>cilj</a:t>
            </a:r>
            <a:r>
              <a:rPr lang="sl-SI" dirty="0">
                <a:solidFill>
                  <a:prstClr val="black"/>
                </a:solidFill>
              </a:rPr>
              <a:t> je bila ustanovitev enotne države                                                                                                        posameznega naroda in več političnih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sl-SI" dirty="0">
                <a:solidFill>
                  <a:prstClr val="black"/>
                </a:solidFill>
              </a:rPr>
              <a:t> pravic narodov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DF9B7948-F574-4F0F-9A2A-BCCAF1637D59}"/>
              </a:ext>
            </a:extLst>
          </p:cNvPr>
          <p:cNvSpPr/>
          <p:nvPr/>
        </p:nvSpPr>
        <p:spPr>
          <a:xfrm>
            <a:off x="6096000" y="3705307"/>
            <a:ext cx="3839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7030A0"/>
                </a:solidFill>
                <a:latin typeface="ffaf"/>
              </a:rPr>
              <a:t>Avtonomija: </a:t>
            </a:r>
            <a:r>
              <a:rPr lang="sl-SI" sz="1600" dirty="0">
                <a:solidFill>
                  <a:srgbClr val="7030A0"/>
                </a:solidFill>
                <a:latin typeface="ffac"/>
              </a:rPr>
              <a:t>priznavanje pravic do uveljavitve lastne kulture, jezika, enakovrednosti z drugimi narodi znotraj večnacionalne države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E0739F49-F466-49A1-B4D1-68ABD3A0F9D2}"/>
              </a:ext>
            </a:extLst>
          </p:cNvPr>
          <p:cNvCxnSpPr>
            <a:cxnSpLocks/>
          </p:cNvCxnSpPr>
          <p:nvPr/>
        </p:nvCxnSpPr>
        <p:spPr>
          <a:xfrm flipV="1">
            <a:off x="3316406" y="3971500"/>
            <a:ext cx="2779594" cy="941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7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C82B1B-B8F5-425C-8D75-F1488F52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964" y="1420626"/>
            <a:ext cx="9036423" cy="4831307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sl-SI" sz="2000" dirty="0"/>
              <a:t>Širila se je iz ene države v drugo in pretresla velik del Evrope </a:t>
            </a:r>
            <a:r>
              <a:rPr lang="sl-SI" sz="1400" dirty="0"/>
              <a:t>(glej zemljevid na naslednji prosojnici)</a:t>
            </a:r>
          </a:p>
          <a:p>
            <a:pPr marL="68580" indent="0">
              <a:buNone/>
            </a:pPr>
            <a:endParaRPr lang="sl-SI" sz="1400" dirty="0"/>
          </a:p>
          <a:p>
            <a:pPr marL="68580" indent="0">
              <a:buNone/>
            </a:pPr>
            <a:r>
              <a:rPr lang="sl-SI" sz="1800" b="1" dirty="0"/>
              <a:t>Podrobneje boš spoznala dogajanje v:</a:t>
            </a:r>
          </a:p>
          <a:p>
            <a:pPr marL="525780" indent="-457200">
              <a:buAutoNum type="arabicPeriod"/>
            </a:pPr>
            <a:r>
              <a:rPr lang="sl-SI" b="1" dirty="0"/>
              <a:t>Franciji:</a:t>
            </a:r>
          </a:p>
          <a:p>
            <a:pPr marL="525780" indent="-457200">
              <a:buAutoNum type="arabicPeriod"/>
            </a:pPr>
            <a:r>
              <a:rPr lang="sl-SI" b="1" dirty="0"/>
              <a:t>Nemški zvezi:</a:t>
            </a:r>
          </a:p>
          <a:p>
            <a:pPr marL="525780" indent="-457200">
              <a:buAutoNum type="arabicPeriod"/>
            </a:pPr>
            <a:r>
              <a:rPr lang="sl-SI" b="1" dirty="0"/>
              <a:t>Avstrijskem cesarstvu:</a:t>
            </a:r>
          </a:p>
          <a:p>
            <a:pPr marL="68580" indent="0">
              <a:buNone/>
            </a:pPr>
            <a:r>
              <a:rPr lang="sl-SI" b="1" dirty="0"/>
              <a:t>in </a:t>
            </a:r>
          </a:p>
          <a:p>
            <a:pPr marL="68580" indent="0">
              <a:buNone/>
            </a:pPr>
            <a:r>
              <a:rPr lang="sl-SI" b="1" dirty="0"/>
              <a:t>4.  Pridobitve revolucije 1848:</a:t>
            </a:r>
          </a:p>
          <a:p>
            <a:pPr marL="68580" indent="0">
              <a:buNone/>
            </a:pPr>
            <a:r>
              <a:rPr lang="sl-SI" sz="1900" dirty="0"/>
              <a:t>Do srede 1849 je bila revolucija povsod v Evropi zatrta, kljub vsemu pa niso nikjer obnovili fevdalnega sistema.</a:t>
            </a:r>
          </a:p>
          <a:p>
            <a:pPr marL="68580" indent="0">
              <a:buNone/>
            </a:pPr>
            <a:r>
              <a:rPr lang="sl-SI" sz="1900" dirty="0">
                <a:sym typeface="Wingdings" panose="05000000000000000000" pitchFamily="2" charset="2"/>
              </a:rPr>
              <a:t> ZAMAGA KONSEVARIVIZEM</a:t>
            </a:r>
            <a:endParaRPr lang="sl-SI" sz="1900" dirty="0"/>
          </a:p>
          <a:p>
            <a:pPr marL="68580" indent="0">
              <a:buNone/>
            </a:pPr>
            <a:r>
              <a:rPr lang="sl-SI" sz="1700" u="sng" dirty="0"/>
              <a:t>Dopolni: </a:t>
            </a:r>
            <a:r>
              <a:rPr lang="sl-SI" sz="1700" dirty="0"/>
              <a:t>V čem se je kljub porazu revolucij v Evropi kazal še </a:t>
            </a:r>
            <a:r>
              <a:rPr lang="sl-SI" sz="1700" dirty="0">
                <a:solidFill>
                  <a:srgbClr val="FF0000"/>
                </a:solidFill>
              </a:rPr>
              <a:t>napredek </a:t>
            </a:r>
            <a:r>
              <a:rPr lang="sl-SI" sz="1700" dirty="0"/>
              <a:t>leta 1848?</a:t>
            </a:r>
          </a:p>
          <a:p>
            <a:pPr>
              <a:buFontTx/>
              <a:buChar char="-"/>
            </a:pPr>
            <a:r>
              <a:rPr lang="sl-SI" sz="1800" dirty="0" err="1">
                <a:solidFill>
                  <a:srgbClr val="FF0000"/>
                </a:solidFill>
              </a:rPr>
              <a:t>javno___________________________</a:t>
            </a:r>
            <a:r>
              <a:rPr lang="sl-SI" sz="1800" dirty="0" err="1"/>
              <a:t>revolucionarjev</a:t>
            </a:r>
            <a:r>
              <a:rPr lang="sl-SI" sz="1800" dirty="0"/>
              <a:t> (svobod tiska, splošna volilna pravica)</a:t>
            </a:r>
          </a:p>
          <a:p>
            <a:pPr>
              <a:buFontTx/>
              <a:buChar char="-"/>
            </a:pPr>
            <a:r>
              <a:rPr lang="sl-SI" sz="1800" dirty="0"/>
              <a:t>predstavljeni so </a:t>
            </a:r>
            <a:r>
              <a:rPr lang="sl-SI" sz="1800" dirty="0">
                <a:solidFill>
                  <a:srgbClr val="FF0000"/>
                </a:solidFill>
              </a:rPr>
              <a:t>politični ____________________</a:t>
            </a:r>
            <a:r>
              <a:rPr lang="sl-SI" sz="1800" dirty="0"/>
              <a:t>,</a:t>
            </a:r>
          </a:p>
          <a:p>
            <a:pPr>
              <a:buFontTx/>
              <a:buChar char="-"/>
            </a:pPr>
            <a:r>
              <a:rPr lang="sl-SI" sz="1800" dirty="0"/>
              <a:t>zavedanje </a:t>
            </a:r>
            <a:r>
              <a:rPr lang="sl-SI" sz="1800" dirty="0">
                <a:solidFill>
                  <a:schemeClr val="tx1"/>
                </a:solidFill>
              </a:rPr>
              <a:t>pomena</a:t>
            </a:r>
            <a:r>
              <a:rPr lang="sl-SI" sz="1800" dirty="0">
                <a:solidFill>
                  <a:srgbClr val="FF0000"/>
                </a:solidFill>
              </a:rPr>
              <a:t> _________________,</a:t>
            </a:r>
          </a:p>
          <a:p>
            <a:pPr>
              <a:buFontTx/>
              <a:buChar char="-"/>
            </a:pPr>
            <a:r>
              <a:rPr lang="sl-SI" sz="1800" dirty="0"/>
              <a:t>zahteve po </a:t>
            </a:r>
            <a:r>
              <a:rPr lang="sl-SI" sz="1800" dirty="0">
                <a:solidFill>
                  <a:srgbClr val="FF0000"/>
                </a:solidFill>
              </a:rPr>
              <a:t>____________________.</a:t>
            </a:r>
          </a:p>
          <a:p>
            <a:pPr>
              <a:buFontTx/>
              <a:buChar char="-"/>
            </a:pPr>
            <a:r>
              <a:rPr lang="sl-SI" sz="1800" dirty="0"/>
              <a:t>Izkušnje so nabirali tudi </a:t>
            </a:r>
            <a:r>
              <a:rPr lang="sl-SI" sz="1800" b="1" dirty="0"/>
              <a:t>________________</a:t>
            </a:r>
            <a:r>
              <a:rPr lang="sl-SI" sz="1800" dirty="0"/>
              <a:t>.</a:t>
            </a:r>
            <a:endParaRPr lang="sl-SI" sz="1800" dirty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sl-SI" sz="1700" dirty="0"/>
          </a:p>
          <a:p>
            <a:pPr marL="68580" indent="0">
              <a:buNone/>
            </a:pPr>
            <a:endParaRPr lang="sl-SI" sz="1700" dirty="0"/>
          </a:p>
          <a:p>
            <a:pPr marL="525780" indent="-457200">
              <a:buAutoNum type="arabicPeriod"/>
            </a:pPr>
            <a:endParaRPr lang="sl-SI" sz="1700" dirty="0"/>
          </a:p>
          <a:p>
            <a:pPr marL="525780" indent="-457200">
              <a:buAutoNum type="arabicPeriod"/>
            </a:pPr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8CB7297-CE75-4C6A-98F6-6A52573D6A9C}"/>
              </a:ext>
            </a:extLst>
          </p:cNvPr>
          <p:cNvSpPr/>
          <p:nvPr/>
        </p:nvSpPr>
        <p:spPr>
          <a:xfrm>
            <a:off x="966925" y="321450"/>
            <a:ext cx="8675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dirty="0">
                <a:solidFill>
                  <a:prstClr val="black"/>
                </a:solidFill>
              </a:rPr>
              <a:t>Odpor proti stari Evropi je prerasel v </a:t>
            </a:r>
          </a:p>
          <a:p>
            <a:pPr lvl="0"/>
            <a:r>
              <a:rPr lang="sl-SI" u="sng" dirty="0">
                <a:solidFill>
                  <a:prstClr val="black"/>
                </a:solidFill>
              </a:rPr>
              <a:t>MEŠČANSKE REVOLUCIJE</a:t>
            </a:r>
            <a:r>
              <a:rPr lang="en-US" u="sng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u="sng" dirty="0" err="1">
                <a:solidFill>
                  <a:prstClr val="black"/>
                </a:solidFill>
                <a:sym typeface="Wingdings" panose="05000000000000000000" pitchFamily="2" charset="2"/>
              </a:rPr>
              <a:t>revolucionarno</a:t>
            </a:r>
            <a:r>
              <a:rPr lang="en-US" u="sng" dirty="0">
                <a:solidFill>
                  <a:prstClr val="black"/>
                </a:solidFill>
                <a:sym typeface="Wingdings" panose="05000000000000000000" pitchFamily="2" charset="2"/>
              </a:rPr>
              <a:t> l.1848/</a:t>
            </a:r>
            <a:r>
              <a:rPr lang="sl-SI" u="sng" dirty="0">
                <a:solidFill>
                  <a:prstClr val="black"/>
                </a:solidFill>
                <a:sym typeface="Wingdings" panose="05000000000000000000" pitchFamily="2" charset="2"/>
              </a:rPr>
              <a:t>ali</a:t>
            </a:r>
            <a:r>
              <a:rPr lang="sl-SI" b="1" u="sng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b="1" u="sng" dirty="0">
                <a:solidFill>
                  <a:srgbClr val="7030A0"/>
                </a:solidFill>
                <a:sym typeface="Wingdings" panose="05000000000000000000" pitchFamily="2" charset="2"/>
              </a:rPr>
              <a:t>POMLAD NARODOV/ </a:t>
            </a:r>
            <a:r>
              <a:rPr lang="sl-SI" b="1" u="sng" dirty="0">
                <a:solidFill>
                  <a:srgbClr val="7030A0"/>
                </a:solidFill>
                <a:sym typeface="Wingdings" panose="05000000000000000000" pitchFamily="2" charset="2"/>
              </a:rPr>
              <a:t>ali </a:t>
            </a:r>
            <a:r>
              <a:rPr lang="en-US" b="1" u="sng" dirty="0">
                <a:solidFill>
                  <a:srgbClr val="7030A0"/>
                </a:solidFill>
                <a:sym typeface="Wingdings" panose="05000000000000000000" pitchFamily="2" charset="2"/>
              </a:rPr>
              <a:t>MARČNA REVOLUCIJA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AEFC1838-A7C9-4A88-8E84-4EB96AF7A6A0}"/>
              </a:ext>
            </a:extLst>
          </p:cNvPr>
          <p:cNvCxnSpPr>
            <a:cxnSpLocks/>
          </p:cNvCxnSpPr>
          <p:nvPr/>
        </p:nvCxnSpPr>
        <p:spPr>
          <a:xfrm flipH="1">
            <a:off x="2165233" y="1068933"/>
            <a:ext cx="4995081" cy="35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>
            <a:extLst>
              <a:ext uri="{FF2B5EF4-FFF2-40B4-BE49-F238E27FC236}">
                <a16:creationId xmlns:a16="http://schemas.microsoft.com/office/drawing/2014/main" id="{E8EE3A3F-999E-44BE-BC0F-302DCC1159BA}"/>
              </a:ext>
            </a:extLst>
          </p:cNvPr>
          <p:cNvSpPr/>
          <p:nvPr/>
        </p:nvSpPr>
        <p:spPr>
          <a:xfrm>
            <a:off x="5628176" y="2631254"/>
            <a:ext cx="5194499" cy="73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NAPIŠI: 1.Kdo se upre in kaj so zahtevali? </a:t>
            </a:r>
          </a:p>
          <a:p>
            <a:r>
              <a:rPr lang="sl-SI" dirty="0">
                <a:solidFill>
                  <a:schemeClr val="tx1"/>
                </a:solidFill>
              </a:rPr>
              <a:t>                  2. Izid/dosežki?</a:t>
            </a:r>
          </a:p>
        </p:txBody>
      </p:sp>
      <p:sp>
        <p:nvSpPr>
          <p:cNvPr id="8" name="Puščica: prisekano desno 7">
            <a:extLst>
              <a:ext uri="{FF2B5EF4-FFF2-40B4-BE49-F238E27FC236}">
                <a16:creationId xmlns:a16="http://schemas.microsoft.com/office/drawing/2014/main" id="{E7AC833C-C636-470A-AF7C-679A29488D5A}"/>
              </a:ext>
            </a:extLst>
          </p:cNvPr>
          <p:cNvSpPr/>
          <p:nvPr/>
        </p:nvSpPr>
        <p:spPr>
          <a:xfrm>
            <a:off x="4662774" y="2910110"/>
            <a:ext cx="641865" cy="3516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505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888C399-5EDC-4DD3-AB33-20F4DD76E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0" t="13532" r="20411" b="8259"/>
          <a:stretch/>
        </p:blipFill>
        <p:spPr>
          <a:xfrm>
            <a:off x="1015232" y="0"/>
            <a:ext cx="9253182" cy="67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1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024744" cy="1143000"/>
          </a:xfrm>
        </p:spPr>
        <p:txBody>
          <a:bodyPr>
            <a:normAutofit/>
          </a:bodyPr>
          <a:lstStyle/>
          <a:p>
            <a:r>
              <a:rPr lang="sl-SI" sz="3000" b="1" dirty="0"/>
              <a:t>1. Revolucija v Franciji – februar 1848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1"/>
            <a:ext cx="8382000" cy="4168929"/>
          </a:xfrm>
        </p:spPr>
        <p:txBody>
          <a:bodyPr/>
          <a:lstStyle/>
          <a:p>
            <a:pPr marL="68580" indent="0">
              <a:buNone/>
            </a:pPr>
            <a:r>
              <a:rPr lang="sl-SI" b="1" dirty="0"/>
              <a:t>Demonstracije </a:t>
            </a:r>
          </a:p>
          <a:p>
            <a:pPr marL="68580" indent="0">
              <a:buNone/>
            </a:pPr>
            <a:r>
              <a:rPr lang="sl-SI" b="1" dirty="0"/>
              <a:t>delavcev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69505" y="22225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41589" y="1807002"/>
            <a:ext cx="6316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u="sng" dirty="0">
                <a:solidFill>
                  <a:prstClr val="black"/>
                </a:solidFill>
                <a:latin typeface="Century Gothic"/>
              </a:rPr>
              <a:t>Zahtevajo: </a:t>
            </a:r>
            <a:r>
              <a:rPr lang="sl-SI" sz="2400" dirty="0">
                <a:solidFill>
                  <a:prstClr val="black"/>
                </a:solidFill>
                <a:latin typeface="Century Gothic"/>
              </a:rPr>
              <a:t>splošno volilno pravico in  </a:t>
            </a:r>
          </a:p>
          <a:p>
            <a:r>
              <a:rPr lang="sl-SI" sz="2400" dirty="0">
                <a:solidFill>
                  <a:prstClr val="black"/>
                </a:solidFill>
                <a:latin typeface="Century Gothic"/>
              </a:rPr>
              <a:t>izboljšanje socialnega položaja </a:t>
            </a:r>
            <a:r>
              <a:rPr lang="sl-SI" sz="2300" dirty="0">
                <a:solidFill>
                  <a:prstClr val="black"/>
                </a:solidFill>
                <a:latin typeface="Century Gothic"/>
              </a:rPr>
              <a:t>delavcev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905649" y="2777699"/>
            <a:ext cx="39725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3961" y="3489840"/>
            <a:ext cx="865642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>
                <a:solidFill>
                  <a:prstClr val="black"/>
                </a:solidFill>
                <a:latin typeface="Century Gothic"/>
              </a:rPr>
              <a:t>Meščanska vlada prevzame oblast in razglasi </a:t>
            </a:r>
            <a:r>
              <a:rPr lang="sl-SI" sz="2200" b="1" i="1" dirty="0">
                <a:solidFill>
                  <a:srgbClr val="7030A0"/>
                </a:solidFill>
                <a:latin typeface="Century Gothic"/>
              </a:rPr>
              <a:t>republiko:</a:t>
            </a:r>
          </a:p>
          <a:p>
            <a:r>
              <a:rPr lang="sl-SI" sz="2200" dirty="0">
                <a:solidFill>
                  <a:prstClr val="black"/>
                </a:solidFill>
                <a:latin typeface="Century Gothic"/>
              </a:rPr>
              <a:t>- Preženejo kralja v Anglijo in na volitvah za predsednika    </a:t>
            </a:r>
          </a:p>
          <a:p>
            <a:r>
              <a:rPr lang="sl-SI" sz="2200" dirty="0">
                <a:solidFill>
                  <a:prstClr val="black"/>
                </a:solidFill>
                <a:latin typeface="Century Gothic"/>
              </a:rPr>
              <a:t>  izberejo Louisa Bonaparta, nečaka Napoleona I.,</a:t>
            </a:r>
          </a:p>
          <a:p>
            <a:pPr marL="342900" indent="-342900">
              <a:buFontTx/>
              <a:buChar char="-"/>
            </a:pPr>
            <a:r>
              <a:rPr lang="sl-SI" sz="2200" u="sng" dirty="0">
                <a:solidFill>
                  <a:prstClr val="black"/>
                </a:solidFill>
                <a:latin typeface="Century Gothic"/>
              </a:rPr>
              <a:t>uvedejo: </a:t>
            </a:r>
            <a:r>
              <a:rPr lang="sl-SI" sz="2200" b="1" dirty="0">
                <a:solidFill>
                  <a:srgbClr val="FF0000"/>
                </a:solidFill>
                <a:latin typeface="Century Gothic"/>
              </a:rPr>
              <a:t>splošno volilno pravico, svobodo tiska, 10-urni delovnik za delavce in odpravijo suženjstvo v kolonijah. </a:t>
            </a:r>
          </a:p>
          <a:p>
            <a:pPr marL="342900" indent="-342900">
              <a:buFontTx/>
              <a:buChar char="-"/>
            </a:pPr>
            <a:endParaRPr lang="sl-SI" sz="2200" b="1" dirty="0">
              <a:solidFill>
                <a:srgbClr val="FF0000"/>
              </a:solidFill>
              <a:latin typeface="Century Gothic"/>
            </a:endParaRPr>
          </a:p>
          <a:p>
            <a:r>
              <a:rPr lang="sl-SI" sz="2200" b="1" dirty="0">
                <a:solidFill>
                  <a:srgbClr val="FF0000"/>
                </a:solidFill>
                <a:latin typeface="Century Gothic"/>
              </a:rPr>
              <a:t>* </a:t>
            </a:r>
            <a:r>
              <a:rPr lang="sl-SI" dirty="0"/>
              <a:t>Louis Bonaparte čez 4 leta izvede državni udar, ukine pridobitve revolucije in se razglasi za cesarja Napoleona III.</a:t>
            </a:r>
          </a:p>
          <a:p>
            <a:r>
              <a:rPr lang="sl-SI" sz="2200" b="1" dirty="0">
                <a:solidFill>
                  <a:srgbClr val="FF0000"/>
                </a:solidFill>
                <a:latin typeface="Century Gothic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2727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2. Nemška zveza- nemško vprašanje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b="1" dirty="0"/>
              <a:t>Meščanstvo: </a:t>
            </a:r>
            <a:r>
              <a:rPr lang="it-IT" dirty="0" err="1"/>
              <a:t>liberalno</a:t>
            </a:r>
            <a:r>
              <a:rPr lang="sl-SI" dirty="0"/>
              <a:t> </a:t>
            </a:r>
            <a:r>
              <a:rPr lang="it-IT" dirty="0" err="1"/>
              <a:t>vlado</a:t>
            </a:r>
            <a:r>
              <a:rPr lang="it-IT" dirty="0"/>
              <a:t>, </a:t>
            </a:r>
            <a:r>
              <a:rPr lang="it-IT" dirty="0" err="1"/>
              <a:t>ustavo</a:t>
            </a:r>
            <a:r>
              <a:rPr lang="it-IT" dirty="0"/>
              <a:t>, </a:t>
            </a:r>
            <a:r>
              <a:rPr lang="it-IT" dirty="0" err="1"/>
              <a:t>svobodo</a:t>
            </a:r>
            <a:r>
              <a:rPr lang="it-IT" dirty="0"/>
              <a:t> </a:t>
            </a:r>
            <a:r>
              <a:rPr lang="it-IT" dirty="0" err="1"/>
              <a:t>tiska</a:t>
            </a:r>
            <a:r>
              <a:rPr lang="it-IT" dirty="0"/>
              <a:t> in </a:t>
            </a:r>
            <a:r>
              <a:rPr lang="it-IT" dirty="0" err="1"/>
              <a:t>volilno</a:t>
            </a:r>
            <a:r>
              <a:rPr lang="it-IT" dirty="0"/>
              <a:t> </a:t>
            </a:r>
            <a:r>
              <a:rPr lang="it-IT" dirty="0" err="1"/>
              <a:t>pravico</a:t>
            </a:r>
            <a:endParaRPr lang="sl-SI" dirty="0"/>
          </a:p>
          <a:p>
            <a:r>
              <a:rPr lang="sl-SI" b="1" dirty="0"/>
              <a:t>Kmetje: </a:t>
            </a:r>
            <a:r>
              <a:rPr lang="sl-SI" dirty="0"/>
              <a:t>zemljiško odvezo</a:t>
            </a:r>
          </a:p>
          <a:p>
            <a:r>
              <a:rPr lang="sl-SI" dirty="0"/>
              <a:t>Želja Nemcev po združitvi se je oblikovala v 2 različnih programih: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Rounded Rectangle 3"/>
          <p:cNvSpPr/>
          <p:nvPr/>
        </p:nvSpPr>
        <p:spPr>
          <a:xfrm>
            <a:off x="1566726" y="3381558"/>
            <a:ext cx="8534400" cy="2590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/>
              </a:rPr>
              <a:t>a) </a:t>
            </a:r>
            <a:r>
              <a:rPr lang="sl-SI" sz="2500" b="1" u="sng" dirty="0" err="1">
                <a:solidFill>
                  <a:srgbClr val="FF0000"/>
                </a:solidFill>
                <a:latin typeface="Georgia"/>
              </a:rPr>
              <a:t>malo</a:t>
            </a:r>
            <a:r>
              <a:rPr lang="sl-SI" sz="2500" b="1" u="sng" dirty="0" err="1">
                <a:solidFill>
                  <a:prstClr val="black">
                    <a:lumMod val="65000"/>
                    <a:lumOff val="35000"/>
                  </a:prstClr>
                </a:solidFill>
                <a:latin typeface="Georgia"/>
              </a:rPr>
              <a:t>nemški</a:t>
            </a:r>
            <a:r>
              <a:rPr lang="sl-SI" sz="2500" b="1" u="sng" dirty="0">
                <a:solidFill>
                  <a:prstClr val="black">
                    <a:lumMod val="65000"/>
                    <a:lumOff val="35000"/>
                  </a:prstClr>
                </a:solidFill>
                <a:latin typeface="Georgia"/>
              </a:rPr>
              <a:t> program: </a:t>
            </a:r>
            <a:r>
              <a:rPr lang="sl-SI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/>
              </a:rPr>
              <a:t>pod vodstvom</a:t>
            </a:r>
            <a:r>
              <a:rPr lang="sl-SI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Georgia"/>
              </a:rPr>
              <a:t> </a:t>
            </a:r>
            <a:r>
              <a:rPr lang="sl-SI" sz="2500" b="1" dirty="0">
                <a:solidFill>
                  <a:srgbClr val="FF0000"/>
                </a:solidFill>
                <a:latin typeface="Georgia"/>
              </a:rPr>
              <a:t>Prusije </a:t>
            </a:r>
            <a:r>
              <a:rPr lang="sl-SI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/>
              </a:rPr>
              <a:t>naj bi se združili vsi Nemci, toda brez habsburške (avstrijske) monarhije.</a:t>
            </a:r>
          </a:p>
          <a:p>
            <a:r>
              <a:rPr lang="sl-SI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/>
              </a:rPr>
              <a:t>b) </a:t>
            </a:r>
            <a:r>
              <a:rPr lang="sl-SI" sz="2500" b="1" u="sng" dirty="0">
                <a:solidFill>
                  <a:srgbClr val="0070C0"/>
                </a:solidFill>
                <a:latin typeface="Georgia"/>
              </a:rPr>
              <a:t>veliko</a:t>
            </a:r>
            <a:r>
              <a:rPr lang="sl-SI" sz="2500" b="1" u="sng" dirty="0">
                <a:solidFill>
                  <a:prstClr val="black">
                    <a:lumMod val="65000"/>
                    <a:lumOff val="35000"/>
                  </a:prstClr>
                </a:solidFill>
                <a:latin typeface="Georgia"/>
              </a:rPr>
              <a:t>nemški program: </a:t>
            </a:r>
            <a:r>
              <a:rPr lang="sl-SI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/>
              </a:rPr>
              <a:t>pod vodstvom</a:t>
            </a:r>
            <a:r>
              <a:rPr lang="sl-SI" sz="2500" b="1" dirty="0">
                <a:solidFill>
                  <a:prstClr val="black">
                    <a:lumMod val="65000"/>
                    <a:lumOff val="35000"/>
                  </a:prstClr>
                </a:solidFill>
                <a:latin typeface="Georgia"/>
              </a:rPr>
              <a:t> </a:t>
            </a:r>
            <a:r>
              <a:rPr lang="sl-SI" sz="2500" b="1" dirty="0">
                <a:solidFill>
                  <a:srgbClr val="0070C0"/>
                </a:solidFill>
                <a:latin typeface="Georgia"/>
              </a:rPr>
              <a:t>Avstrije</a:t>
            </a:r>
            <a:r>
              <a:rPr lang="sl-SI" sz="2500" b="1" dirty="0">
                <a:solidFill>
                  <a:srgbClr val="FF0000"/>
                </a:solidFill>
                <a:latin typeface="Georgia"/>
              </a:rPr>
              <a:t> </a:t>
            </a:r>
            <a:r>
              <a:rPr lang="sl-SI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/>
              </a:rPr>
              <a:t>naj bi se združile vse nemške dežele.</a:t>
            </a:r>
          </a:p>
        </p:txBody>
      </p:sp>
    </p:spTree>
    <p:extLst>
      <p:ext uri="{BB962C8B-B14F-4D97-AF65-F5344CB8AC3E}">
        <p14:creationId xmlns:p14="http://schemas.microsoft.com/office/powerpoint/2010/main" val="144985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2727" y="381000"/>
            <a:ext cx="9975273" cy="57023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Maja 1848 </a:t>
            </a:r>
            <a:r>
              <a:rPr lang="sl-SI" dirty="0"/>
              <a:t>se je v </a:t>
            </a:r>
            <a:r>
              <a:rPr lang="sl-SI" b="1" dirty="0"/>
              <a:t>Frankfurt</a:t>
            </a:r>
            <a:r>
              <a:rPr lang="sl-SI" dirty="0"/>
              <a:t>u sestal nemški parlament, ki je izglasoval ustavo in se zavzel za </a:t>
            </a:r>
            <a:r>
              <a:rPr lang="sl-SI" b="1" dirty="0">
                <a:solidFill>
                  <a:srgbClr val="0070C0"/>
                </a:solidFill>
              </a:rPr>
              <a:t>veliko</a:t>
            </a:r>
            <a:r>
              <a:rPr lang="sl-SI" b="1" dirty="0"/>
              <a:t>nemški program</a:t>
            </a:r>
          </a:p>
          <a:p>
            <a:endParaRPr lang="sl-SI" dirty="0"/>
          </a:p>
          <a:p>
            <a:r>
              <a:rPr lang="sl-SI" dirty="0"/>
              <a:t>s priključitvijo Avstrije v združeno nemško državo se ne </a:t>
            </a:r>
            <a:r>
              <a:rPr lang="sl-SI" dirty="0">
                <a:solidFill>
                  <a:srgbClr val="0070C0"/>
                </a:solidFill>
              </a:rPr>
              <a:t>strinjajo </a:t>
            </a:r>
            <a:r>
              <a:rPr lang="sl-SI" b="1" dirty="0">
                <a:solidFill>
                  <a:srgbClr val="0070C0"/>
                </a:solidFill>
              </a:rPr>
              <a:t>ne</a:t>
            </a:r>
            <a:r>
              <a:rPr lang="sl-SI" dirty="0">
                <a:solidFill>
                  <a:srgbClr val="0070C0"/>
                </a:solidFill>
              </a:rPr>
              <a:t>nemški</a:t>
            </a:r>
            <a:r>
              <a:rPr lang="sl-SI" dirty="0"/>
              <a:t> narodi v Avstriji, ki so se zbali, da </a:t>
            </a:r>
            <a:r>
              <a:rPr lang="sl-SI" dirty="0">
                <a:solidFill>
                  <a:srgbClr val="0070C0"/>
                </a:solidFill>
              </a:rPr>
              <a:t>ne </a:t>
            </a:r>
            <a:r>
              <a:rPr lang="sl-SI" dirty="0"/>
              <a:t>bodo imeli več manjšinskih pravic v okviru nove države, zato se zberejo na </a:t>
            </a:r>
          </a:p>
          <a:p>
            <a:pPr marL="0" indent="0">
              <a:buNone/>
            </a:pPr>
            <a:r>
              <a:rPr lang="sl-SI" dirty="0"/>
              <a:t>         </a:t>
            </a:r>
            <a:r>
              <a:rPr lang="sl-SI" b="1" u="sng" dirty="0"/>
              <a:t>vseslovanskem kongresu v Pragi</a:t>
            </a:r>
            <a:r>
              <a:rPr lang="sl-SI" dirty="0"/>
              <a:t>, kjer nasprotujejo       </a:t>
            </a:r>
          </a:p>
          <a:p>
            <a:pPr marL="0" indent="0">
              <a:buNone/>
            </a:pPr>
            <a:r>
              <a:rPr lang="sl-SI" dirty="0"/>
              <a:t>         velikonemškemu programu in </a:t>
            </a:r>
            <a:r>
              <a:rPr lang="sl-SI" b="1" dirty="0">
                <a:solidFill>
                  <a:srgbClr val="00B050"/>
                </a:solidFill>
              </a:rPr>
              <a:t>zahtevajo</a:t>
            </a:r>
            <a:r>
              <a:rPr lang="sl-SI" b="1" dirty="0"/>
              <a:t> </a:t>
            </a:r>
          </a:p>
          <a:p>
            <a:pPr marL="0" indent="0">
              <a:buNone/>
            </a:pPr>
            <a:r>
              <a:rPr lang="sl-SI" b="1" dirty="0"/>
              <a:t>         preoblikovanje avstrijskega cesarstva v </a:t>
            </a:r>
            <a:r>
              <a:rPr lang="sl-SI" b="1" dirty="0">
                <a:solidFill>
                  <a:srgbClr val="00B050"/>
                </a:solidFill>
              </a:rPr>
              <a:t>zvezo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         enakopravnih narodov </a:t>
            </a:r>
            <a:r>
              <a:rPr lang="sl-SI" dirty="0"/>
              <a:t>           avstrijska oblast jih je 						   pregnala</a:t>
            </a:r>
          </a:p>
          <a:p>
            <a:pPr marL="1920240" lvl="7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80709" y="134389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67400" y="521117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otnik 5">
            <a:extLst>
              <a:ext uri="{FF2B5EF4-FFF2-40B4-BE49-F238E27FC236}">
                <a16:creationId xmlns:a16="http://schemas.microsoft.com/office/drawing/2014/main" id="{E8D29EB3-31F8-48AC-BF3E-2984D1B55EC7}"/>
              </a:ext>
            </a:extLst>
          </p:cNvPr>
          <p:cNvSpPr/>
          <p:nvPr/>
        </p:nvSpPr>
        <p:spPr>
          <a:xfrm>
            <a:off x="304799" y="5562600"/>
            <a:ext cx="4648197" cy="1165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/>
              <a:t>V Prago so na vseslovenski kongres povabili predstavnike vseh slovanskih narodov v habsburški monarhiji. Prišlo je 4000 ljudi, med njimi tudi 3 Slovenci.</a:t>
            </a:r>
          </a:p>
          <a:p>
            <a:endParaRPr lang="sl-SI" sz="1400" dirty="0"/>
          </a:p>
        </p:txBody>
      </p:sp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E80FDE39-D24E-46F1-B8B4-B8BFF2D17B87}"/>
              </a:ext>
            </a:extLst>
          </p:cNvPr>
          <p:cNvCxnSpPr/>
          <p:nvPr/>
        </p:nvCxnSpPr>
        <p:spPr>
          <a:xfrm flipH="1">
            <a:off x="692727" y="3920836"/>
            <a:ext cx="831273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64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987</Words>
  <Application>Microsoft Office PowerPoint</Application>
  <PresentationFormat>Širokozaslonsko</PresentationFormat>
  <Paragraphs>121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12</vt:i4>
      </vt:variant>
    </vt:vector>
  </HeadingPairs>
  <TitlesOfParts>
    <vt:vector size="21" baseType="lpstr">
      <vt:lpstr>Calibri</vt:lpstr>
      <vt:lpstr>Century Gothic</vt:lpstr>
      <vt:lpstr>ffac</vt:lpstr>
      <vt:lpstr>ffaf</vt:lpstr>
      <vt:lpstr>Georgia</vt:lpstr>
      <vt:lpstr>Wingdings</vt:lpstr>
      <vt:lpstr>Wingdings 2</vt:lpstr>
      <vt:lpstr>Austin</vt:lpstr>
      <vt:lpstr>Civic</vt:lpstr>
      <vt:lpstr>REVOLUCIJE V Evropi v 19.stoletju   ter narodna gibanja v revolucionarnem letu 1848-  POMLAD NARODOV (učb. 91 – 94)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1. Revolucija v Franciji – februar 1848</vt:lpstr>
      <vt:lpstr>2. Nemška zveza- nemško vprašanje</vt:lpstr>
      <vt:lpstr>PowerPointova predstavitev</vt:lpstr>
      <vt:lpstr>3. Revolucija  v Avstrijskem cesarstvu – marec 1848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REVOLUCIJE V Evropi v 19.stoletju   ter narodna gibanja v revolucionarnem letu 1848-  POMLAD NARODOV (učb. 91 – 94)</dc:title>
  <dc:creator>Mateja Iskra</dc:creator>
  <cp:lastModifiedBy>Mateja Iskra</cp:lastModifiedBy>
  <cp:revision>14</cp:revision>
  <dcterms:created xsi:type="dcterms:W3CDTF">2020-03-26T08:38:47Z</dcterms:created>
  <dcterms:modified xsi:type="dcterms:W3CDTF">2020-03-27T07:27:20Z</dcterms:modified>
</cp:coreProperties>
</file>