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302" r:id="rId10"/>
    <p:sldId id="304" r:id="rId11"/>
    <p:sldId id="276" r:id="rId12"/>
    <p:sldId id="285" r:id="rId13"/>
    <p:sldId id="290" r:id="rId14"/>
    <p:sldId id="291" r:id="rId15"/>
    <p:sldId id="293" r:id="rId16"/>
    <p:sldId id="294" r:id="rId17"/>
    <p:sldId id="299" r:id="rId18"/>
    <p:sldId id="297" r:id="rId19"/>
    <p:sldId id="298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A82FCEA-FEBF-45E6-885F-096EF7938A4F}" type="datetimeFigureOut">
              <a:rPr lang="en-US" altLang="sl-SI"/>
              <a:pPr/>
              <a:t>4/1/2020</a:t>
            </a:fld>
            <a:endParaRPr lang="en-US" alt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smtClean="0"/>
              <a:t>Click to edit Master text styles</a:t>
            </a:r>
          </a:p>
          <a:p>
            <a:pPr lvl="1"/>
            <a:r>
              <a:rPr lang="sl-SI" noProof="0" smtClean="0"/>
              <a:t>Second level</a:t>
            </a:r>
          </a:p>
          <a:p>
            <a:pPr lvl="2"/>
            <a:r>
              <a:rPr lang="sl-SI" noProof="0" smtClean="0"/>
              <a:t>Third level</a:t>
            </a:r>
          </a:p>
          <a:p>
            <a:pPr lvl="3"/>
            <a:r>
              <a:rPr lang="sl-SI" noProof="0" smtClean="0"/>
              <a:t>Fourth level</a:t>
            </a:r>
          </a:p>
          <a:p>
            <a:pPr lvl="4"/>
            <a:r>
              <a:rPr lang="sl-SI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99E2DF5-AB69-49FC-B56D-B309647E2109}" type="slidenum">
              <a:rPr lang="en-US" altLang="sl-SI"/>
              <a:pPr/>
              <a:t>‹#›</a:t>
            </a:fld>
            <a:endParaRPr lang="en-U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altLang="sl-SI" smtClean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0308836-28BD-445B-896A-DA85AAEE2EED}" type="slidenum">
              <a:rPr lang="en-US" altLang="sl-SI" sz="1200"/>
              <a:pPr eaLnBrk="1" hangingPunct="1"/>
              <a:t>19</a:t>
            </a:fld>
            <a:endParaRPr lang="en-US" altLang="sl-SI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6B26DB-0CDA-495C-A7A8-FE3518BF3FB5}" type="datetimeFigureOut">
              <a:rPr lang="en-US" altLang="sl-SI"/>
              <a:pPr/>
              <a:t>4/1/2020</a:t>
            </a:fld>
            <a:endParaRPr lang="en-US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0F66E2-F7F4-45A4-ADE0-4CE753A823AE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548054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B1325C-3116-4CF7-AD16-3E4E345C6FAC}" type="datetimeFigureOut">
              <a:rPr lang="en-US" altLang="sl-SI"/>
              <a:pPr/>
              <a:t>4/1/2020</a:t>
            </a:fld>
            <a:endParaRPr lang="en-US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5243A-2F11-4116-8319-8037A9982D51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977877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9AF4B6-A285-4695-A6A7-943B32A2D068}" type="datetimeFigureOut">
              <a:rPr lang="en-US" altLang="sl-SI"/>
              <a:pPr/>
              <a:t>4/1/2020</a:t>
            </a:fld>
            <a:endParaRPr lang="en-US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78518-A074-4CEC-917E-39DE7681FD21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70299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12BE7B-160D-4C45-81F3-7DE2E361B573}" type="datetimeFigureOut">
              <a:rPr lang="en-US" altLang="sl-SI"/>
              <a:pPr/>
              <a:t>4/1/2020</a:t>
            </a:fld>
            <a:endParaRPr lang="en-US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0F41D-0738-476E-8FFF-582126D93F96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47263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686047-5E3C-4EFC-B597-E0225DD5DDA0}" type="datetimeFigureOut">
              <a:rPr lang="en-US" altLang="sl-SI"/>
              <a:pPr/>
              <a:t>4/1/2020</a:t>
            </a:fld>
            <a:endParaRPr lang="en-US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D6922-BEA9-4DBC-BDB1-823AC7045000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094324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0B92F0-8CEB-41C4-99B2-12449E9DBABB}" type="datetimeFigureOut">
              <a:rPr lang="en-US" altLang="sl-SI"/>
              <a:pPr/>
              <a:t>4/1/2020</a:t>
            </a:fld>
            <a:endParaRPr lang="en-US" alt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66FF6-B80E-458D-9B01-C721F5808CB2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20547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28FE92-93A5-45D2-897D-F4D561F15D47}" type="datetimeFigureOut">
              <a:rPr lang="en-US" altLang="sl-SI"/>
              <a:pPr/>
              <a:t>4/1/2020</a:t>
            </a:fld>
            <a:endParaRPr lang="en-US" altLang="sl-S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E0123-9613-4CF4-B7E5-60AD2E855C7C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64058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F986A3-66CE-4225-9CD5-FB490408FF96}" type="datetimeFigureOut">
              <a:rPr lang="en-US" altLang="sl-SI"/>
              <a:pPr/>
              <a:t>4/1/2020</a:t>
            </a:fld>
            <a:endParaRPr lang="en-US" altLang="sl-S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43F3C-C32D-4827-A51C-556DBDB790C0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610447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3C1B6-07C5-46C9-9FED-B471C934D25D}" type="datetimeFigureOut">
              <a:rPr lang="en-US" altLang="sl-SI"/>
              <a:pPr/>
              <a:t>4/1/2020</a:t>
            </a:fld>
            <a:endParaRPr lang="en-US" altLang="sl-S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592CC-10D4-4489-91F2-B2EDDB57A9A3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75867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7A0E2D-4BC4-4C31-8EFC-AD71ACFA38DC}" type="datetimeFigureOut">
              <a:rPr lang="en-US" altLang="sl-SI"/>
              <a:pPr/>
              <a:t>4/1/2020</a:t>
            </a:fld>
            <a:endParaRPr lang="en-US" alt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CD292-CB03-454D-8FEE-8A3592B74814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55195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B8ABC2-80D3-47AE-93E2-F788CD48F7B7}" type="datetimeFigureOut">
              <a:rPr lang="en-US" altLang="sl-SI"/>
              <a:pPr/>
              <a:t>4/1/2020</a:t>
            </a:fld>
            <a:endParaRPr lang="en-US" alt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EB703-9199-41A4-8BA9-DF67A0AF3E97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59206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Click to edit Master title style</a:t>
            </a:r>
            <a:endParaRPr lang="en-US" altLang="sl-SI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Click to edit Master text styles</a:t>
            </a:r>
          </a:p>
          <a:p>
            <a:pPr lvl="1"/>
            <a:r>
              <a:rPr lang="sl-SI" altLang="sl-SI" smtClean="0"/>
              <a:t>Second level</a:t>
            </a:r>
          </a:p>
          <a:p>
            <a:pPr lvl="2"/>
            <a:r>
              <a:rPr lang="sl-SI" altLang="sl-SI" smtClean="0"/>
              <a:t>Third level</a:t>
            </a:r>
          </a:p>
          <a:p>
            <a:pPr lvl="3"/>
            <a:r>
              <a:rPr lang="sl-SI" altLang="sl-SI" smtClean="0"/>
              <a:t>Fourth level</a:t>
            </a:r>
          </a:p>
          <a:p>
            <a:pPr lvl="4"/>
            <a:r>
              <a:rPr lang="sl-SI" altLang="sl-SI" smtClean="0"/>
              <a:t>Fifth level</a:t>
            </a:r>
            <a:endParaRPr lang="en-US" alt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98577C66-0921-4C3A-A41D-CEF379B36510}" type="datetimeFigureOut">
              <a:rPr lang="en-US" altLang="sl-SI"/>
              <a:pPr/>
              <a:t>4/1/2020</a:t>
            </a:fld>
            <a:endParaRPr lang="en-US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E34BCE9-700E-4A67-838F-FD72EE64F92E}" type="slidenum">
              <a:rPr lang="en-US" altLang="sl-SI"/>
              <a:pPr/>
              <a:t>‹#›</a:t>
            </a:fld>
            <a:endParaRPr lang="en-U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79646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PROSTOR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25" y="2171700"/>
            <a:ext cx="3697288" cy="129222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sl-SI" b="1">
                <a:solidFill>
                  <a:srgbClr val="000000"/>
                </a:solidFill>
              </a:rPr>
              <a:t>VIDNI (VIZUALNI) PROSTOR</a:t>
            </a:r>
          </a:p>
          <a:p>
            <a:pPr eaLnBrk="1" hangingPunct="1"/>
            <a:r>
              <a:rPr lang="en-US" altLang="sl-SI" sz="1800">
                <a:solidFill>
                  <a:srgbClr val="000000"/>
                </a:solidFill>
              </a:rPr>
              <a:t>-realni prostor v katerem živimo,</a:t>
            </a:r>
          </a:p>
          <a:p>
            <a:pPr eaLnBrk="1" hangingPunct="1"/>
            <a:r>
              <a:rPr lang="en-US" altLang="sl-SI" sz="1800">
                <a:solidFill>
                  <a:srgbClr val="000000"/>
                </a:solidFill>
              </a:rPr>
              <a:t>-se v nejm gibamo,</a:t>
            </a:r>
          </a:p>
          <a:p>
            <a:pPr eaLnBrk="1" hangingPunct="1"/>
            <a:r>
              <a:rPr lang="en-US" altLang="sl-SI" sz="1800">
                <a:solidFill>
                  <a:srgbClr val="000000"/>
                </a:solidFill>
              </a:rPr>
              <a:t>-zaznavamo s čuti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5392738" y="2155825"/>
            <a:ext cx="34036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sl-SI" b="1"/>
              <a:t>LIKOVNI PROSTOR</a:t>
            </a:r>
          </a:p>
          <a:p>
            <a:pPr eaLnBrk="1" hangingPunct="1"/>
            <a:r>
              <a:rPr lang="en-US" altLang="sl-SI" sz="1800"/>
              <a:t>Preslikava 3D v 2D likovno ploskev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6505575" y="3509963"/>
            <a:ext cx="24796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sl-SI" sz="2000" b="1"/>
              <a:t>REALNI PROSTOR</a:t>
            </a:r>
          </a:p>
          <a:p>
            <a:pPr eaLnBrk="1" hangingPunct="1"/>
            <a:r>
              <a:rPr lang="en-US" altLang="sl-SI" sz="1800"/>
              <a:t>-pravokotna projekcija</a:t>
            </a:r>
          </a:p>
          <a:p>
            <a:pPr eaLnBrk="1" hangingPunct="1"/>
            <a:r>
              <a:rPr lang="en-US" altLang="sl-SI" sz="1800"/>
              <a:t>(naris, tloris, stranski ris)</a:t>
            </a:r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2805113" y="3509963"/>
            <a:ext cx="305911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sl-SI" sz="2000" b="1"/>
              <a:t>NAVIDEZNI PROSTOR</a:t>
            </a:r>
          </a:p>
          <a:p>
            <a:pPr eaLnBrk="1" hangingPunct="1"/>
            <a:r>
              <a:rPr lang="en-US" altLang="sl-SI" sz="1800"/>
              <a:t>-vizualni (iluzionistični) prostor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5413" y="5110163"/>
            <a:ext cx="2908300" cy="15081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sl-SI" sz="2000" b="1"/>
              <a:t>PROSTORSKI KLJUČI</a:t>
            </a:r>
          </a:p>
          <a:p>
            <a:pPr eaLnBrk="1" hangingPunct="1"/>
            <a:r>
              <a:rPr lang="en-US" altLang="sl-SI" sz="1800"/>
              <a:t>-omogočajo globino prostora</a:t>
            </a:r>
          </a:p>
          <a:p>
            <a:pPr eaLnBrk="1" hangingPunct="1"/>
            <a:r>
              <a:rPr lang="en-US" altLang="sl-SI" sz="1800"/>
              <a:t>-risarski in slikarski pristopi</a:t>
            </a:r>
          </a:p>
          <a:p>
            <a:pPr eaLnBrk="1" hangingPunct="1"/>
            <a:r>
              <a:rPr lang="en-US" altLang="sl-SI" sz="1800"/>
              <a:t>-kombinacije uporabe</a:t>
            </a:r>
          </a:p>
          <a:p>
            <a:pPr eaLnBrk="1" hangingPunct="1">
              <a:buFontTx/>
              <a:buChar char="-"/>
            </a:pPr>
            <a:endParaRPr lang="en-US" altLang="sl-SI" sz="1800"/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>
            <a:off x="2384425" y="1565275"/>
            <a:ext cx="420688" cy="590550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5994400" y="1579563"/>
            <a:ext cx="355600" cy="592137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H="1">
            <a:off x="4784725" y="2909888"/>
            <a:ext cx="608013" cy="554037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>
            <a:off x="6505575" y="2909888"/>
            <a:ext cx="655638" cy="600075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>
            <a:off x="3859213" y="4311650"/>
            <a:ext cx="0" cy="798513"/>
          </a:xfrm>
          <a:prstGeom prst="straightConnector1">
            <a:avLst/>
          </a:prstGeom>
          <a:noFill/>
          <a:ln w="25400">
            <a:solidFill>
              <a:srgbClr val="F79646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143000"/>
          </a:xfrm>
          <a:solidFill>
            <a:schemeClr val="accent2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sl-SI" smtClean="0">
                <a:solidFill>
                  <a:srgbClr val="FFFFFF"/>
                </a:solidFill>
              </a:rPr>
              <a:t>ASPEKTIVA /SPLOŠČITEV</a:t>
            </a:r>
          </a:p>
        </p:txBody>
      </p:sp>
      <p:pic>
        <p:nvPicPr>
          <p:cNvPr id="337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9100"/>
            <a:ext cx="3013075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97000"/>
            <a:ext cx="5715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sl-SI" smtClean="0">
                <a:solidFill>
                  <a:srgbClr val="FFFFFF"/>
                </a:solidFill>
              </a:rPr>
              <a:t>ANAMORFOZA = POPAČENJE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025" y="1989138"/>
            <a:ext cx="9070975" cy="33845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sl-SI" sz="2800"/>
              <a:t>Popačenje, ki temelji na zakonitostih </a:t>
            </a:r>
            <a:r>
              <a:rPr lang="en-US" altLang="sl-SI" sz="2800" b="1"/>
              <a:t>linearne perspektive</a:t>
            </a:r>
            <a:r>
              <a:rPr lang="en-US" altLang="sl-SI" sz="2800"/>
              <a:t>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sl-SI" sz="28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sl-SI" sz="2800"/>
              <a:t>Anamorfoza je </a:t>
            </a:r>
            <a:r>
              <a:rPr lang="en-US" altLang="sl-SI" sz="2800" b="1"/>
              <a:t>izkrivljena projekcija</a:t>
            </a:r>
            <a:r>
              <a:rPr lang="en-US" altLang="sl-SI" sz="2800"/>
              <a:t>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sl-SI" sz="280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sl-SI" sz="2800"/>
              <a:t>Opazovalec pri popačeni perspektivi – anamorfozi,</a:t>
            </a:r>
          </a:p>
          <a:p>
            <a:pPr eaLnBrk="1" hangingPunct="1"/>
            <a:r>
              <a:rPr lang="en-US" altLang="sl-SI" sz="2800"/>
              <a:t> uporabi posebne pripomočke ali </a:t>
            </a:r>
            <a:r>
              <a:rPr lang="en-US" altLang="sl-SI" sz="2800" b="1"/>
              <a:t>specifično zorno točko</a:t>
            </a:r>
            <a:r>
              <a:rPr lang="en-US" altLang="sl-SI" sz="2800"/>
              <a:t>,</a:t>
            </a:r>
          </a:p>
          <a:p>
            <a:pPr eaLnBrk="1" hangingPunct="1"/>
            <a:r>
              <a:rPr lang="en-US" altLang="sl-SI" sz="2800"/>
              <a:t> ki mu omogoča zaznavo </a:t>
            </a:r>
            <a:r>
              <a:rPr lang="en-US" altLang="en-US" sz="2800"/>
              <a:t>“</a:t>
            </a:r>
            <a:r>
              <a:rPr lang="en-US" altLang="ja-JP" sz="2800"/>
              <a:t>skrite</a:t>
            </a:r>
            <a:r>
              <a:rPr lang="en-US" altLang="en-US" sz="2800"/>
              <a:t>”</a:t>
            </a:r>
            <a:r>
              <a:rPr lang="en-US" altLang="ja-JP" sz="2800"/>
              <a:t> podobe.</a:t>
            </a:r>
          </a:p>
          <a:p>
            <a:pPr eaLnBrk="1" hangingPunct="1"/>
            <a:endParaRPr lang="en-US" altLang="sl-SI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sl-SI" smtClean="0">
                <a:solidFill>
                  <a:srgbClr val="FFFFFF"/>
                </a:solidFill>
              </a:rPr>
              <a:t>ANAMORFOZA = POPAČENJE</a:t>
            </a:r>
          </a:p>
        </p:txBody>
      </p:sp>
      <p:pic>
        <p:nvPicPr>
          <p:cNvPr id="3686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571625"/>
            <a:ext cx="3846513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835150"/>
            <a:ext cx="3387725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sl-SI" smtClean="0">
                <a:solidFill>
                  <a:srgbClr val="FFFFFF"/>
                </a:solidFill>
              </a:rPr>
              <a:t>ANAMORFOZA = POPAČENJE</a:t>
            </a:r>
          </a:p>
        </p:txBody>
      </p:sp>
      <p:pic>
        <p:nvPicPr>
          <p:cNvPr id="389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36700"/>
            <a:ext cx="393065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536700"/>
            <a:ext cx="4062412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sl-SI" smtClean="0">
                <a:solidFill>
                  <a:srgbClr val="FFFFFF"/>
                </a:solidFill>
              </a:rPr>
              <a:t>ANAMORFOZA = POPAČENJE</a:t>
            </a:r>
          </a:p>
        </p:txBody>
      </p:sp>
      <p:pic>
        <p:nvPicPr>
          <p:cNvPr id="399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3422650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3298825"/>
            <a:ext cx="27813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5314950"/>
            <a:ext cx="2752725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8" y="1509713"/>
            <a:ext cx="25638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sl-SI" smtClean="0">
                <a:solidFill>
                  <a:srgbClr val="FFFFFF"/>
                </a:solidFill>
              </a:rPr>
              <a:t>ANAMORFOZA = POPAČENJE</a:t>
            </a:r>
          </a:p>
        </p:txBody>
      </p:sp>
      <p:pic>
        <p:nvPicPr>
          <p:cNvPr id="4096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1455738"/>
            <a:ext cx="3205162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4035425"/>
            <a:ext cx="3205162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4087813"/>
            <a:ext cx="3694113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455738"/>
            <a:ext cx="3617913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sl-SI" smtClean="0">
                <a:solidFill>
                  <a:srgbClr val="FFFFFF"/>
                </a:solidFill>
              </a:rPr>
              <a:t>ANAMORFOZA = POPAČENJE</a:t>
            </a:r>
          </a:p>
        </p:txBody>
      </p:sp>
      <p:pic>
        <p:nvPicPr>
          <p:cNvPr id="419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3238"/>
            <a:ext cx="29972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73238"/>
            <a:ext cx="4506912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sl-SI" smtClean="0">
                <a:solidFill>
                  <a:srgbClr val="FFFFFF"/>
                </a:solidFill>
              </a:rPr>
              <a:t>ANAMORFOZA = POPAČENJE</a:t>
            </a:r>
          </a:p>
        </p:txBody>
      </p:sp>
      <p:pic>
        <p:nvPicPr>
          <p:cNvPr id="44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57350"/>
            <a:ext cx="38100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4337050"/>
            <a:ext cx="28860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782763"/>
            <a:ext cx="437515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4337050"/>
            <a:ext cx="28543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sl-SI" smtClean="0">
                <a:solidFill>
                  <a:srgbClr val="FFFFFF"/>
                </a:solidFill>
              </a:rPr>
              <a:t>ANAMORFOZA = POPAČENJE</a:t>
            </a:r>
          </a:p>
        </p:txBody>
      </p:sp>
      <p:pic>
        <p:nvPicPr>
          <p:cNvPr id="450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03400"/>
            <a:ext cx="9096375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sl-SI" smtClean="0">
                <a:solidFill>
                  <a:srgbClr val="FFFFFF"/>
                </a:solidFill>
              </a:rPr>
              <a:t>ANAMORFOZA = POPAČENJE</a:t>
            </a:r>
          </a:p>
        </p:txBody>
      </p:sp>
      <p:pic>
        <p:nvPicPr>
          <p:cNvPr id="4608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0363"/>
            <a:ext cx="3792538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2711450"/>
            <a:ext cx="38925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25925"/>
            <a:ext cx="3792538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2863850"/>
            <a:ext cx="38925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BBB59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PERSPEKTIVA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sl-SI" sz="2400" smtClean="0"/>
              <a:t> izum Italijanske renesanse (14. stoletje)</a:t>
            </a:r>
          </a:p>
          <a:p>
            <a:pPr eaLnBrk="1" hangingPunct="1"/>
            <a:endParaRPr lang="en-US" altLang="sl-SI" sz="2400" smtClean="0"/>
          </a:p>
          <a:p>
            <a:pPr eaLnBrk="1" hangingPunct="1"/>
            <a:r>
              <a:rPr lang="en-US" altLang="sl-SI" sz="2400" smtClean="0"/>
              <a:t>Upodobitev optične realnosti. S pravili perspektive se risba predmeta na risalni ploskvi najbolje približa predstavitvi predmeta in prostora v realnem prostoru, kot ga zazna človeško oko.</a:t>
            </a:r>
          </a:p>
          <a:p>
            <a:pPr eaLnBrk="1" hangingPunct="1"/>
            <a:endParaRPr lang="en-US" altLang="sl-SI" sz="2400" smtClean="0"/>
          </a:p>
          <a:p>
            <a:pPr eaLnBrk="1" hangingPunct="1"/>
            <a:r>
              <a:rPr lang="en-US" altLang="sl-SI" sz="2400" smtClean="0"/>
              <a:t>navidezno zbliževanje v resnici vzporednih črt in postopno zmanjševanje predmetov pri gledanju v daljavo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70852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sl-SI" sz="2400" smtClean="0"/>
              <a:t>GLEDIŠČE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sl-SI" sz="2400" smtClean="0"/>
              <a:t>stojimo in opazujemo iz istega mesta v isto točko</a:t>
            </a:r>
          </a:p>
          <a:p>
            <a:pPr eaLnBrk="1" hangingPunct="1"/>
            <a:r>
              <a:rPr lang="en-US" altLang="sl-SI" sz="2400" smtClean="0"/>
              <a:t>HORIZONT (OBZORJE) je točka, do katere sega pogled, le ta je vedno v višini naših oči in se spreminja glede na višino opazovanja</a:t>
            </a:r>
          </a:p>
          <a:p>
            <a:pPr eaLnBrk="1" hangingPunct="1"/>
            <a:r>
              <a:rPr lang="en-US" altLang="sl-SI" sz="2400" smtClean="0"/>
              <a:t>OČIŠČE</a:t>
            </a:r>
          </a:p>
          <a:p>
            <a:pPr eaLnBrk="1" hangingPunct="1"/>
            <a:r>
              <a:rPr lang="en-US" altLang="sl-SI" sz="2400" smtClean="0"/>
              <a:t>Neskončna točka v katero se stekajo vzporednice predmetov – premice vzporednice=BEŽIŠČNICE</a:t>
            </a:r>
          </a:p>
          <a:p>
            <a:pPr eaLnBrk="1" hangingPunct="1"/>
            <a:r>
              <a:rPr lang="en-US" altLang="sl-SI" sz="2400" smtClean="0"/>
              <a:t>KOT OPAZOVANJA</a:t>
            </a:r>
          </a:p>
          <a:p>
            <a:pPr eaLnBrk="1" hangingPunct="1"/>
            <a:r>
              <a:rPr lang="en-US" altLang="sl-SI" sz="2400" smtClean="0"/>
              <a:t>Glede na odaljenost in višino opazovanja prihaja do večjih ali manjših popačenj - iluzije</a:t>
            </a:r>
          </a:p>
        </p:txBody>
      </p:sp>
      <p:pic>
        <p:nvPicPr>
          <p:cNvPr id="2560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4562475"/>
            <a:ext cx="425608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BBB59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sl-SI" sz="4000" smtClean="0">
                <a:solidFill>
                  <a:srgbClr val="FFFFFF"/>
                </a:solidFill>
              </a:rPr>
              <a:t>ENOBEŽIŠČNA PERSPEKTIVA</a:t>
            </a:r>
            <a:br>
              <a:rPr lang="en-US" altLang="sl-SI" sz="4000" smtClean="0">
                <a:solidFill>
                  <a:srgbClr val="FFFFFF"/>
                </a:solidFill>
              </a:rPr>
            </a:br>
            <a:r>
              <a:rPr lang="en-US" altLang="sl-SI" sz="4000" smtClean="0">
                <a:solidFill>
                  <a:srgbClr val="FFFFFF"/>
                </a:solidFill>
              </a:rPr>
              <a:t>centralna perspektiva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sl-SI" smtClean="0"/>
              <a:t>1 očišče in 1bežišče</a:t>
            </a:r>
          </a:p>
          <a:p>
            <a:pPr eaLnBrk="1" hangingPunct="1"/>
            <a:endParaRPr lang="en-US" altLang="sl-SI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sl-SI" smtClean="0"/>
          </a:p>
        </p:txBody>
      </p:sp>
      <p:pic>
        <p:nvPicPr>
          <p:cNvPr id="2662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1590675"/>
            <a:ext cx="4321175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BBB59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sl-SI" smtClean="0">
                <a:solidFill>
                  <a:srgbClr val="FFFFFF"/>
                </a:solidFill>
              </a:rPr>
              <a:t>DVOBEŽIŠČNA PERSPEKTIVA</a:t>
            </a:r>
          </a:p>
        </p:txBody>
      </p:sp>
      <p:pic>
        <p:nvPicPr>
          <p:cNvPr id="2765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6" b="7146"/>
          <a:stretch>
            <a:fillRect/>
          </a:stretch>
        </p:blipFill>
        <p:spPr>
          <a:xfrm>
            <a:off x="2479675" y="2339975"/>
            <a:ext cx="4922838" cy="28495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BBB59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sl-SI" smtClean="0">
                <a:solidFill>
                  <a:srgbClr val="FFFFFF"/>
                </a:solidFill>
              </a:rPr>
              <a:t>TRO BEŽIŠČNA PERSPEKTIVA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sl-SI" smtClean="0"/>
              <a:t>Sprememba horizonta, ko se pojavi v vidnem polju, poleg stranskih ploskev tudi zgornja/spodnja ploskev</a:t>
            </a:r>
          </a:p>
          <a:p>
            <a:pPr eaLnBrk="1" hangingPunct="1"/>
            <a:r>
              <a:rPr lang="en-US" altLang="sl-SI" smtClean="0"/>
              <a:t> ŽABJA PESPEKTIVA</a:t>
            </a:r>
          </a:p>
          <a:p>
            <a:pPr eaLnBrk="1" hangingPunct="1"/>
            <a:r>
              <a:rPr lang="en-US" altLang="sl-SI" smtClean="0"/>
              <a:t>PTIČJA PERSPEKTIVA</a:t>
            </a:r>
          </a:p>
        </p:txBody>
      </p:sp>
      <p:pic>
        <p:nvPicPr>
          <p:cNvPr id="2867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8788"/>
            <a:ext cx="38100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OBRNJENA PERSPEKTIVA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85850" y="2717800"/>
            <a:ext cx="2428875" cy="954088"/>
          </a:xfrm>
          <a:prstGeom prst="rect">
            <a:avLst/>
          </a:pr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sl-SI" sz="2800" b="1">
                <a:solidFill>
                  <a:srgbClr val="FFFFFF"/>
                </a:solidFill>
              </a:rPr>
              <a:t>ASPEKTIVA </a:t>
            </a:r>
          </a:p>
          <a:p>
            <a:pPr eaLnBrk="1" hangingPunct="1"/>
            <a:r>
              <a:rPr lang="en-US" altLang="sl-SI" sz="2800" b="1">
                <a:solidFill>
                  <a:srgbClr val="FFFFFF"/>
                </a:solidFill>
              </a:rPr>
              <a:t>= SPLOŠČITEV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38738" y="2717800"/>
            <a:ext cx="2581275" cy="954088"/>
          </a:xfrm>
          <a:prstGeom prst="rect">
            <a:avLst/>
          </a:pr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sl-SI" sz="2800" b="1">
                <a:solidFill>
                  <a:srgbClr val="FFFFFF"/>
                </a:solidFill>
              </a:rPr>
              <a:t>ANAMORFOZA</a:t>
            </a:r>
          </a:p>
          <a:p>
            <a:pPr eaLnBrk="1" hangingPunct="1"/>
            <a:r>
              <a:rPr lang="en-US" altLang="sl-SI" sz="2800" b="1">
                <a:solidFill>
                  <a:srgbClr val="FFFFFF"/>
                </a:solidFill>
              </a:rPr>
              <a:t>= POPAČENJE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143000"/>
          </a:xfrm>
          <a:solidFill>
            <a:schemeClr val="accent2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sl-SI" smtClean="0">
                <a:solidFill>
                  <a:srgbClr val="FFFFFF"/>
                </a:solidFill>
              </a:rPr>
              <a:t>ASPEKTIVA /SPLOŠČITEV</a:t>
            </a:r>
          </a:p>
        </p:txBody>
      </p:sp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204788" y="1960563"/>
            <a:ext cx="893921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sl-SI" sz="2800"/>
              <a:t>Aspektiva – likovni prostor, </a:t>
            </a:r>
          </a:p>
          <a:p>
            <a:pPr eaLnBrk="1" hangingPunct="1"/>
            <a:r>
              <a:rPr lang="en-US" altLang="sl-SI" sz="2800"/>
              <a:t>ki </a:t>
            </a:r>
            <a:r>
              <a:rPr lang="en-US" altLang="sl-SI" sz="2800" b="1"/>
              <a:t>se</a:t>
            </a:r>
            <a:r>
              <a:rPr lang="en-US" altLang="sl-SI" sz="2800"/>
              <a:t> </a:t>
            </a:r>
            <a:r>
              <a:rPr lang="en-US" altLang="sl-SI" sz="2800" b="1"/>
              <a:t>odreka prostorskim ključem</a:t>
            </a:r>
            <a:r>
              <a:rPr lang="en-US" altLang="sl-SI" sz="2800"/>
              <a:t>.</a:t>
            </a:r>
          </a:p>
          <a:p>
            <a:pPr eaLnBrk="1" hangingPunct="1"/>
            <a:endParaRPr lang="en-US" altLang="sl-SI" sz="2800"/>
          </a:p>
          <a:p>
            <a:pPr eaLnBrk="1" hangingPunct="1"/>
            <a:r>
              <a:rPr lang="en-US" altLang="sl-SI" sz="2800"/>
              <a:t>Ustvarjalec ne uporabi perspektivnih skrajšav za opazovano. </a:t>
            </a:r>
          </a:p>
          <a:p>
            <a:pPr eaLnBrk="1" hangingPunct="1"/>
            <a:r>
              <a:rPr lang="en-US" altLang="sl-SI" sz="2800"/>
              <a:t>Posluži se ploskovite upodobitve, na jasno razviden način,</a:t>
            </a:r>
          </a:p>
          <a:p>
            <a:pPr eaLnBrk="1" hangingPunct="1"/>
            <a:r>
              <a:rPr lang="en-US" altLang="sl-SI" sz="2800"/>
              <a:t> iz zornih kotov </a:t>
            </a:r>
            <a:r>
              <a:rPr lang="en-US" altLang="sl-SI" sz="2800" b="1"/>
              <a:t>tlorisa, narisa in stranskega risa</a:t>
            </a:r>
            <a:r>
              <a:rPr lang="en-US" altLang="sl-SI" sz="2800"/>
              <a:t>.</a:t>
            </a:r>
          </a:p>
          <a:p>
            <a:pPr eaLnBrk="1" hangingPunct="1"/>
            <a:endParaRPr lang="en-US" altLang="sl-SI" sz="2800"/>
          </a:p>
          <a:p>
            <a:pPr eaLnBrk="1" hangingPunct="1"/>
            <a:r>
              <a:rPr lang="en-US" altLang="sl-SI" sz="2800"/>
              <a:t>Risarski princip podobo plošči in omogoča raznolike </a:t>
            </a:r>
          </a:p>
          <a:p>
            <a:pPr eaLnBrk="1" hangingPunct="1"/>
            <a:r>
              <a:rPr lang="en-US" altLang="sl-SI" sz="2800"/>
              <a:t>barvne rešitve.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143000"/>
          </a:xfrm>
          <a:solidFill>
            <a:schemeClr val="accent2"/>
          </a:solidFill>
          <a:ln w="38100" cap="flat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sl-SI" smtClean="0">
                <a:solidFill>
                  <a:srgbClr val="FFFFFF"/>
                </a:solidFill>
              </a:rPr>
              <a:t>ASPEKTIVA /SPLOŠČITEV</a:t>
            </a:r>
          </a:p>
        </p:txBody>
      </p:sp>
      <p:pic>
        <p:nvPicPr>
          <p:cNvPr id="3174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9413"/>
            <a:ext cx="30353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1636713"/>
            <a:ext cx="3049588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4179888"/>
            <a:ext cx="3103563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1649413"/>
            <a:ext cx="29591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4179888"/>
            <a:ext cx="247808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3654</TotalTime>
  <Words>351</Words>
  <Application>Microsoft Office PowerPoint</Application>
  <PresentationFormat>Diaprojekcija na zaslonu (4:3)</PresentationFormat>
  <Paragraphs>70</Paragraphs>
  <Slides>19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4" baseType="lpstr">
      <vt:lpstr>MS PGothic</vt:lpstr>
      <vt:lpstr>MS PGothic</vt:lpstr>
      <vt:lpstr>Arial</vt:lpstr>
      <vt:lpstr>Calibri</vt:lpstr>
      <vt:lpstr>Office Theme</vt:lpstr>
      <vt:lpstr>PROSTOR</vt:lpstr>
      <vt:lpstr>PERSPEKTIVA</vt:lpstr>
      <vt:lpstr>PowerPointova predstavitev</vt:lpstr>
      <vt:lpstr>ENOBEŽIŠČNA PERSPEKTIVA centralna perspektiva</vt:lpstr>
      <vt:lpstr>DVOBEŽIŠČNA PERSPEKTIVA</vt:lpstr>
      <vt:lpstr>TRO BEŽIŠČNA PERSPEKTIVA</vt:lpstr>
      <vt:lpstr>OBRNJENA PERSPEKTIVA</vt:lpstr>
      <vt:lpstr>ASPEKTIVA /SPLOŠČITEV</vt:lpstr>
      <vt:lpstr>ASPEKTIVA /SPLOŠČITEV</vt:lpstr>
      <vt:lpstr>ASPEKTIVA /SPLOŠČITEV</vt:lpstr>
      <vt:lpstr>ANAMORFOZA = POPAČENJE</vt:lpstr>
      <vt:lpstr>ANAMORFOZA = POPAČENJE</vt:lpstr>
      <vt:lpstr>ANAMORFOZA = POPAČENJE</vt:lpstr>
      <vt:lpstr>ANAMORFOZA = POPAČENJE</vt:lpstr>
      <vt:lpstr>ANAMORFOZA = POPAČENJE</vt:lpstr>
      <vt:lpstr>ANAMORFOZA = POPAČENJE</vt:lpstr>
      <vt:lpstr>ANAMORFOZA = POPAČENJE</vt:lpstr>
      <vt:lpstr>ANAMORFOZA = POPAČENJE</vt:lpstr>
      <vt:lpstr>ANAMORFOZA = POPAČENJE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Urška Babuder</dc:creator>
  <cp:lastModifiedBy>zlelovro69@gmail.com</cp:lastModifiedBy>
  <cp:revision>47</cp:revision>
  <dcterms:created xsi:type="dcterms:W3CDTF">2016-04-03T10:16:06Z</dcterms:created>
  <dcterms:modified xsi:type="dcterms:W3CDTF">2020-04-01T07:16:57Z</dcterms:modified>
</cp:coreProperties>
</file>