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0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33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6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40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5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51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8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4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7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79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54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27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65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3/29/2020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2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REVOLUCIJA 1848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IN SLOVENCI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4302257" y="3478104"/>
            <a:ext cx="3807412" cy="189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90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430" y="934961"/>
            <a:ext cx="9618616" cy="1303867"/>
          </a:xfrm>
        </p:spPr>
        <p:txBody>
          <a:bodyPr>
            <a:normAutofit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POLITIČNO DELOVANJE ZAMRE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8974" y="2356394"/>
            <a:ext cx="7280364" cy="3979092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revoluciji nastopi Bachov absolutizem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Onemogočal politično delovanje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Stroga cenzura tiska, govora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gospodarstvu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Napredek na šolskem in kulturnem področju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izboljšan položaj slovenščine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5996" t="5372" r="5536" b="9393"/>
          <a:stretch/>
        </p:blipFill>
        <p:spPr>
          <a:xfrm>
            <a:off x="7615646" y="2116182"/>
            <a:ext cx="3696788" cy="40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MARČNA REVOLUCIJA V AVSTRIJSKEM CESARSTVU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21914" y="2544053"/>
            <a:ext cx="9601196" cy="3318936"/>
          </a:xfrm>
        </p:spPr>
        <p:txBody>
          <a:bodyPr/>
          <a:lstStyle/>
          <a:p>
            <a:r>
              <a:rPr lang="sl-SI" dirty="0" smtClean="0"/>
              <a:t>Marec 1848 </a:t>
            </a:r>
            <a:r>
              <a:rPr lang="sl-SI" dirty="0" smtClean="0">
                <a:sym typeface="Wingdings" panose="05000000000000000000" pitchFamily="2" charset="2"/>
              </a:rPr>
              <a:t> Ogrska zahreva avtonomijo in demokracijo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Študentje, meščani in delavci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Odstop Metternicha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Kmetje  napadali gradove, sežigali urbarje, lastništvo zemlje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Izglasovana zemljiška odveza (kmetje dosežejo svoje)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Meščani izgubijo zaveznike  poraz revolucije  stroga cenzura</a:t>
            </a:r>
          </a:p>
          <a:p>
            <a:endParaRPr lang="sl-SI" dirty="0"/>
          </a:p>
        </p:txBody>
      </p:sp>
      <p:sp>
        <p:nvSpPr>
          <p:cNvPr id="4" name="AutoShape 2" descr="Rezultat iskanja slik za marčna revolu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36" y="2446181"/>
            <a:ext cx="3109164" cy="320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9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KREPITEV NARODNE ZAVESTI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Predmarčna doba </a:t>
            </a:r>
            <a:r>
              <a:rPr lang="sl-SI" sz="2800" dirty="0" smtClean="0">
                <a:sym typeface="Wingdings" panose="05000000000000000000" pitchFamily="2" charset="2"/>
              </a:rPr>
              <a:t> absolutizem, nemščina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Krepitev narodne zavesti  povezanost Slovencev v en narod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Oblikovanje dveh taborov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6" y="3771276"/>
            <a:ext cx="5376091" cy="292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1" y="4051875"/>
            <a:ext cx="2040085" cy="280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2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KREPITEV NARODNE ZAVESTI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5321" y="2429689"/>
            <a:ext cx="5680165" cy="391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KONSERVATIVNI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TABOR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Jernej Kopitar in dr. Janez Bleiweis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 kmetu in malemu obrtniku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Sodelovanje z oblastjo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Kmetijske in rokodelske novice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izobraževanje in strokovne informacije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56" y="2664821"/>
            <a:ext cx="2468269" cy="34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895" y="2664821"/>
            <a:ext cx="2632063" cy="34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jeZBesedilom 9"/>
          <p:cNvSpPr txBox="1"/>
          <p:nvPr/>
        </p:nvSpPr>
        <p:spPr>
          <a:xfrm>
            <a:off x="6779726" y="5704897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Janez Bleiweis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836331" y="5979216"/>
            <a:ext cx="14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Jernej Kopitar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9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KREPITEV NARODNE ZAVESTI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5321" y="2429689"/>
            <a:ext cx="5680165" cy="391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LIBERALNI TABOR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Prešeren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Ustvarjanje književnosti tudi za meščanske izobražence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Kranjska čbelica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Liberalne svoboščine, korenite spremembe glede Slovencev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51" y="3108958"/>
            <a:ext cx="1949871" cy="293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71" y="2560319"/>
            <a:ext cx="2055936" cy="254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07" y="3108958"/>
            <a:ext cx="1809947" cy="275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jeZBesedilom 7"/>
          <p:cNvSpPr txBox="1"/>
          <p:nvPr/>
        </p:nvSpPr>
        <p:spPr>
          <a:xfrm>
            <a:off x="8294914" y="5109346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Matija Čop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0054650" y="5863435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Andrej Smole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949808" y="5992277"/>
            <a:ext cx="16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France Prešeren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40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973" y="864567"/>
            <a:ext cx="6516187" cy="130386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KREPITEV NARODNE ZAVESTI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5321" y="2429689"/>
            <a:ext cx="5680165" cy="394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 MED TABOROMA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Zaradi pisave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Zmaga bohoričice (kasneje uvedena gajica)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tabora nasprotujeta ilirizmu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povezovanje J Slovanov v en narod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680960" y="1123405"/>
            <a:ext cx="3510898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38100" dist="254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Apel podobo na ogled postavi,</a:t>
            </a:r>
          </a:p>
          <a:p>
            <a:r>
              <a:rPr lang="sl-SI" dirty="0">
                <a:solidFill>
                  <a:schemeClr val="tx1"/>
                </a:solidFill>
              </a:rPr>
              <a:t>ker bolj resnico ljubi kakor hvalo,</a:t>
            </a:r>
          </a:p>
          <a:p>
            <a:r>
              <a:rPr lang="sl-SI" dirty="0">
                <a:solidFill>
                  <a:schemeClr val="tx1"/>
                </a:solidFill>
              </a:rPr>
              <a:t>zad skrit vsevprek posluša, kaj zijalo</a:t>
            </a:r>
          </a:p>
          <a:p>
            <a:r>
              <a:rPr lang="sl-SI" dirty="0">
                <a:solidFill>
                  <a:schemeClr val="tx1"/>
                </a:solidFill>
              </a:rPr>
              <a:t>neumno, kaj umetni od nje pravi.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Pred njo s kopiti čévljarček se ustavi;</a:t>
            </a:r>
          </a:p>
          <a:p>
            <a:r>
              <a:rPr lang="sl-SI" dirty="0">
                <a:solidFill>
                  <a:schemeClr val="tx1"/>
                </a:solidFill>
              </a:rPr>
              <a:t>ker ogleduje smôlec obuvalo,</a:t>
            </a:r>
          </a:p>
          <a:p>
            <a:r>
              <a:rPr lang="sl-SI" dirty="0">
                <a:solidFill>
                  <a:schemeClr val="tx1"/>
                </a:solidFill>
              </a:rPr>
              <a:t>jermenov, meni, da ima premalo;</a:t>
            </a:r>
          </a:p>
          <a:p>
            <a:r>
              <a:rPr lang="sl-SI" dirty="0">
                <a:solidFill>
                  <a:schemeClr val="tx1"/>
                </a:solidFill>
              </a:rPr>
              <a:t>kar on očita, </a:t>
            </a:r>
            <a:r>
              <a:rPr lang="sl-SI" dirty="0" err="1">
                <a:solidFill>
                  <a:schemeClr val="tx1"/>
                </a:solidFill>
              </a:rPr>
              <a:t>koj</a:t>
            </a:r>
            <a:r>
              <a:rPr lang="sl-SI" dirty="0">
                <a:solidFill>
                  <a:schemeClr val="tx1"/>
                </a:solidFill>
              </a:rPr>
              <a:t> Apel popravi.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Ko pride drugi dan spet mož kopitni,</a:t>
            </a:r>
          </a:p>
          <a:p>
            <a:r>
              <a:rPr lang="sl-SI" dirty="0" err="1">
                <a:solidFill>
                  <a:schemeClr val="tx1"/>
                </a:solidFill>
              </a:rPr>
              <a:t>namest</a:t>
            </a:r>
            <a:r>
              <a:rPr lang="sl-SI" dirty="0">
                <a:solidFill>
                  <a:schemeClr val="tx1"/>
                </a:solidFill>
              </a:rPr>
              <a:t>' da bi šel dalj po svoji poti,</a:t>
            </a:r>
          </a:p>
          <a:p>
            <a:r>
              <a:rPr lang="sl-SI" dirty="0">
                <a:solidFill>
                  <a:schemeClr val="tx1"/>
                </a:solidFill>
              </a:rPr>
              <a:t>ker čevlji so pogodu, méč se loti;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zavrne ga </a:t>
            </a:r>
            <a:r>
              <a:rPr lang="sl-SI" dirty="0" err="1">
                <a:solidFill>
                  <a:schemeClr val="tx1"/>
                </a:solidFill>
              </a:rPr>
              <a:t>obraznik</a:t>
            </a:r>
            <a:r>
              <a:rPr lang="sl-SI" dirty="0">
                <a:solidFill>
                  <a:schemeClr val="tx1"/>
                </a:solidFill>
              </a:rPr>
              <a:t> imenitni</a:t>
            </a:r>
          </a:p>
          <a:p>
            <a:r>
              <a:rPr lang="sl-SI" dirty="0">
                <a:solidFill>
                  <a:schemeClr val="tx1"/>
                </a:solidFill>
              </a:rPr>
              <a:t>in tebe z njim, kdor </a:t>
            </a:r>
            <a:r>
              <a:rPr lang="sl-SI" dirty="0" err="1">
                <a:solidFill>
                  <a:schemeClr val="tx1"/>
                </a:solidFill>
              </a:rPr>
              <a:t>náp'čen</a:t>
            </a:r>
            <a:r>
              <a:rPr lang="sl-SI" dirty="0">
                <a:solidFill>
                  <a:schemeClr val="tx1"/>
                </a:solidFill>
              </a:rPr>
              <a:t> si očitar</a:t>
            </a:r>
          </a:p>
          <a:p>
            <a:r>
              <a:rPr lang="sl-SI" dirty="0">
                <a:solidFill>
                  <a:schemeClr val="tx1"/>
                </a:solidFill>
              </a:rPr>
              <a:t>rekoč: »Le čevlje sodi naj Kopitar«</a:t>
            </a:r>
          </a:p>
        </p:txBody>
      </p:sp>
    </p:spTree>
    <p:extLst>
      <p:ext uri="{BB962C8B-B14F-4D97-AF65-F5344CB8AC3E}">
        <p14:creationId xmlns:p14="http://schemas.microsoft.com/office/powerpoint/2010/main" val="24701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973" y="864567"/>
            <a:ext cx="9618616" cy="1303867"/>
          </a:xfrm>
        </p:spPr>
        <p:txBody>
          <a:bodyPr>
            <a:normAutofit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KREPITEV NARODNE ZAVESTI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2521" y="2913015"/>
            <a:ext cx="5680165" cy="394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MARTIN SLOMŠEK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Uporaba slovenščine v javnosti in šoli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Prenos škofije v Maribor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Zajezi ponemčevanje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74" y="2477314"/>
            <a:ext cx="2612319" cy="384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5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430" y="934961"/>
            <a:ext cx="9618616" cy="1303867"/>
          </a:xfrm>
        </p:spPr>
        <p:txBody>
          <a:bodyPr>
            <a:normAutofit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REVOLUCIJA 1848 NA SLOVENSKEM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8973" y="2356394"/>
            <a:ext cx="8331925" cy="3944985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je razširila iz Dunaja v Slovenijo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Enakopravnejši položaj v monarhiji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Praznovanje svobode: meščani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na ulicah</a:t>
            </a:r>
          </a:p>
          <a:p>
            <a:pPr marL="0" indent="0">
              <a:buNone/>
            </a:pP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 bogati  v gledališču</a:t>
            </a:r>
          </a:p>
          <a:p>
            <a:pPr marL="0" indent="0">
              <a:buNone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malomeščani  radikalno</a:t>
            </a:r>
          </a:p>
          <a:p>
            <a:pPr marL="0" indent="0">
              <a:buNone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kmetje  krajevne kmečke vstaje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83" y="2591525"/>
            <a:ext cx="4087586" cy="272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1" y="4075611"/>
            <a:ext cx="2663753" cy="194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9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430" y="934961"/>
            <a:ext cx="9618616" cy="1303867"/>
          </a:xfrm>
        </p:spPr>
        <p:txBody>
          <a:bodyPr>
            <a:normAutofit/>
          </a:bodyPr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ZEDINJENA SLOVENIJA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8974" y="2356394"/>
            <a:ext cx="7280364" cy="3979092"/>
          </a:xfrm>
        </p:spPr>
        <p:txBody>
          <a:bodyPr>
            <a:normAutofit/>
          </a:bodyPr>
          <a:lstStyle/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Uvedba slovenskega jezika v šoli in uradih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Združitev vseh Slovencev (avtonomija </a:t>
            </a:r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parlament)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Zavrnitev velikonemškega programa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Množična ljudska podpora</a:t>
            </a:r>
          </a:p>
          <a:p>
            <a:r>
              <a:rPr lang="sl-SI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 zatrtju revolucije na Dunaju  konec revolucije v Sloveniji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53" y="2975610"/>
            <a:ext cx="4493826" cy="298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379</Words>
  <Application>Microsoft Office PowerPoint</Application>
  <PresentationFormat>Po meri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Naravno</vt:lpstr>
      <vt:lpstr>1_Naravno</vt:lpstr>
      <vt:lpstr>REVOLUCIJA 1848 IN SLOVENCI</vt:lpstr>
      <vt:lpstr>MARČNA REVOLUCIJA V AVSTRIJSKEM CESARSTVU</vt:lpstr>
      <vt:lpstr>KREPITEV NARODNE ZAVESTI</vt:lpstr>
      <vt:lpstr>KREPITEV NARODNE ZAVESTI</vt:lpstr>
      <vt:lpstr>KREPITEV NARODNE ZAVESTI</vt:lpstr>
      <vt:lpstr>KREPITEV NARODNE ZAVESTI</vt:lpstr>
      <vt:lpstr>KREPITEV NARODNE ZAVESTI</vt:lpstr>
      <vt:lpstr>REVOLUCIJA 1848 NA SLOVENSKEM</vt:lpstr>
      <vt:lpstr>ZEDINJENA SLOVENIJA</vt:lpstr>
      <vt:lpstr>POLITIČNO DELOVANJE ZAMRE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SLOVENCI IN  LETO 1848</dc:title>
  <dc:creator>ZGO</dc:creator>
  <cp:lastModifiedBy>Uporabnik</cp:lastModifiedBy>
  <cp:revision>9</cp:revision>
  <dcterms:created xsi:type="dcterms:W3CDTF">2017-03-24T10:55:26Z</dcterms:created>
  <dcterms:modified xsi:type="dcterms:W3CDTF">2020-03-29T08:27:05Z</dcterms:modified>
</cp:coreProperties>
</file>