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56" r:id="rId4"/>
    <p:sldId id="257" r:id="rId5"/>
    <p:sldId id="259" r:id="rId6"/>
    <p:sldId id="260" r:id="rId7"/>
    <p:sldId id="261" r:id="rId8"/>
    <p:sldId id="264" r:id="rId9"/>
    <p:sldId id="266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F467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13F55-267E-4F03-9D05-3A43ABB1168D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57B79-C8D5-4500-97DC-E9CB9C79E0B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1963804" y="692696"/>
            <a:ext cx="5394618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9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NOTRANJI</a:t>
            </a:r>
          </a:p>
          <a:p>
            <a:pPr algn="ctr"/>
            <a:r>
              <a:rPr lang="sl-SI" sz="96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ORGANI</a:t>
            </a:r>
          </a:p>
        </p:txBody>
      </p:sp>
      <p:pic>
        <p:nvPicPr>
          <p:cNvPr id="2" name="Slika 2">
            <a:extLst>
              <a:ext uri="{FF2B5EF4-FFF2-40B4-BE49-F238E27FC236}">
                <a16:creationId xmlns:a16="http://schemas.microsoft.com/office/drawing/2014/main" id="{9B6B927F-35C1-374A-8AE6-0284496BD9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500" y="3739684"/>
            <a:ext cx="2943225" cy="2324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1497747" y="692696"/>
            <a:ext cx="6326732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NOTRANJI ORGANI</a:t>
            </a:r>
          </a:p>
          <a:p>
            <a:pPr algn="ctr"/>
            <a:r>
              <a:rPr lang="sl-SI" sz="48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sl-SI" sz="48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28F467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SKRBIJO ZA DELOVANJE</a:t>
            </a:r>
          </a:p>
          <a:p>
            <a:pPr algn="ctr"/>
            <a:r>
              <a:rPr lang="sl-SI" sz="48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sl-SI" sz="48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28F467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CELOTNEGA</a:t>
            </a:r>
            <a:r>
              <a:rPr lang="sl-SI" sz="48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sl-SI" sz="48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28F467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TELESA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84ACE425-DABC-7747-988C-C40607D8FC76}"/>
              </a:ext>
            </a:extLst>
          </p:cNvPr>
          <p:cNvSpPr txBox="1"/>
          <p:nvPr/>
        </p:nvSpPr>
        <p:spPr>
          <a:xfrm>
            <a:off x="1815245" y="3429000"/>
            <a:ext cx="551350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b="1" u="sng">
                <a:solidFill>
                  <a:schemeClr val="tx2"/>
                </a:solidFill>
              </a:rPr>
              <a:t>NOTRANJI</a:t>
            </a:r>
            <a:r>
              <a:rPr lang="sl-SI" sz="3200" u="sng">
                <a:solidFill>
                  <a:schemeClr val="tx2"/>
                </a:solidFill>
              </a:rPr>
              <a:t> </a:t>
            </a:r>
            <a:r>
              <a:rPr lang="sl-SI" sz="3200" b="1" u="sng">
                <a:solidFill>
                  <a:schemeClr val="tx2"/>
                </a:solidFill>
              </a:rPr>
              <a:t>ORGANI</a:t>
            </a:r>
            <a:r>
              <a:rPr lang="sl-SI" sz="3200" u="sng">
                <a:solidFill>
                  <a:schemeClr val="tx2"/>
                </a:solidFill>
              </a:rPr>
              <a:t> </a:t>
            </a:r>
            <a:r>
              <a:rPr lang="sl-SI" sz="3200" b="1" u="sng">
                <a:solidFill>
                  <a:schemeClr val="tx2"/>
                </a:solidFill>
              </a:rPr>
              <a:t>SO</a:t>
            </a:r>
            <a:r>
              <a:rPr lang="sl-SI" sz="3200" u="sng">
                <a:solidFill>
                  <a:schemeClr val="tx2"/>
                </a:solidFill>
              </a:rPr>
              <a:t>:</a:t>
            </a:r>
          </a:p>
          <a:p>
            <a:pPr algn="ctr"/>
            <a:r>
              <a:rPr lang="sl-SI" sz="2800" b="1">
                <a:solidFill>
                  <a:srgbClr val="C00000"/>
                </a:solidFill>
              </a:rPr>
              <a:t>PLJUČA </a:t>
            </a:r>
          </a:p>
          <a:p>
            <a:pPr algn="ctr"/>
            <a:r>
              <a:rPr lang="sl-SI" sz="2800" b="1">
                <a:solidFill>
                  <a:srgbClr val="C00000"/>
                </a:solidFill>
              </a:rPr>
              <a:t>SRCE</a:t>
            </a:r>
          </a:p>
          <a:p>
            <a:pPr algn="ctr"/>
            <a:r>
              <a:rPr lang="sl-SI" sz="2800" b="1">
                <a:solidFill>
                  <a:srgbClr val="C00000"/>
                </a:solidFill>
              </a:rPr>
              <a:t>JETRA</a:t>
            </a:r>
          </a:p>
          <a:p>
            <a:pPr algn="ctr"/>
            <a:r>
              <a:rPr lang="sl-SI" sz="2800" b="1">
                <a:solidFill>
                  <a:srgbClr val="C00000"/>
                </a:solidFill>
              </a:rPr>
              <a:t>ŽELODEC</a:t>
            </a:r>
          </a:p>
          <a:p>
            <a:pPr algn="ctr"/>
            <a:r>
              <a:rPr lang="sl-SI" sz="2800" b="1">
                <a:solidFill>
                  <a:srgbClr val="C00000"/>
                </a:solidFill>
              </a:rPr>
              <a:t>LEDVICE</a:t>
            </a:r>
          </a:p>
          <a:p>
            <a:pPr algn="ctr"/>
            <a:r>
              <a:rPr lang="sl-SI" sz="2800" b="1">
                <a:solidFill>
                  <a:srgbClr val="C00000"/>
                </a:solidFill>
              </a:rPr>
              <a:t>ČREVESJE</a:t>
            </a:r>
          </a:p>
        </p:txBody>
      </p:sp>
    </p:spTree>
    <p:extLst>
      <p:ext uri="{BB962C8B-B14F-4D97-AF65-F5344CB8AC3E}">
        <p14:creationId xmlns:p14="http://schemas.microsoft.com/office/powerpoint/2010/main" val="12329136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3421627" y="404664"/>
            <a:ext cx="2599943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l-SI" sz="6000" b="1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PLJUČA</a:t>
            </a:r>
            <a:endParaRPr lang="sl-SI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Zaokrožen pravokotni oblaček 6"/>
          <p:cNvSpPr/>
          <p:nvPr/>
        </p:nvSpPr>
        <p:spPr>
          <a:xfrm>
            <a:off x="4427984" y="2060848"/>
            <a:ext cx="3960440" cy="864096"/>
          </a:xfrm>
          <a:prstGeom prst="wedgeRoundRectCallout">
            <a:avLst>
              <a:gd name="adj1" fmla="val -62705"/>
              <a:gd name="adj2" fmla="val 12913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/>
              <a:t>Zagotavljajo telesu kisik. </a:t>
            </a:r>
            <a:endParaRPr lang="sl-SI" sz="2800" b="1" dirty="0"/>
          </a:p>
        </p:txBody>
      </p:sp>
      <p:pic>
        <p:nvPicPr>
          <p:cNvPr id="2" name="Slika 2">
            <a:extLst>
              <a:ext uri="{FF2B5EF4-FFF2-40B4-BE49-F238E27FC236}">
                <a16:creationId xmlns:a16="http://schemas.microsoft.com/office/drawing/2014/main" id="{71D64BB7-40CE-1945-A8D4-EAD5ED0A2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433" y="2060848"/>
            <a:ext cx="3048000" cy="4064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3829783" y="404664"/>
            <a:ext cx="178363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l-SI" sz="6000" b="1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SRCE</a:t>
            </a:r>
            <a:endParaRPr lang="sl-SI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Zaokrožen pravokotni oblaček 6"/>
          <p:cNvSpPr/>
          <p:nvPr/>
        </p:nvSpPr>
        <p:spPr>
          <a:xfrm>
            <a:off x="4721598" y="1999921"/>
            <a:ext cx="3960440" cy="1296144"/>
          </a:xfrm>
          <a:prstGeom prst="wedgeRoundRectCallout">
            <a:avLst>
              <a:gd name="adj1" fmla="val -56991"/>
              <a:gd name="adj2" fmla="val 1214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/>
              <a:t>Črpa kri po telesu. </a:t>
            </a:r>
            <a:endParaRPr lang="sl-SI" sz="2800" b="1" dirty="0"/>
          </a:p>
        </p:txBody>
      </p:sp>
      <p:pic>
        <p:nvPicPr>
          <p:cNvPr id="2" name="Slika 2">
            <a:extLst>
              <a:ext uri="{FF2B5EF4-FFF2-40B4-BE49-F238E27FC236}">
                <a16:creationId xmlns:a16="http://schemas.microsoft.com/office/drawing/2014/main" id="{2A57C032-9991-A944-8D1B-B9CC4B176E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40" y="2102216"/>
            <a:ext cx="3153103" cy="4064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3609593" y="332656"/>
            <a:ext cx="212750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l-SI" sz="60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JETRA</a:t>
            </a:r>
            <a:endParaRPr lang="sl-SI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Zaokrožen pravokotni oblaček 5"/>
          <p:cNvSpPr/>
          <p:nvPr/>
        </p:nvSpPr>
        <p:spPr>
          <a:xfrm>
            <a:off x="5255568" y="1649971"/>
            <a:ext cx="3888432" cy="1317315"/>
          </a:xfrm>
          <a:prstGeom prst="wedgeRoundRectCallout">
            <a:avLst>
              <a:gd name="adj1" fmla="val -46221"/>
              <a:gd name="adj2" fmla="val 1308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/>
              <a:t>Pomagajo pri prebavi hrane.</a:t>
            </a:r>
            <a:endParaRPr lang="sl-SI" sz="2800" b="1" dirty="0"/>
          </a:p>
        </p:txBody>
      </p:sp>
      <p:pic>
        <p:nvPicPr>
          <p:cNvPr id="2" name="Slika 2">
            <a:extLst>
              <a:ext uri="{FF2B5EF4-FFF2-40B4-BE49-F238E27FC236}">
                <a16:creationId xmlns:a16="http://schemas.microsoft.com/office/drawing/2014/main" id="{B604F7ED-5BEC-A945-9459-9EEB8D5F4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14" y="2444580"/>
            <a:ext cx="4747847" cy="31652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3190955" y="404664"/>
            <a:ext cx="3061287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l-SI" sz="6000" b="1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ŽELODEC</a:t>
            </a:r>
            <a:endParaRPr lang="sl-SI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Zaokrožen pravokotni oblaček 8"/>
          <p:cNvSpPr/>
          <p:nvPr/>
        </p:nvSpPr>
        <p:spPr>
          <a:xfrm>
            <a:off x="4823397" y="1632042"/>
            <a:ext cx="3960440" cy="1296144"/>
          </a:xfrm>
          <a:prstGeom prst="wedgeRoundRectCallout">
            <a:avLst>
              <a:gd name="adj1" fmla="val -63163"/>
              <a:gd name="adj2" fmla="val 432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/>
              <a:t>V želodcu poteka prebava hrane. </a:t>
            </a:r>
            <a:endParaRPr lang="sl-SI" sz="2800" b="1" dirty="0"/>
          </a:p>
        </p:txBody>
      </p:sp>
      <p:pic>
        <p:nvPicPr>
          <p:cNvPr id="3" name="Slika 4">
            <a:extLst>
              <a:ext uri="{FF2B5EF4-FFF2-40B4-BE49-F238E27FC236}">
                <a16:creationId xmlns:a16="http://schemas.microsoft.com/office/drawing/2014/main" id="{B3E2F487-9111-3D47-9694-5495E56AE0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919" y="1928202"/>
            <a:ext cx="3678518" cy="4064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3298002" y="404664"/>
            <a:ext cx="2847191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l-SI" sz="60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LEDVICE</a:t>
            </a:r>
            <a:endParaRPr lang="sl-SI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Zaokrožen pravokotni oblaček 6"/>
          <p:cNvSpPr/>
          <p:nvPr/>
        </p:nvSpPr>
        <p:spPr>
          <a:xfrm>
            <a:off x="4932040" y="1621233"/>
            <a:ext cx="3960440" cy="1144681"/>
          </a:xfrm>
          <a:prstGeom prst="wedgeRoundRectCallout">
            <a:avLst>
              <a:gd name="adj1" fmla="val -47847"/>
              <a:gd name="adj2" fmla="val 1074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/>
              <a:t>Ledvice čistijo kri.</a:t>
            </a:r>
            <a:endParaRPr lang="sl-SI" sz="2800" b="1" dirty="0"/>
          </a:p>
        </p:txBody>
      </p:sp>
      <p:pic>
        <p:nvPicPr>
          <p:cNvPr id="2" name="Slika 2">
            <a:extLst>
              <a:ext uri="{FF2B5EF4-FFF2-40B4-BE49-F238E27FC236}">
                <a16:creationId xmlns:a16="http://schemas.microsoft.com/office/drawing/2014/main" id="{EEACD44A-BF91-2041-9BAF-A79ECD01DE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24" y="1987061"/>
            <a:ext cx="3429000" cy="40195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3089227" y="404664"/>
            <a:ext cx="3264741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l-SI" sz="6000" b="1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ČREVESJE</a:t>
            </a:r>
            <a:endParaRPr lang="sl-SI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Zaokrožen pravokotni oblaček 6"/>
          <p:cNvSpPr/>
          <p:nvPr/>
        </p:nvSpPr>
        <p:spPr>
          <a:xfrm>
            <a:off x="4932040" y="1621233"/>
            <a:ext cx="3960440" cy="1144681"/>
          </a:xfrm>
          <a:prstGeom prst="wedgeRoundRectCallout">
            <a:avLst>
              <a:gd name="adj1" fmla="val -47847"/>
              <a:gd name="adj2" fmla="val 1074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/>
              <a:t>V črevesju hranilne snovi prehajajo v kri.</a:t>
            </a:r>
            <a:endParaRPr lang="sl-SI" sz="2800" b="1" dirty="0"/>
          </a:p>
        </p:txBody>
      </p:sp>
      <p:pic>
        <p:nvPicPr>
          <p:cNvPr id="2" name="Slika 2">
            <a:extLst>
              <a:ext uri="{FF2B5EF4-FFF2-40B4-BE49-F238E27FC236}">
                <a16:creationId xmlns:a16="http://schemas.microsoft.com/office/drawing/2014/main" id="{1F8A6B77-59F2-494F-B7F6-AF836860F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90" y="2399568"/>
            <a:ext cx="4335210" cy="303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1690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4C562E7-C80F-CE48-8B2F-BBA636462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8950577-5359-A648-AD2D-01EE7B764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600" b="1">
                <a:solidFill>
                  <a:srgbClr val="FF0000"/>
                </a:solidFill>
              </a:rPr>
              <a:t>Prišel/-la si do konca!!! </a:t>
            </a:r>
            <a:endParaRPr lang="sl-SI"/>
          </a:p>
          <a:p>
            <a:endParaRPr lang="sl-SI"/>
          </a:p>
          <a:p>
            <a:endParaRPr lang="sl-SI"/>
          </a:p>
          <a:p>
            <a:endParaRPr lang="sl-SI"/>
          </a:p>
          <a:p>
            <a:r>
              <a:rPr lang="sl-SI" b="1">
                <a:solidFill>
                  <a:srgbClr val="0070C0"/>
                </a:solidFill>
              </a:rPr>
              <a:t>Sedaj odpri učbenik na strani 55</a:t>
            </a:r>
          </a:p>
          <a:p>
            <a:pPr lvl="1"/>
            <a:r>
              <a:rPr lang="sl-SI" sz="3200"/>
              <a:t> </a:t>
            </a:r>
            <a:r>
              <a:rPr lang="sl-SI" sz="3200">
                <a:solidFill>
                  <a:srgbClr val="0070C0"/>
                </a:solidFill>
              </a:rPr>
              <a:t>Preberi besedilo</a:t>
            </a:r>
            <a:r>
              <a:rPr lang="sl-SI" sz="3200"/>
              <a:t>, ki govori o notranjih organih in si natančno oglej sliko. </a:t>
            </a:r>
          </a:p>
          <a:p>
            <a:endParaRPr lang="sl-SI"/>
          </a:p>
          <a:p>
            <a:endParaRPr lang="sl-SI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51689AB5-29F7-B74F-8E4B-9EBBF3013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259" y="1783130"/>
            <a:ext cx="2269515" cy="1906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224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87</Words>
  <Application>Microsoft Office PowerPoint</Application>
  <PresentationFormat>Diaprojekcija na zaslonu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Nina</dc:creator>
  <cp:lastModifiedBy>Sanja Voglar</cp:lastModifiedBy>
  <cp:revision>18</cp:revision>
  <dcterms:created xsi:type="dcterms:W3CDTF">2011-04-17T12:55:20Z</dcterms:created>
  <dcterms:modified xsi:type="dcterms:W3CDTF">2020-03-26T08:18:06Z</dcterms:modified>
</cp:coreProperties>
</file>