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90" r:id="rId12"/>
    <p:sldId id="268" r:id="rId13"/>
    <p:sldId id="269" r:id="rId14"/>
    <p:sldId id="288" r:id="rId15"/>
  </p:sldIdLst>
  <p:sldSz cx="9144000" cy="6858000" type="screen4x3"/>
  <p:notesSz cx="6858000" cy="9144000"/>
  <p:defaultTextStyle>
    <a:defPPr>
      <a:defRPr lang="sl-SI"/>
    </a:defPPr>
    <a:lvl1pPr algn="l" rtl="0" fontAlgn="base">
      <a:spcBef>
        <a:spcPct val="0"/>
      </a:spcBef>
      <a:spcAft>
        <a:spcPct val="0"/>
      </a:spcAft>
      <a:defRPr kern="1200">
        <a:solidFill>
          <a:schemeClr val="tx1"/>
        </a:solidFill>
        <a:latin typeface="Tahoma" charset="0"/>
        <a:ea typeface="+mn-ea"/>
        <a:cs typeface="+mn-cs"/>
      </a:defRPr>
    </a:lvl1pPr>
    <a:lvl2pPr marL="457200" algn="l" rtl="0" fontAlgn="base">
      <a:spcBef>
        <a:spcPct val="0"/>
      </a:spcBef>
      <a:spcAft>
        <a:spcPct val="0"/>
      </a:spcAft>
      <a:defRPr kern="1200">
        <a:solidFill>
          <a:schemeClr val="tx1"/>
        </a:solidFill>
        <a:latin typeface="Tahoma" charset="0"/>
        <a:ea typeface="+mn-ea"/>
        <a:cs typeface="+mn-cs"/>
      </a:defRPr>
    </a:lvl2pPr>
    <a:lvl3pPr marL="914400" algn="l" rtl="0" fontAlgn="base">
      <a:spcBef>
        <a:spcPct val="0"/>
      </a:spcBef>
      <a:spcAft>
        <a:spcPct val="0"/>
      </a:spcAft>
      <a:defRPr kern="1200">
        <a:solidFill>
          <a:schemeClr val="tx1"/>
        </a:solidFill>
        <a:latin typeface="Tahoma" charset="0"/>
        <a:ea typeface="+mn-ea"/>
        <a:cs typeface="+mn-cs"/>
      </a:defRPr>
    </a:lvl3pPr>
    <a:lvl4pPr marL="1371600" algn="l" rtl="0" fontAlgn="base">
      <a:spcBef>
        <a:spcPct val="0"/>
      </a:spcBef>
      <a:spcAft>
        <a:spcPct val="0"/>
      </a:spcAft>
      <a:defRPr kern="1200">
        <a:solidFill>
          <a:schemeClr val="tx1"/>
        </a:solidFill>
        <a:latin typeface="Tahoma" charset="0"/>
        <a:ea typeface="+mn-ea"/>
        <a:cs typeface="+mn-cs"/>
      </a:defRPr>
    </a:lvl4pPr>
    <a:lvl5pPr marL="1828800" algn="l" rtl="0" fontAlgn="base">
      <a:spcBef>
        <a:spcPct val="0"/>
      </a:spcBef>
      <a:spcAft>
        <a:spcPct val="0"/>
      </a:spcAft>
      <a:defRPr kern="1200">
        <a:solidFill>
          <a:schemeClr val="tx1"/>
        </a:solidFill>
        <a:latin typeface="Tahoma" charset="0"/>
        <a:ea typeface="+mn-ea"/>
        <a:cs typeface="+mn-cs"/>
      </a:defRPr>
    </a:lvl5pPr>
    <a:lvl6pPr marL="2286000" algn="l" defTabSz="914400" rtl="0" eaLnBrk="1" latinLnBrk="0" hangingPunct="1">
      <a:defRPr kern="1200">
        <a:solidFill>
          <a:schemeClr val="tx1"/>
        </a:solidFill>
        <a:latin typeface="Tahoma" charset="0"/>
        <a:ea typeface="+mn-ea"/>
        <a:cs typeface="+mn-cs"/>
      </a:defRPr>
    </a:lvl6pPr>
    <a:lvl7pPr marL="2743200" algn="l" defTabSz="914400" rtl="0" eaLnBrk="1" latinLnBrk="0" hangingPunct="1">
      <a:defRPr kern="1200">
        <a:solidFill>
          <a:schemeClr val="tx1"/>
        </a:solidFill>
        <a:latin typeface="Tahoma" charset="0"/>
        <a:ea typeface="+mn-ea"/>
        <a:cs typeface="+mn-cs"/>
      </a:defRPr>
    </a:lvl7pPr>
    <a:lvl8pPr marL="3200400" algn="l" defTabSz="914400" rtl="0" eaLnBrk="1" latinLnBrk="0" hangingPunct="1">
      <a:defRPr kern="1200">
        <a:solidFill>
          <a:schemeClr val="tx1"/>
        </a:solidFill>
        <a:latin typeface="Tahoma" charset="0"/>
        <a:ea typeface="+mn-ea"/>
        <a:cs typeface="+mn-cs"/>
      </a:defRPr>
    </a:lvl8pPr>
    <a:lvl9pPr marL="3657600" algn="l" defTabSz="914400" rtl="0" eaLnBrk="1" latinLnBrk="0" hangingPunct="1">
      <a:defRPr kern="1200">
        <a:solidFill>
          <a:schemeClr val="tx1"/>
        </a:solidFill>
        <a:latin typeface="Tahoma"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0" autoAdjust="0"/>
    <p:restoredTop sz="80677" autoAdjust="0"/>
  </p:normalViewPr>
  <p:slideViewPr>
    <p:cSldViewPr>
      <p:cViewPr varScale="1">
        <p:scale>
          <a:sx n="43" d="100"/>
          <a:sy n="43" d="100"/>
        </p:scale>
        <p:origin x="1762" y="53"/>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grada glav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l-SI"/>
          </a:p>
        </p:txBody>
      </p:sp>
      <p:sp>
        <p:nvSpPr>
          <p:cNvPr id="3" name="Ograda datum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47F0AEB-F68E-4D01-9EEA-0FADF8ECA534}" type="datetimeFigureOut">
              <a:rPr lang="sl-SI" smtClean="0"/>
              <a:t>29. 03. 2020</a:t>
            </a:fld>
            <a:endParaRPr lang="sl-SI"/>
          </a:p>
        </p:txBody>
      </p:sp>
      <p:sp>
        <p:nvSpPr>
          <p:cNvPr id="4" name="Ograda stranske slik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l-SI"/>
          </a:p>
        </p:txBody>
      </p:sp>
      <p:sp>
        <p:nvSpPr>
          <p:cNvPr id="5" name="Ograda opomb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6" name="Ograda no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l-SI"/>
          </a:p>
        </p:txBody>
      </p:sp>
      <p:sp>
        <p:nvSpPr>
          <p:cNvPr id="7" name="Ograda številke diapoz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9D70127-0441-4639-A5B1-94E772A62659}" type="slidenum">
              <a:rPr lang="sl-SI" smtClean="0"/>
              <a:t>‹#›</a:t>
            </a:fld>
            <a:endParaRPr lang="sl-SI"/>
          </a:p>
        </p:txBody>
      </p:sp>
    </p:spTree>
    <p:extLst>
      <p:ext uri="{BB962C8B-B14F-4D97-AF65-F5344CB8AC3E}">
        <p14:creationId xmlns:p14="http://schemas.microsoft.com/office/powerpoint/2010/main" val="2315146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sl.wikipedia.org/wiki/Opica" TargetMode="External"/><Relationship Id="rId13" Type="http://schemas.openxmlformats.org/officeDocument/2006/relationships/hyperlink" Target="http://sl.wikipedia.org/wiki/Noj" TargetMode="External"/><Relationship Id="rId18" Type="http://schemas.openxmlformats.org/officeDocument/2006/relationships/hyperlink" Target="http://sl.wikipedia.org/wiki/Ljudstvo" TargetMode="External"/><Relationship Id="rId3" Type="http://schemas.openxmlformats.org/officeDocument/2006/relationships/hyperlink" Target="http://sl.wikipedia.org/wiki/Juri" TargetMode="External"/><Relationship Id="rId7" Type="http://schemas.openxmlformats.org/officeDocument/2006/relationships/hyperlink" Target="http://sl.wikipedia.org/wiki/Ris" TargetMode="External"/><Relationship Id="rId12" Type="http://schemas.openxmlformats.org/officeDocument/2006/relationships/hyperlink" Target="http://sl.wikipedia.org/wiki/Krokodil" TargetMode="External"/><Relationship Id="rId17" Type="http://schemas.openxmlformats.org/officeDocument/2006/relationships/hyperlink" Target="http://sl.wikipedia.org/w/index.php?title=Poglavar&amp;action=edit&amp;redlink=1" TargetMode="External"/><Relationship Id="rId2" Type="http://schemas.openxmlformats.org/officeDocument/2006/relationships/slide" Target="../slides/slide10.xml"/><Relationship Id="rId16" Type="http://schemas.openxmlformats.org/officeDocument/2006/relationships/hyperlink" Target="http://sl.wikipedia.org/w/index.php?title=Zamorec&amp;action=edit&amp;redlink=1" TargetMode="External"/><Relationship Id="rId1" Type="http://schemas.openxmlformats.org/officeDocument/2006/relationships/notesMaster" Target="../notesMasters/notesMaster1.xml"/><Relationship Id="rId6" Type="http://schemas.openxmlformats.org/officeDocument/2006/relationships/hyperlink" Target="http://sl.wikipedia.org/wiki/Galeb" TargetMode="External"/><Relationship Id="rId11" Type="http://schemas.openxmlformats.org/officeDocument/2006/relationships/hyperlink" Target="http://sl.wikipedia.org/wiki/Nosorog" TargetMode="External"/><Relationship Id="rId5" Type="http://schemas.openxmlformats.org/officeDocument/2006/relationships/hyperlink" Target="http://sl.wikipedia.org/wiki/Koko%C5%A1" TargetMode="External"/><Relationship Id="rId15" Type="http://schemas.openxmlformats.org/officeDocument/2006/relationships/hyperlink" Target="http://sl.wikipedia.org/w/index.php?title=Okel&amp;action=edit&amp;redlink=1" TargetMode="External"/><Relationship Id="rId10" Type="http://schemas.openxmlformats.org/officeDocument/2006/relationships/hyperlink" Target="http://sl.wikipedia.org/wiki/Zebra" TargetMode="External"/><Relationship Id="rId19" Type="http://schemas.openxmlformats.org/officeDocument/2006/relationships/hyperlink" Target="http://sl.wikipedia.org/wiki/Voda" TargetMode="External"/><Relationship Id="rId4" Type="http://schemas.openxmlformats.org/officeDocument/2006/relationships/hyperlink" Target="http://sl.wikipedia.org/wiki/Afrika" TargetMode="External"/><Relationship Id="rId9" Type="http://schemas.openxmlformats.org/officeDocument/2006/relationships/hyperlink" Target="http://sl.wikipedia.org/wiki/Slon" TargetMode="External"/><Relationship Id="rId14" Type="http://schemas.openxmlformats.org/officeDocument/2006/relationships/hyperlink" Target="http://sl.wikipedia.org/wiki/Nil"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l.wikipedia.org/wiki/Pastir"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l.wikipedia.org/w/index.php?title=Bajta&amp;action=edit&amp;redlink=1" TargetMode="External"/><Relationship Id="rId4" Type="http://schemas.openxmlformats.org/officeDocument/2006/relationships/hyperlink" Target="http://sl.wikipedia.org/w/index.php?title=Vila&amp;action=edit&amp;redlink=1"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smtClean="0"/>
              <a:t>Dragi učenci! Danes vam želim predstaviti</a:t>
            </a:r>
            <a:r>
              <a:rPr lang="sl-SI" baseline="0" dirty="0" smtClean="0"/>
              <a:t> pravljico na zabaven način in na način, da se vsak lahko počuti kot da je lahko del pravljice. Moj namen je, da boste tudi sami tako lažje napisali svojo pravljico.</a:t>
            </a:r>
          </a:p>
          <a:p>
            <a:endParaRPr lang="sl-SI" dirty="0"/>
          </a:p>
        </p:txBody>
      </p:sp>
      <p:sp>
        <p:nvSpPr>
          <p:cNvPr id="4" name="Označba mesta številke diapozitiva 3"/>
          <p:cNvSpPr>
            <a:spLocks noGrp="1"/>
          </p:cNvSpPr>
          <p:nvPr>
            <p:ph type="sldNum" sz="quarter" idx="10"/>
          </p:nvPr>
        </p:nvSpPr>
        <p:spPr/>
        <p:txBody>
          <a:bodyPr/>
          <a:lstStyle/>
          <a:p>
            <a:fld id="{D9D70127-0441-4639-A5B1-94E772A62659}" type="slidenum">
              <a:rPr lang="sl-SI" smtClean="0"/>
              <a:t>1</a:t>
            </a:fld>
            <a:endParaRPr lang="sl-SI"/>
          </a:p>
        </p:txBody>
      </p:sp>
    </p:spTree>
    <p:extLst>
      <p:ext uri="{BB962C8B-B14F-4D97-AF65-F5344CB8AC3E}">
        <p14:creationId xmlns:p14="http://schemas.microsoft.com/office/powerpoint/2010/main" val="12654108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r>
              <a:rPr lang="sl-SI" sz="1200" b="0" i="0" kern="1200" dirty="0" smtClean="0">
                <a:solidFill>
                  <a:schemeClr val="tx1"/>
                </a:solidFill>
                <a:effectLst/>
                <a:latin typeface="+mn-lt"/>
                <a:ea typeface="+mn-ea"/>
                <a:cs typeface="+mn-cs"/>
              </a:rPr>
              <a:t>Obuti maček je pravljični junak, ki sta ga ustvarila brata Grimm. Je </a:t>
            </a:r>
            <a:r>
              <a:rPr lang="sl-SI" sz="1200" b="0" i="0" kern="1200" dirty="0" err="1" smtClean="0">
                <a:solidFill>
                  <a:schemeClr val="tx1"/>
                </a:solidFill>
                <a:effectLst/>
                <a:latin typeface="+mn-lt"/>
                <a:ea typeface="+mn-ea"/>
                <a:cs typeface="+mn-cs"/>
              </a:rPr>
              <a:t>personificirana</a:t>
            </a:r>
            <a:r>
              <a:rPr lang="sl-SI" sz="1200" b="0" i="0" kern="1200" dirty="0" smtClean="0">
                <a:solidFill>
                  <a:schemeClr val="tx1"/>
                </a:solidFill>
                <a:effectLst/>
                <a:latin typeface="+mn-lt"/>
                <a:ea typeface="+mn-ea"/>
                <a:cs typeface="+mn-cs"/>
              </a:rPr>
              <a:t> žival, ki z iznajdljivostjo in zvitostjo svojega gospodarja iz mlinarja spremeni v bogatega grofa.</a:t>
            </a:r>
          </a:p>
          <a:p>
            <a:r>
              <a:rPr lang="sl-SI" sz="1200" b="0" i="0" kern="1200" dirty="0" smtClean="0">
                <a:solidFill>
                  <a:schemeClr val="tx1"/>
                </a:solidFill>
                <a:effectLst/>
                <a:latin typeface="+mn-lt"/>
                <a:ea typeface="+mn-ea"/>
                <a:cs typeface="+mn-cs"/>
              </a:rPr>
              <a:t/>
            </a:r>
            <a:br>
              <a:rPr lang="sl-SI" sz="1200" b="0" i="0" kern="1200" dirty="0" smtClean="0">
                <a:solidFill>
                  <a:schemeClr val="tx1"/>
                </a:solidFill>
                <a:effectLst/>
                <a:latin typeface="+mn-lt"/>
                <a:ea typeface="+mn-ea"/>
                <a:cs typeface="+mn-cs"/>
              </a:rPr>
            </a:br>
            <a:r>
              <a:rPr lang="sl-SI" sz="1200" b="0" i="0" kern="1200" dirty="0" smtClean="0">
                <a:solidFill>
                  <a:schemeClr val="tx1"/>
                </a:solidFill>
                <a:effectLst/>
                <a:latin typeface="+mn-lt"/>
                <a:ea typeface="+mn-ea"/>
                <a:cs typeface="+mn-cs"/>
              </a:rPr>
              <a:t>Pred mnogimi leti je živel mlinar, ki je imel tri sinove, svoj mlin, osla in mačka. Živeli so mirno in srečno, dokler ni mlinar nekega dne zbolel. Ko je mlinar umrl, so si sinovi razdelili dediščino. Najstarejši je dobil mlin, drugi osla, za tretjega pa ni ostalo drugega kot maček. Ko je najmlajši sin razmišljal kaj bi z mačkom lahko storil, ga je le ta poprosil za par škornjev, takih kot jih nosijo ljudje, in mu obljubil, da se mu bo v prihodnje bolje godilo. Mlinarjevemu sinu se je to sicer zdelo čudno, a je vseeno s svojim zadnjim denarjem mačku kupil škornje. Ko so bili narejeni, si jih je maček obul, v vrečo nasul malo žita, jo na vrhu zadrgnil z vrvico, vrgel čez ramo in odkorakal skozi vrata kot človek. V tistem času je deželi vladal kralj, ki je zelo rad jedel jerebice, ki pa jih je bilo zelo težko uloviti, saj so bile zelo plašne živali. Maček je to vedel, zato je odšel v gozd, razprl vrečo in iz nje vsul malo žita. Vrvico, s katero je bila vreča zadrgnjena, je s seboj povlekel v živo mejo in čakal da so tja priletele jerebice in druga za drugo </a:t>
            </a:r>
            <a:r>
              <a:rPr lang="sl-SI" sz="1200" b="0" i="0" kern="1200" dirty="0" err="1" smtClean="0">
                <a:solidFill>
                  <a:schemeClr val="tx1"/>
                </a:solidFill>
                <a:effectLst/>
                <a:latin typeface="+mn-lt"/>
                <a:ea typeface="+mn-ea"/>
                <a:cs typeface="+mn-cs"/>
              </a:rPr>
              <a:t>poskakljale</a:t>
            </a:r>
            <a:r>
              <a:rPr lang="sl-SI" sz="1200" b="0" i="0" kern="1200" dirty="0" smtClean="0">
                <a:solidFill>
                  <a:schemeClr val="tx1"/>
                </a:solidFill>
                <a:effectLst/>
                <a:latin typeface="+mn-lt"/>
                <a:ea typeface="+mn-ea"/>
                <a:cs typeface="+mn-cs"/>
              </a:rPr>
              <a:t> v vrečo. Ko jih je bilo v vreči že lepo število je potegnil vrvico, skočil tja in jerebicam zavil vrat. S svojim plenom se je odpravil na kraljev grad in mu v imenu svojega gospodarja, ki ga je imenoval za grofa, izročil bogato darilo. Kralj je bil tako vesel, da mu je v vrečo dal nasuti toliko zlata kolikor ga je le lahko nesel. Ko se je maček vrnil domov se je mlinar zelo razveselil bogastva in maček mu je obljubil, da to še ni vse in da bo postal zelo bogat. Drugega dne je maček spet lepo obut odšel na lov in odnesel kralju bogat plen. Tako je šlo vse dni, maček je nosil domov zlato, pri kralju pa je postal tako priljubljen, da je lahko pohajal in se smukal po gradu. Tako je nekoč stal v kuhinji in slišal služabnika, ki sta se pogovarjala, da se kralj odpravlja na sprehod k jezeru. Maček je hitro pohitel domov in svojemu gospodarju naročil naj se odide kopat v jezero, če želi postati grof. Ko je bil mlinar v vodi je maček hitro pograbil njegove obleke in jih skril. Ko se je mimo pripeljal kralj, mu je maček začel milo javkati, da je njegovemu gospodarju nekdo ukradel oblačila med tem ko se je ta kopal in da sedaj ne more iz vode in se lahko prehladi in umre. Kralj je urno poslal enega od svojih služabnikov na grad po njegova oblačila. Gospod grof je oblekel sijajne obleke, in ker mu je bil kralj zaradi jerebic že od prej naklonjen, je moral sesti k njemu v kočijo. Tudi kraljična ni imela nič proti saj je bil grof lep in mlad. Maček pa jo je ubral naprej do velikega travnika, kjer je več kot sto ljudi grabilo seno. Vprašal jih je čigav je ta travnik in odgovorili so mu, da čarovnikov. Maček pa jim je velel, da ko se mimo pripelje kralj morajo reči, da je grofov, ali pa bo po njih. Maček je odšel naprej in isto velel tudi ljudem, ki so želi neskončne žitne njive in tistim, ki so pripravljali les iz sijajnega gozda. Ljudje so začudeno gledali za njim in so se ga bali, saj je bil videti tako čuden in je hodil v škornjih kakor človek. Kmalu je prišel do čarovnikovega gradu. Čarovnik ga je zaničljivo pogledal in ga vprašal kaj hoče, ta pa mu je odgovoril, da se je prišel prepričat če je res tako mogočen in se lahko spremeni v katerokoli žival. Ker mu je čarovnik hotel dokazati, da zmore karkoli, se je najprej spremenil v slona, nato v leva in na koncu še v miš. Maček je planil, v enem skoku ujel miš in jo požrl. Ko se je kralj s kraljično in grofom peljal mimo velikega travnika, velike žitne njive in mimo sijajnega gozda, so kralju na vprašanje čigavo je vse to, ljudje odgovorili da grofovo. Kralj se je čudil grofovemu bogastvu in ko so prišli do čarovnikovega gradu je maček kralja povabil v grofov grad, ki je bil skoraj večji in lepši od kraljevega, grof pa je kraljično popeljal po stopnicah navzgor v dvorano, ki se je vsa lesketala v zlatu in dragih kamnih. Tukaj sta se grof in kraljična zaročila, in ko je stari kralj umrl, je grof postal kralj, obuti maček pa njegov prvi minister.</a:t>
            </a:r>
          </a:p>
          <a:p>
            <a:endParaRPr lang="sl-SI" sz="1200" b="0" i="0" kern="1200" dirty="0" smtClean="0">
              <a:solidFill>
                <a:schemeClr val="tx1"/>
              </a:solidFill>
              <a:effectLst/>
              <a:latin typeface="+mn-lt"/>
              <a:ea typeface="+mn-ea"/>
              <a:cs typeface="+mn-cs"/>
            </a:endParaRPr>
          </a:p>
          <a:p>
            <a:r>
              <a:rPr lang="sl-SI" sz="1200" b="0" i="0" kern="1200" dirty="0" err="1" smtClean="0">
                <a:solidFill>
                  <a:schemeClr val="tx1"/>
                </a:solidFill>
                <a:effectLst/>
                <a:latin typeface="+mn-lt"/>
                <a:ea typeface="+mn-ea"/>
                <a:cs typeface="+mn-cs"/>
              </a:rPr>
              <a:t>Alica</a:t>
            </a:r>
            <a:endParaRPr lang="sl-SI" sz="1200" b="0" i="0" kern="1200" dirty="0" smtClean="0">
              <a:solidFill>
                <a:schemeClr val="tx1"/>
              </a:solidFill>
              <a:effectLst/>
              <a:latin typeface="+mn-lt"/>
              <a:ea typeface="+mn-ea"/>
              <a:cs typeface="+mn-cs"/>
            </a:endParaRPr>
          </a:p>
          <a:p>
            <a:r>
              <a:rPr lang="sl-SI" sz="1200" b="0" i="0" kern="1200" dirty="0" smtClean="0">
                <a:solidFill>
                  <a:schemeClr val="tx1"/>
                </a:solidFill>
                <a:effectLst/>
                <a:latin typeface="+mn-lt"/>
                <a:ea typeface="+mn-ea"/>
                <a:cs typeface="+mn-cs"/>
              </a:rPr>
              <a:t>Nekoč je živela deklica po imenu </a:t>
            </a:r>
            <a:r>
              <a:rPr lang="sl-SI" sz="1200" b="0" i="0" kern="1200" dirty="0" err="1" smtClean="0">
                <a:solidFill>
                  <a:schemeClr val="tx1"/>
                </a:solidFill>
                <a:effectLst/>
                <a:latin typeface="+mn-lt"/>
                <a:ea typeface="+mn-ea"/>
                <a:cs typeface="+mn-cs"/>
              </a:rPr>
              <a:t>Alica</a:t>
            </a:r>
            <a:r>
              <a:rPr lang="sl-SI" sz="1200" b="0" i="0" kern="1200" dirty="0" smtClean="0">
                <a:solidFill>
                  <a:schemeClr val="tx1"/>
                </a:solidFill>
                <a:effectLst/>
                <a:latin typeface="+mn-lt"/>
                <a:ea typeface="+mn-ea"/>
                <a:cs typeface="+mn-cs"/>
              </a:rPr>
              <a:t>. Nekega dne se je </a:t>
            </a:r>
            <a:r>
              <a:rPr lang="sl-SI" sz="1200" b="0" i="0" kern="1200" dirty="0" err="1" smtClean="0">
                <a:solidFill>
                  <a:schemeClr val="tx1"/>
                </a:solidFill>
                <a:effectLst/>
                <a:latin typeface="+mn-lt"/>
                <a:ea typeface="+mn-ea"/>
                <a:cs typeface="+mn-cs"/>
              </a:rPr>
              <a:t>Alica</a:t>
            </a:r>
            <a:r>
              <a:rPr lang="sl-SI" sz="1200" b="0" i="0" kern="1200" dirty="0" smtClean="0">
                <a:solidFill>
                  <a:schemeClr val="tx1"/>
                </a:solidFill>
                <a:effectLst/>
                <a:latin typeface="+mn-lt"/>
                <a:ea typeface="+mn-ea"/>
                <a:cs typeface="+mn-cs"/>
              </a:rPr>
              <a:t> igrala na travniku in zagledala zajčka. Stekla je za njim in padla v zajčjo luknjo, iz katere je prišla v sobo z veliko vrati. Odklenila je najmanjša vrata in zagledala lep vrt. Hotela je priti nanj, vendar je bila prevelika. Da bi prišla skozi najmanjša vrata, je popila sok. Potem je bila tako majhna, da ni mogla doseči ključa, vrata pa so bila zaklenjena. </a:t>
            </a:r>
            <a:r>
              <a:rPr lang="sl-SI" sz="1200" b="0" i="0" kern="1200" dirty="0" err="1" smtClean="0">
                <a:solidFill>
                  <a:schemeClr val="tx1"/>
                </a:solidFill>
                <a:effectLst/>
                <a:latin typeface="+mn-lt"/>
                <a:ea typeface="+mn-ea"/>
                <a:cs typeface="+mn-cs"/>
              </a:rPr>
              <a:t>Alica</a:t>
            </a:r>
            <a:r>
              <a:rPr lang="sl-SI" sz="1200" b="0" i="0" kern="1200" dirty="0" smtClean="0">
                <a:solidFill>
                  <a:schemeClr val="tx1"/>
                </a:solidFill>
                <a:effectLst/>
                <a:latin typeface="+mn-lt"/>
                <a:ea typeface="+mn-ea"/>
                <a:cs typeface="+mn-cs"/>
              </a:rPr>
              <a:t> je tako jokala, da je nastal ribnik solz, v katerega so popadale vse živali s travnika. Ko so živali prišle iz njega, je šla po zajčkove stvari, ki jih je izgubil. Šla je skozi vrata, na katerih je pisalo B ZAJČEK. Po hodniku je prišla v hišo, kjer je našla kolač. Ker si je želela biti večja, ga je pojedla. Zatem se je tako povečala, da je bila večja od hiše. Ko so živali to videle, so ji vrgle kolač, da bi se ponovno zmanjšala. To ji je tudi uspelo. Pomanjšana je lahko prišla iz hiše. Živali so se ji hotele maščevati, zato so jo lovile. </a:t>
            </a:r>
            <a:r>
              <a:rPr lang="sl-SI" sz="1200" b="0" i="0" kern="1200" dirty="0" err="1" smtClean="0">
                <a:solidFill>
                  <a:schemeClr val="tx1"/>
                </a:solidFill>
                <a:effectLst/>
                <a:latin typeface="+mn-lt"/>
                <a:ea typeface="+mn-ea"/>
                <a:cs typeface="+mn-cs"/>
              </a:rPr>
              <a:t>Alica</a:t>
            </a:r>
            <a:r>
              <a:rPr lang="sl-SI" sz="1200" b="0" i="0" kern="1200" dirty="0" smtClean="0">
                <a:solidFill>
                  <a:schemeClr val="tx1"/>
                </a:solidFill>
                <a:effectLst/>
                <a:latin typeface="+mn-lt"/>
                <a:ea typeface="+mn-ea"/>
                <a:cs typeface="+mn-cs"/>
              </a:rPr>
              <a:t> je bežala in prišla do gosenice. Gosenica ji je svetovala, da odgrizne košček gobe, če se želi povečati ali zmanjšati. Ko je </a:t>
            </a:r>
            <a:r>
              <a:rPr lang="sl-SI" sz="1200" b="0" i="0" kern="1200" dirty="0" err="1" smtClean="0">
                <a:solidFill>
                  <a:schemeClr val="tx1"/>
                </a:solidFill>
                <a:effectLst/>
                <a:latin typeface="+mn-lt"/>
                <a:ea typeface="+mn-ea"/>
                <a:cs typeface="+mn-cs"/>
              </a:rPr>
              <a:t>Alica</a:t>
            </a:r>
            <a:r>
              <a:rPr lang="sl-SI" sz="1200" b="0" i="0" kern="1200" dirty="0" smtClean="0">
                <a:solidFill>
                  <a:schemeClr val="tx1"/>
                </a:solidFill>
                <a:effectLst/>
                <a:latin typeface="+mn-lt"/>
                <a:ea typeface="+mn-ea"/>
                <a:cs typeface="+mn-cs"/>
              </a:rPr>
              <a:t> odgriznila en košček, se je spremenila v drevo, a ko je odgriznila drugega, je bila spet človek. </a:t>
            </a:r>
            <a:r>
              <a:rPr lang="sl-SI" sz="1200" b="0" i="0" kern="1200" dirty="0" err="1" smtClean="0">
                <a:solidFill>
                  <a:schemeClr val="tx1"/>
                </a:solidFill>
                <a:effectLst/>
                <a:latin typeface="+mn-lt"/>
                <a:ea typeface="+mn-ea"/>
                <a:cs typeface="+mn-cs"/>
              </a:rPr>
              <a:t>Alica</a:t>
            </a:r>
            <a:r>
              <a:rPr lang="sl-SI" sz="1200" b="0" i="0" kern="1200" dirty="0" smtClean="0">
                <a:solidFill>
                  <a:schemeClr val="tx1"/>
                </a:solidFill>
                <a:effectLst/>
                <a:latin typeface="+mn-lt"/>
                <a:ea typeface="+mn-ea"/>
                <a:cs typeface="+mn-cs"/>
              </a:rPr>
              <a:t> je nadaljevala pot in prišla do vojvodinjine hiše. Ko je vstopila, ji je vojvodinja dala dojenčka, ki se je spremenil v prašička. Mačka </a:t>
            </a:r>
            <a:r>
              <a:rPr lang="sl-SI" sz="1200" b="0" i="0" kern="1200" dirty="0" err="1" smtClean="0">
                <a:solidFill>
                  <a:schemeClr val="tx1"/>
                </a:solidFill>
                <a:effectLst/>
                <a:latin typeface="+mn-lt"/>
                <a:ea typeface="+mn-ea"/>
                <a:cs typeface="+mn-cs"/>
              </a:rPr>
              <a:t>režalka</a:t>
            </a:r>
            <a:r>
              <a:rPr lang="sl-SI" sz="1200" b="0" i="0" kern="1200" dirty="0" smtClean="0">
                <a:solidFill>
                  <a:schemeClr val="tx1"/>
                </a:solidFill>
                <a:effectLst/>
                <a:latin typeface="+mn-lt"/>
                <a:ea typeface="+mn-ea"/>
                <a:cs typeface="+mn-cs"/>
              </a:rPr>
              <a:t> ji je rekla, da lahko gre h klobučarju ali k marčnemu zajcu. </a:t>
            </a:r>
            <a:r>
              <a:rPr lang="sl-SI" sz="1200" b="0" i="0" kern="1200" dirty="0" err="1" smtClean="0">
                <a:solidFill>
                  <a:schemeClr val="tx1"/>
                </a:solidFill>
                <a:effectLst/>
                <a:latin typeface="+mn-lt"/>
                <a:ea typeface="+mn-ea"/>
                <a:cs typeface="+mn-cs"/>
              </a:rPr>
              <a:t>Alica</a:t>
            </a:r>
            <a:r>
              <a:rPr lang="sl-SI" sz="1200" b="0" i="0" kern="1200" dirty="0" smtClean="0">
                <a:solidFill>
                  <a:schemeClr val="tx1"/>
                </a:solidFill>
                <a:effectLst/>
                <a:latin typeface="+mn-lt"/>
                <a:ea typeface="+mn-ea"/>
                <a:cs typeface="+mn-cs"/>
              </a:rPr>
              <a:t> je šla k marčnemu zajcu, kjer ji je polh pripovedoval zgodbo o treh deklicah, ki so pile sirup. </a:t>
            </a:r>
            <a:r>
              <a:rPr lang="sl-SI" sz="1200" b="0" i="0" kern="1200" dirty="0" err="1" smtClean="0">
                <a:solidFill>
                  <a:schemeClr val="tx1"/>
                </a:solidFill>
                <a:effectLst/>
                <a:latin typeface="+mn-lt"/>
                <a:ea typeface="+mn-ea"/>
                <a:cs typeface="+mn-cs"/>
              </a:rPr>
              <a:t>Alica</a:t>
            </a:r>
            <a:r>
              <a:rPr lang="sl-SI" sz="1200" b="0" i="0" kern="1200" dirty="0" smtClean="0">
                <a:solidFill>
                  <a:schemeClr val="tx1"/>
                </a:solidFill>
                <a:effectLst/>
                <a:latin typeface="+mn-lt"/>
                <a:ea typeface="+mn-ea"/>
                <a:cs typeface="+mn-cs"/>
              </a:rPr>
              <a:t> je nadaljevala pot in se ponovno znašla v sobi z veliko vrati. Odprla je majhna vrata in prišla na vrt, kjer je bilo igrišče. </a:t>
            </a:r>
            <a:r>
              <a:rPr lang="sl-SI" sz="1200" b="0" i="0" kern="1200" dirty="0" err="1" smtClean="0">
                <a:solidFill>
                  <a:schemeClr val="tx1"/>
                </a:solidFill>
                <a:effectLst/>
                <a:latin typeface="+mn-lt"/>
                <a:ea typeface="+mn-ea"/>
                <a:cs typeface="+mn-cs"/>
              </a:rPr>
              <a:t>Alica</a:t>
            </a:r>
            <a:r>
              <a:rPr lang="sl-SI" sz="1200" b="0" i="0" kern="1200" dirty="0" smtClean="0">
                <a:solidFill>
                  <a:schemeClr val="tx1"/>
                </a:solidFill>
                <a:effectLst/>
                <a:latin typeface="+mn-lt"/>
                <a:ea typeface="+mn-ea"/>
                <a:cs typeface="+mn-cs"/>
              </a:rPr>
              <a:t> je igrala igro s kartami v podobi ljudi. V igri ni zmagal nihče. Priletel je jastreb in </a:t>
            </a:r>
            <a:r>
              <a:rPr lang="sl-SI" sz="1200" b="0" i="0" kern="1200" dirty="0" err="1" smtClean="0">
                <a:solidFill>
                  <a:schemeClr val="tx1"/>
                </a:solidFill>
                <a:effectLst/>
                <a:latin typeface="+mn-lt"/>
                <a:ea typeface="+mn-ea"/>
                <a:cs typeface="+mn-cs"/>
              </a:rPr>
              <a:t>Alico</a:t>
            </a:r>
            <a:r>
              <a:rPr lang="sl-SI" sz="1200" b="0" i="0" kern="1200" dirty="0" smtClean="0">
                <a:solidFill>
                  <a:schemeClr val="tx1"/>
                </a:solidFill>
                <a:effectLst/>
                <a:latin typeface="+mn-lt"/>
                <a:ea typeface="+mn-ea"/>
                <a:cs typeface="+mn-cs"/>
              </a:rPr>
              <a:t> odpeljal k ponarejeni želvi, ki je njej in jastrebu pripovedovala o njeni šoli. Jastreb je nato odpeljal </a:t>
            </a:r>
            <a:r>
              <a:rPr lang="sl-SI" sz="1200" b="0" i="0" kern="1200" dirty="0" err="1" smtClean="0">
                <a:solidFill>
                  <a:schemeClr val="tx1"/>
                </a:solidFill>
                <a:effectLst/>
                <a:latin typeface="+mn-lt"/>
                <a:ea typeface="+mn-ea"/>
                <a:cs typeface="+mn-cs"/>
              </a:rPr>
              <a:t>Alico</a:t>
            </a:r>
            <a:r>
              <a:rPr lang="sl-SI" sz="1200" b="0" i="0" kern="1200" dirty="0" smtClean="0">
                <a:solidFill>
                  <a:schemeClr val="tx1"/>
                </a:solidFill>
                <a:effectLst/>
                <a:latin typeface="+mn-lt"/>
                <a:ea typeface="+mn-ea"/>
                <a:cs typeface="+mn-cs"/>
              </a:rPr>
              <a:t> na sodišče, ker je nekdo pojedel tortice. Tam so se norčevali drug iz drugega, ljudje v podobi kart pa so napadli </a:t>
            </a:r>
            <a:r>
              <a:rPr lang="sl-SI" sz="1200" b="0" i="0" kern="1200" dirty="0" err="1" smtClean="0">
                <a:solidFill>
                  <a:schemeClr val="tx1"/>
                </a:solidFill>
                <a:effectLst/>
                <a:latin typeface="+mn-lt"/>
                <a:ea typeface="+mn-ea"/>
                <a:cs typeface="+mn-cs"/>
              </a:rPr>
              <a:t>Alico</a:t>
            </a:r>
            <a:r>
              <a:rPr lang="sl-SI" sz="1200" b="0" i="0" kern="1200" dirty="0" smtClean="0">
                <a:solidFill>
                  <a:schemeClr val="tx1"/>
                </a:solidFill>
                <a:effectLst/>
                <a:latin typeface="+mn-lt"/>
                <a:ea typeface="+mn-ea"/>
                <a:cs typeface="+mn-cs"/>
              </a:rPr>
              <a:t>. Nato se je </a:t>
            </a:r>
            <a:r>
              <a:rPr lang="sl-SI" sz="1200" b="0" i="0" kern="1200" dirty="0" err="1" smtClean="0">
                <a:solidFill>
                  <a:schemeClr val="tx1"/>
                </a:solidFill>
                <a:effectLst/>
                <a:latin typeface="+mn-lt"/>
                <a:ea typeface="+mn-ea"/>
                <a:cs typeface="+mn-cs"/>
              </a:rPr>
              <a:t>Alica</a:t>
            </a:r>
            <a:r>
              <a:rPr lang="sl-SI" sz="1200" b="0" i="0" kern="1200" dirty="0" smtClean="0">
                <a:solidFill>
                  <a:schemeClr val="tx1"/>
                </a:solidFill>
                <a:effectLst/>
                <a:latin typeface="+mn-lt"/>
                <a:ea typeface="+mn-ea"/>
                <a:cs typeface="+mn-cs"/>
              </a:rPr>
              <a:t> zbudila iz svojih sanj. Bila je na travniku in vse skupaj je le sanjala.</a:t>
            </a:r>
          </a:p>
          <a:p>
            <a:endParaRPr lang="sl-SI" sz="1200" b="0" i="0" kern="1200" dirty="0" smtClean="0">
              <a:solidFill>
                <a:schemeClr val="tx1"/>
              </a:solidFill>
              <a:effectLst/>
              <a:latin typeface="+mn-lt"/>
              <a:ea typeface="+mn-ea"/>
              <a:cs typeface="+mn-cs"/>
            </a:endParaRPr>
          </a:p>
          <a:p>
            <a:r>
              <a:rPr lang="sl-SI" sz="1200" b="0" i="0" kern="1200" dirty="0" smtClean="0">
                <a:solidFill>
                  <a:schemeClr val="tx1"/>
                </a:solidFill>
                <a:effectLst/>
                <a:latin typeface="+mn-lt"/>
                <a:ea typeface="+mn-ea"/>
                <a:cs typeface="+mn-cs"/>
              </a:rPr>
              <a:t>Juri Muri</a:t>
            </a:r>
          </a:p>
          <a:p>
            <a:r>
              <a:rPr lang="sl-SI" sz="1200" b="0" i="0" u="none" strike="noStrike" kern="1200" dirty="0" smtClean="0">
                <a:solidFill>
                  <a:schemeClr val="tx1"/>
                </a:solidFill>
                <a:effectLst/>
                <a:latin typeface="+mn-lt"/>
                <a:ea typeface="+mn-ea"/>
                <a:cs typeface="+mn-cs"/>
                <a:hlinkClick r:id="rId3" tooltip="Juri"/>
              </a:rPr>
              <a:t>Juri</a:t>
            </a:r>
            <a:r>
              <a:rPr lang="sl-SI" sz="1200" b="0" i="0" kern="1200" dirty="0" smtClean="0">
                <a:solidFill>
                  <a:schemeClr val="tx1"/>
                </a:solidFill>
                <a:effectLst/>
                <a:latin typeface="+mn-lt"/>
                <a:ea typeface="+mn-ea"/>
                <a:cs typeface="+mn-cs"/>
              </a:rPr>
              <a:t> je fant, ki se ni maral umivati. Odločil se je, da se odpravi v </a:t>
            </a:r>
            <a:r>
              <a:rPr lang="sl-SI" sz="1200" b="0" i="0" u="none" strike="noStrike" kern="1200" dirty="0" smtClean="0">
                <a:solidFill>
                  <a:schemeClr val="tx1"/>
                </a:solidFill>
                <a:effectLst/>
                <a:latin typeface="+mn-lt"/>
                <a:ea typeface="+mn-ea"/>
                <a:cs typeface="+mn-cs"/>
                <a:hlinkClick r:id="rId4" tooltip="Afrika"/>
              </a:rPr>
              <a:t>Afriko</a:t>
            </a:r>
            <a:r>
              <a:rPr lang="sl-SI" sz="1200" b="0" i="0" kern="1200" dirty="0" smtClean="0">
                <a:solidFill>
                  <a:schemeClr val="tx1"/>
                </a:solidFill>
                <a:effectLst/>
                <a:latin typeface="+mn-lt"/>
                <a:ea typeface="+mn-ea"/>
                <a:cs typeface="+mn-cs"/>
              </a:rPr>
              <a:t>, saj tam</a:t>
            </a:r>
          </a:p>
          <a:p>
            <a:r>
              <a:rPr lang="sl-SI" sz="1200" b="1" kern="1200" dirty="0" smtClean="0">
                <a:solidFill>
                  <a:schemeClr val="tx1"/>
                </a:solidFill>
                <a:effectLst/>
                <a:latin typeface="+mn-lt"/>
                <a:ea typeface="+mn-ea"/>
                <a:cs typeface="+mn-cs"/>
              </a:rPr>
              <a:t>“</a:t>
            </a:r>
            <a:r>
              <a:rPr lang="sl-SI" dirty="0" smtClean="0">
                <a:effectLst/>
              </a:rPr>
              <a:t>zamorci neumiti brez vode, brisač žive.</a:t>
            </a:r>
            <a:r>
              <a:rPr lang="sl-SI" sz="1200" b="1" kern="1200" dirty="0" smtClean="0">
                <a:solidFill>
                  <a:schemeClr val="tx1"/>
                </a:solidFill>
                <a:effectLst/>
                <a:latin typeface="+mn-lt"/>
                <a:ea typeface="+mn-ea"/>
                <a:cs typeface="+mn-cs"/>
              </a:rPr>
              <a:t>”</a:t>
            </a:r>
            <a:r>
              <a:rPr lang="sl-SI" sz="1200" b="0" i="0" kern="1200" dirty="0" smtClean="0">
                <a:solidFill>
                  <a:schemeClr val="tx1"/>
                </a:solidFill>
                <a:effectLst/>
                <a:latin typeface="+mn-lt"/>
                <a:ea typeface="+mn-ea"/>
                <a:cs typeface="+mn-cs"/>
              </a:rPr>
              <a:t>Do tja sta mu pomagala </a:t>
            </a:r>
            <a:r>
              <a:rPr lang="sl-SI" sz="1200" b="0" i="0" u="none" strike="noStrike" kern="1200" dirty="0" smtClean="0">
                <a:solidFill>
                  <a:schemeClr val="tx1"/>
                </a:solidFill>
                <a:effectLst/>
                <a:latin typeface="+mn-lt"/>
                <a:ea typeface="+mn-ea"/>
                <a:cs typeface="+mn-cs"/>
                <a:hlinkClick r:id="rId5" tooltip="Kokoš"/>
              </a:rPr>
              <a:t>kokoš</a:t>
            </a:r>
            <a:r>
              <a:rPr lang="sl-SI" sz="1200" b="0" i="0" kern="1200" dirty="0" smtClean="0">
                <a:solidFill>
                  <a:schemeClr val="tx1"/>
                </a:solidFill>
                <a:effectLst/>
                <a:latin typeface="+mn-lt"/>
                <a:ea typeface="+mn-ea"/>
                <a:cs typeface="+mn-cs"/>
              </a:rPr>
              <a:t> in </a:t>
            </a:r>
            <a:r>
              <a:rPr lang="sl-SI" sz="1200" b="0" i="0" u="none" strike="noStrike" kern="1200" dirty="0" smtClean="0">
                <a:solidFill>
                  <a:schemeClr val="tx1"/>
                </a:solidFill>
                <a:effectLst/>
                <a:latin typeface="+mn-lt"/>
                <a:ea typeface="+mn-ea"/>
                <a:cs typeface="+mn-cs"/>
                <a:hlinkClick r:id="rId6" tooltip="Galeb"/>
              </a:rPr>
              <a:t>galeb</a:t>
            </a:r>
            <a:r>
              <a:rPr lang="sl-SI" sz="1200" b="0" i="0" kern="1200" dirty="0" smtClean="0">
                <a:solidFill>
                  <a:schemeClr val="tx1"/>
                </a:solidFill>
                <a:effectLst/>
                <a:latin typeface="+mn-lt"/>
                <a:ea typeface="+mn-ea"/>
                <a:cs typeface="+mn-cs"/>
              </a:rPr>
              <a:t>. Na črni celini je srečal zveri: </a:t>
            </a:r>
            <a:r>
              <a:rPr lang="sl-SI" sz="1200" b="0" i="0" u="none" strike="noStrike" kern="1200" dirty="0" smtClean="0">
                <a:solidFill>
                  <a:schemeClr val="tx1"/>
                </a:solidFill>
                <a:effectLst/>
                <a:latin typeface="+mn-lt"/>
                <a:ea typeface="+mn-ea"/>
                <a:cs typeface="+mn-cs"/>
                <a:hlinkClick r:id="rId7" tooltip="Ris"/>
              </a:rPr>
              <a:t>risa</a:t>
            </a:r>
            <a:r>
              <a:rPr lang="sl-SI" sz="1200" b="0" i="0" kern="1200" dirty="0" smtClean="0">
                <a:solidFill>
                  <a:schemeClr val="tx1"/>
                </a:solidFill>
                <a:effectLst/>
                <a:latin typeface="+mn-lt"/>
                <a:ea typeface="+mn-ea"/>
                <a:cs typeface="+mn-cs"/>
              </a:rPr>
              <a:t>, </a:t>
            </a:r>
            <a:r>
              <a:rPr lang="sl-SI" sz="1200" b="0" i="0" u="none" strike="noStrike" kern="1200" dirty="0" smtClean="0">
                <a:solidFill>
                  <a:schemeClr val="tx1"/>
                </a:solidFill>
                <a:effectLst/>
                <a:latin typeface="+mn-lt"/>
                <a:ea typeface="+mn-ea"/>
                <a:cs typeface="+mn-cs"/>
                <a:hlinkClick r:id="rId8" tooltip="Opica"/>
              </a:rPr>
              <a:t>opico</a:t>
            </a:r>
            <a:r>
              <a:rPr lang="sl-SI" sz="1200" b="0" i="0" kern="1200" dirty="0" smtClean="0">
                <a:solidFill>
                  <a:schemeClr val="tx1"/>
                </a:solidFill>
                <a:effectLst/>
                <a:latin typeface="+mn-lt"/>
                <a:ea typeface="+mn-ea"/>
                <a:cs typeface="+mn-cs"/>
              </a:rPr>
              <a:t>, </a:t>
            </a:r>
            <a:r>
              <a:rPr lang="sl-SI" sz="1200" b="0" i="0" u="none" strike="noStrike" kern="1200" dirty="0" smtClean="0">
                <a:solidFill>
                  <a:schemeClr val="tx1"/>
                </a:solidFill>
                <a:effectLst/>
                <a:latin typeface="+mn-lt"/>
                <a:ea typeface="+mn-ea"/>
                <a:cs typeface="+mn-cs"/>
                <a:hlinkClick r:id="rId9" tooltip="Slon"/>
              </a:rPr>
              <a:t>slona</a:t>
            </a:r>
            <a:r>
              <a:rPr lang="sl-SI" sz="1200" b="0" i="0" kern="1200" dirty="0" smtClean="0">
                <a:solidFill>
                  <a:schemeClr val="tx1"/>
                </a:solidFill>
                <a:effectLst/>
                <a:latin typeface="+mn-lt"/>
                <a:ea typeface="+mn-ea"/>
                <a:cs typeface="+mn-cs"/>
              </a:rPr>
              <a:t>, </a:t>
            </a:r>
            <a:r>
              <a:rPr lang="sl-SI" sz="1200" b="0" i="0" u="none" strike="noStrike" kern="1200" dirty="0" smtClean="0">
                <a:solidFill>
                  <a:schemeClr val="tx1"/>
                </a:solidFill>
                <a:effectLst/>
                <a:latin typeface="+mn-lt"/>
                <a:ea typeface="+mn-ea"/>
                <a:cs typeface="+mn-cs"/>
                <a:hlinkClick r:id="rId10" tooltip="Zebra"/>
              </a:rPr>
              <a:t>zebro</a:t>
            </a:r>
            <a:r>
              <a:rPr lang="sl-SI" sz="1200" b="0" i="0" kern="1200" dirty="0" smtClean="0">
                <a:solidFill>
                  <a:schemeClr val="tx1"/>
                </a:solidFill>
                <a:effectLst/>
                <a:latin typeface="+mn-lt"/>
                <a:ea typeface="+mn-ea"/>
                <a:cs typeface="+mn-cs"/>
              </a:rPr>
              <a:t>, </a:t>
            </a:r>
            <a:r>
              <a:rPr lang="sl-SI" sz="1200" b="0" i="0" u="none" strike="noStrike" kern="1200" dirty="0" smtClean="0">
                <a:solidFill>
                  <a:schemeClr val="tx1"/>
                </a:solidFill>
                <a:effectLst/>
                <a:latin typeface="+mn-lt"/>
                <a:ea typeface="+mn-ea"/>
                <a:cs typeface="+mn-cs"/>
                <a:hlinkClick r:id="rId11" tooltip="Nosorog"/>
              </a:rPr>
              <a:t>nosoroga</a:t>
            </a:r>
            <a:r>
              <a:rPr lang="sl-SI" sz="1200" b="0" i="0" kern="1200" dirty="0" smtClean="0">
                <a:solidFill>
                  <a:schemeClr val="tx1"/>
                </a:solidFill>
                <a:effectLst/>
                <a:latin typeface="+mn-lt"/>
                <a:ea typeface="+mn-ea"/>
                <a:cs typeface="+mn-cs"/>
              </a:rPr>
              <a:t>, </a:t>
            </a:r>
            <a:r>
              <a:rPr lang="sl-SI" sz="1200" b="0" i="0" u="none" strike="noStrike" kern="1200" dirty="0" smtClean="0">
                <a:solidFill>
                  <a:schemeClr val="tx1"/>
                </a:solidFill>
                <a:effectLst/>
                <a:latin typeface="+mn-lt"/>
                <a:ea typeface="+mn-ea"/>
                <a:cs typeface="+mn-cs"/>
                <a:hlinkClick r:id="rId12" tooltip="Krokodil"/>
              </a:rPr>
              <a:t>krokodila</a:t>
            </a:r>
            <a:r>
              <a:rPr lang="sl-SI" sz="1200" b="0" i="0" kern="1200" dirty="0" smtClean="0">
                <a:solidFill>
                  <a:schemeClr val="tx1"/>
                </a:solidFill>
                <a:effectLst/>
                <a:latin typeface="+mn-lt"/>
                <a:ea typeface="+mn-ea"/>
                <a:cs typeface="+mn-cs"/>
              </a:rPr>
              <a:t>. Da bi se jim skril, je zaril glavo v pesek in potočil solzo. K njemu je pristopil </a:t>
            </a:r>
            <a:r>
              <a:rPr lang="sl-SI" sz="1200" b="0" i="0" u="none" strike="noStrike" kern="1200" dirty="0" smtClean="0">
                <a:solidFill>
                  <a:schemeClr val="tx1"/>
                </a:solidFill>
                <a:effectLst/>
                <a:latin typeface="+mn-lt"/>
                <a:ea typeface="+mn-ea"/>
                <a:cs typeface="+mn-cs"/>
                <a:hlinkClick r:id="rId13" tooltip="Noj"/>
              </a:rPr>
              <a:t>noj</a:t>
            </a:r>
            <a:r>
              <a:rPr lang="sl-SI" sz="1200" b="0" i="0" kern="1200" dirty="0" smtClean="0">
                <a:solidFill>
                  <a:schemeClr val="tx1"/>
                </a:solidFill>
                <a:effectLst/>
                <a:latin typeface="+mn-lt"/>
                <a:ea typeface="+mn-ea"/>
                <a:cs typeface="+mn-cs"/>
              </a:rPr>
              <a:t> in se mu je ponudil, da mu bo razkazal deželo. Na njegovem hrbtu sta potovala po Afriki in spoznavala nove živali. Vse so mu bile naklonjene in mu prinašale hrano. Dečku je bilo najbolj všeč to, da se mu ni bilo potrebno umivati, namreč</a:t>
            </a:r>
          </a:p>
          <a:p>
            <a:r>
              <a:rPr lang="sl-SI" sz="1200" b="1" kern="1200" dirty="0" smtClean="0">
                <a:solidFill>
                  <a:schemeClr val="tx1"/>
                </a:solidFill>
                <a:effectLst/>
                <a:latin typeface="+mn-lt"/>
                <a:ea typeface="+mn-ea"/>
                <a:cs typeface="+mn-cs"/>
              </a:rPr>
              <a:t>“</a:t>
            </a:r>
            <a:r>
              <a:rPr lang="sl-SI" dirty="0" smtClean="0">
                <a:effectLst/>
              </a:rPr>
              <a:t>oče slon nikdar ne vpraša, če se zjutraj je umil, mu s pregledi prizanaša in nasploh je ljubezniv.</a:t>
            </a:r>
            <a:r>
              <a:rPr lang="sl-SI" sz="1200" b="1" kern="1200" dirty="0" smtClean="0">
                <a:solidFill>
                  <a:schemeClr val="tx1"/>
                </a:solidFill>
                <a:effectLst/>
                <a:latin typeface="+mn-lt"/>
                <a:ea typeface="+mn-ea"/>
                <a:cs typeface="+mn-cs"/>
              </a:rPr>
              <a:t>”</a:t>
            </a:r>
            <a:r>
              <a:rPr lang="sl-SI" sz="1200" b="0" i="0" kern="1200" dirty="0" smtClean="0">
                <a:solidFill>
                  <a:schemeClr val="tx1"/>
                </a:solidFill>
                <a:effectLst/>
                <a:latin typeface="+mn-lt"/>
                <a:ea typeface="+mn-ea"/>
                <a:cs typeface="+mn-cs"/>
              </a:rPr>
              <a:t>Nekega torka sta s slonom prispela do </a:t>
            </a:r>
            <a:r>
              <a:rPr lang="sl-SI" sz="1200" b="0" i="0" u="none" strike="noStrike" kern="1200" dirty="0" smtClean="0">
                <a:solidFill>
                  <a:schemeClr val="tx1"/>
                </a:solidFill>
                <a:effectLst/>
                <a:latin typeface="+mn-lt"/>
                <a:ea typeface="+mn-ea"/>
                <a:cs typeface="+mn-cs"/>
                <a:hlinkClick r:id="rId14" tooltip="Nil"/>
              </a:rPr>
              <a:t>Nila</a:t>
            </a:r>
            <a:r>
              <a:rPr lang="sl-SI" sz="1200" b="0" i="0" kern="1200" dirty="0" smtClean="0">
                <a:solidFill>
                  <a:schemeClr val="tx1"/>
                </a:solidFill>
                <a:effectLst/>
                <a:latin typeface="+mn-lt"/>
                <a:ea typeface="+mn-ea"/>
                <a:cs typeface="+mn-cs"/>
              </a:rPr>
              <a:t>, v katerem se je hladil krokodil in bil od blatne kopeli ves umazan. Juri-Muri se mu je posmehnil, kako je umazan. Tedaj pa se je krokodil razjezil in stopil proti njemu. Slon je zamahnil z rilcem, da bi pregnal krokodila, pri tem pa je deček Juri padel z njegovega hrbta in mu poškodoval dragoceni </a:t>
            </a:r>
            <a:r>
              <a:rPr lang="sl-SI" sz="1200" b="0" i="0" u="none" strike="noStrike" kern="1200" dirty="0" smtClean="0">
                <a:solidFill>
                  <a:schemeClr val="tx1"/>
                </a:solidFill>
                <a:effectLst/>
                <a:latin typeface="+mn-lt"/>
                <a:ea typeface="+mn-ea"/>
                <a:cs typeface="+mn-cs"/>
                <a:hlinkClick r:id="rId15" tooltip="Okel (stran ne obstaja)"/>
              </a:rPr>
              <a:t>okel</a:t>
            </a:r>
            <a:r>
              <a:rPr lang="sl-SI" sz="1200" b="0" i="0" kern="1200" dirty="0" smtClean="0">
                <a:solidFill>
                  <a:schemeClr val="tx1"/>
                </a:solidFill>
                <a:effectLst/>
                <a:latin typeface="+mn-lt"/>
                <a:ea typeface="+mn-ea"/>
                <a:cs typeface="+mn-cs"/>
              </a:rPr>
              <a:t>. Slon se je razjezil, saj ga ni le poškodoval, ampak je celo užalil krokodila, in ga poškropil z vodo. Vse živali so se Juriju posmehovale. Razočaran se je odpravil peš na pot in prispel do </a:t>
            </a:r>
            <a:r>
              <a:rPr lang="sl-SI" sz="1200" b="0" i="0" u="none" strike="noStrike" kern="1200" dirty="0" smtClean="0">
                <a:solidFill>
                  <a:schemeClr val="tx1"/>
                </a:solidFill>
                <a:effectLst/>
                <a:latin typeface="+mn-lt"/>
                <a:ea typeface="+mn-ea"/>
                <a:cs typeface="+mn-cs"/>
                <a:hlinkClick r:id="rId16" tooltip="Zamorec (stran ne obstaja)"/>
              </a:rPr>
              <a:t>zamorcev</a:t>
            </a:r>
            <a:r>
              <a:rPr lang="sl-SI" sz="1200" b="0" i="0" kern="1200" dirty="0" smtClean="0">
                <a:solidFill>
                  <a:schemeClr val="tx1"/>
                </a:solidFill>
                <a:effectLst/>
                <a:latin typeface="+mn-lt"/>
                <a:ea typeface="+mn-ea"/>
                <a:cs typeface="+mn-cs"/>
              </a:rPr>
              <a:t>. Ko ga je </a:t>
            </a:r>
            <a:r>
              <a:rPr lang="sl-SI" sz="1200" b="0" i="0" u="none" strike="noStrike" kern="1200" dirty="0" smtClean="0">
                <a:solidFill>
                  <a:schemeClr val="tx1"/>
                </a:solidFill>
                <a:effectLst/>
                <a:latin typeface="+mn-lt"/>
                <a:ea typeface="+mn-ea"/>
                <a:cs typeface="+mn-cs"/>
                <a:hlinkClick r:id="rId17" tooltip="Poglavar (stran ne obstaja)"/>
              </a:rPr>
              <a:t>poglavar</a:t>
            </a:r>
            <a:r>
              <a:rPr lang="sl-SI" sz="1200" b="0" i="0" kern="1200" dirty="0" smtClean="0">
                <a:solidFill>
                  <a:schemeClr val="tx1"/>
                </a:solidFill>
                <a:effectLst/>
                <a:latin typeface="+mn-lt"/>
                <a:ea typeface="+mn-ea"/>
                <a:cs typeface="+mn-cs"/>
              </a:rPr>
              <a:t> zagledal, je svojemu </a:t>
            </a:r>
            <a:r>
              <a:rPr lang="sl-SI" sz="1200" b="0" i="0" u="none" strike="noStrike" kern="1200" dirty="0" smtClean="0">
                <a:solidFill>
                  <a:schemeClr val="tx1"/>
                </a:solidFill>
                <a:effectLst/>
                <a:latin typeface="+mn-lt"/>
                <a:ea typeface="+mn-ea"/>
                <a:cs typeface="+mn-cs"/>
                <a:hlinkClick r:id="rId18" tooltip="Ljudstvo"/>
              </a:rPr>
              <a:t>ljudstvu</a:t>
            </a:r>
            <a:r>
              <a:rPr lang="sl-SI" sz="1200" b="0" i="0" kern="1200" dirty="0" smtClean="0">
                <a:solidFill>
                  <a:schemeClr val="tx1"/>
                </a:solidFill>
                <a:effectLst/>
                <a:latin typeface="+mn-lt"/>
                <a:ea typeface="+mn-ea"/>
                <a:cs typeface="+mn-cs"/>
              </a:rPr>
              <a:t> naročil, da morajo dečka takoj umiti, da vidijo, ali je bel, črn ali rjav. Umivali so ga celo leto, nato pa ga je rešil noj. Od tedaj se je Juri spremenil, kar naprej bi se umival, saj se je privadil </a:t>
            </a:r>
            <a:r>
              <a:rPr lang="sl-SI" sz="1200" b="0" i="0" u="none" strike="noStrike" kern="1200" dirty="0" smtClean="0">
                <a:solidFill>
                  <a:schemeClr val="tx1"/>
                </a:solidFill>
                <a:effectLst/>
                <a:latin typeface="+mn-lt"/>
                <a:ea typeface="+mn-ea"/>
                <a:cs typeface="+mn-cs"/>
                <a:hlinkClick r:id="rId19" tooltip="Voda"/>
              </a:rPr>
              <a:t>vode</a:t>
            </a:r>
            <a:r>
              <a:rPr lang="sl-SI" sz="1200" b="0" i="0" kern="1200" dirty="0" smtClean="0">
                <a:solidFill>
                  <a:schemeClr val="tx1"/>
                </a:solidFill>
                <a:effectLst/>
                <a:latin typeface="+mn-lt"/>
                <a:ea typeface="+mn-ea"/>
                <a:cs typeface="+mn-cs"/>
              </a:rPr>
              <a:t>. Ker pa v Afriki ni ne vode ne brisače, se je odločil, da se bo vrnil domov, še prej pa se živalskim prijateljem opraviči za nevšečnosti.</a:t>
            </a:r>
          </a:p>
          <a:p>
            <a:r>
              <a:rPr lang="sl-SI" sz="1200" b="1" kern="1200" dirty="0" smtClean="0">
                <a:solidFill>
                  <a:schemeClr val="tx1"/>
                </a:solidFill>
                <a:effectLst/>
                <a:latin typeface="+mn-lt"/>
                <a:ea typeface="+mn-ea"/>
                <a:cs typeface="+mn-cs"/>
              </a:rPr>
              <a:t>“</a:t>
            </a:r>
            <a:r>
              <a:rPr lang="sl-SI" dirty="0" smtClean="0">
                <a:effectLst/>
              </a:rPr>
              <a:t>Zdaj je fant čistoče vzor, </a:t>
            </a:r>
            <a:r>
              <a:rPr lang="sl-SI" dirty="0" err="1" smtClean="0">
                <a:effectLst/>
              </a:rPr>
              <a:t>verje</a:t>
            </a:r>
            <a:r>
              <a:rPr lang="sl-SI" dirty="0" smtClean="0">
                <a:effectLst/>
              </a:rPr>
              <a:t> naj mi, kdor ni nor.</a:t>
            </a:r>
            <a:r>
              <a:rPr lang="sl-SI" sz="1200" b="1" kern="1200" dirty="0" smtClean="0">
                <a:solidFill>
                  <a:schemeClr val="tx1"/>
                </a:solidFill>
                <a:effectLst/>
                <a:latin typeface="+mn-lt"/>
                <a:ea typeface="+mn-ea"/>
                <a:cs typeface="+mn-cs"/>
              </a:rPr>
              <a:t>”</a:t>
            </a:r>
            <a:r>
              <a:rPr lang="sl-SI" dirty="0" smtClean="0"/>
              <a:t/>
            </a:r>
            <a:br>
              <a:rPr lang="sl-SI" dirty="0" smtClean="0"/>
            </a:br>
            <a:endParaRPr lang="sl-SI" sz="1200" b="0" i="0" kern="1200" dirty="0" smtClean="0">
              <a:solidFill>
                <a:schemeClr val="tx1"/>
              </a:solidFill>
              <a:effectLst/>
              <a:latin typeface="+mn-lt"/>
              <a:ea typeface="+mn-ea"/>
              <a:cs typeface="+mn-cs"/>
            </a:endParaRPr>
          </a:p>
          <a:p>
            <a:endParaRPr lang="sl-SI" dirty="0"/>
          </a:p>
        </p:txBody>
      </p:sp>
      <p:sp>
        <p:nvSpPr>
          <p:cNvPr id="4" name="Ograda številke diapozitiva 3"/>
          <p:cNvSpPr>
            <a:spLocks noGrp="1"/>
          </p:cNvSpPr>
          <p:nvPr>
            <p:ph type="sldNum" sz="quarter" idx="10"/>
          </p:nvPr>
        </p:nvSpPr>
        <p:spPr/>
        <p:txBody>
          <a:bodyPr/>
          <a:lstStyle/>
          <a:p>
            <a:fld id="{D9D70127-0441-4639-A5B1-94E772A62659}" type="slidenum">
              <a:rPr lang="sl-SI" smtClean="0"/>
              <a:t>10</a:t>
            </a:fld>
            <a:endParaRPr lang="sl-SI"/>
          </a:p>
        </p:txBody>
      </p:sp>
    </p:spTree>
    <p:extLst>
      <p:ext uri="{BB962C8B-B14F-4D97-AF65-F5344CB8AC3E}">
        <p14:creationId xmlns:p14="http://schemas.microsoft.com/office/powerpoint/2010/main" val="32669955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r>
              <a:rPr lang="sl-SI" dirty="0" smtClean="0"/>
              <a:t>Skala se razmakne, gora se poniža,</a:t>
            </a:r>
            <a:r>
              <a:rPr lang="sl-SI" baseline="0" dirty="0" smtClean="0"/>
              <a:t> gozd postane vojska bojevnikov</a:t>
            </a:r>
            <a:endParaRPr lang="sl-SI" dirty="0"/>
          </a:p>
        </p:txBody>
      </p:sp>
      <p:sp>
        <p:nvSpPr>
          <p:cNvPr id="4" name="Ograda številke diapozitiva 3"/>
          <p:cNvSpPr>
            <a:spLocks noGrp="1"/>
          </p:cNvSpPr>
          <p:nvPr>
            <p:ph type="sldNum" sz="quarter" idx="10"/>
          </p:nvPr>
        </p:nvSpPr>
        <p:spPr/>
        <p:txBody>
          <a:bodyPr/>
          <a:lstStyle/>
          <a:p>
            <a:fld id="{D9D70127-0441-4639-A5B1-94E772A62659}" type="slidenum">
              <a:rPr lang="sl-SI" smtClean="0"/>
              <a:t>11</a:t>
            </a:fld>
            <a:endParaRPr lang="sl-SI"/>
          </a:p>
        </p:txBody>
      </p:sp>
    </p:spTree>
    <p:extLst>
      <p:ext uri="{BB962C8B-B14F-4D97-AF65-F5344CB8AC3E}">
        <p14:creationId xmlns:p14="http://schemas.microsoft.com/office/powerpoint/2010/main" val="3266995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l-SI" sz="1200" dirty="0" smtClean="0"/>
              <a:t>Dostikrat pa pisatelj med pripovedovanje vplete kakšen verz, kar otrokom prijetno zveni in si lažje zapomnijo. </a:t>
            </a:r>
          </a:p>
          <a:p>
            <a:endParaRPr lang="sl-SI" dirty="0"/>
          </a:p>
        </p:txBody>
      </p:sp>
      <p:sp>
        <p:nvSpPr>
          <p:cNvPr id="4" name="Ograda številke diapozitiva 3"/>
          <p:cNvSpPr>
            <a:spLocks noGrp="1"/>
          </p:cNvSpPr>
          <p:nvPr>
            <p:ph type="sldNum" sz="quarter" idx="10"/>
          </p:nvPr>
        </p:nvSpPr>
        <p:spPr/>
        <p:txBody>
          <a:bodyPr/>
          <a:lstStyle/>
          <a:p>
            <a:fld id="{D9D70127-0441-4639-A5B1-94E772A62659}" type="slidenum">
              <a:rPr lang="sl-SI" smtClean="0"/>
              <a:t>13</a:t>
            </a:fld>
            <a:endParaRPr lang="sl-SI"/>
          </a:p>
        </p:txBody>
      </p:sp>
    </p:spTree>
    <p:extLst>
      <p:ext uri="{BB962C8B-B14F-4D97-AF65-F5344CB8AC3E}">
        <p14:creationId xmlns:p14="http://schemas.microsoft.com/office/powerpoint/2010/main" val="2645438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pPr>
              <a:buFont typeface="Wingdings" pitchFamily="2" charset="2"/>
              <a:buNone/>
            </a:pPr>
            <a:r>
              <a:rPr lang="sl-SI" sz="1200" dirty="0" smtClean="0"/>
              <a:t>Pravljica</a:t>
            </a:r>
            <a:r>
              <a:rPr lang="sl-SI" sz="1200" baseline="0" dirty="0" smtClean="0"/>
              <a:t> n</a:t>
            </a:r>
            <a:r>
              <a:rPr lang="sl-SI" sz="1200" dirty="0" smtClean="0"/>
              <a:t>e govori o resničnih dogodkih,</a:t>
            </a:r>
            <a:r>
              <a:rPr lang="sl-SI" sz="1200" baseline="0" dirty="0" smtClean="0"/>
              <a:t> krajih in </a:t>
            </a:r>
            <a:r>
              <a:rPr lang="sl-SI" sz="1200" baseline="0" dirty="0" err="1" smtClean="0"/>
              <a:t>ljudeh</a:t>
            </a:r>
            <a:r>
              <a:rPr lang="sl-SI" sz="1200" dirty="0" err="1" smtClean="0"/>
              <a:t>.V</a:t>
            </a:r>
            <a:r>
              <a:rPr lang="sl-SI" sz="1200" dirty="0" smtClean="0"/>
              <a:t> pravljicah</a:t>
            </a:r>
            <a:r>
              <a:rPr lang="sl-SI" sz="1200" baseline="0" dirty="0" smtClean="0"/>
              <a:t> se dogajajo čudežne stvari, nastopajo nenavadna bitja in čudežni predeti.</a:t>
            </a:r>
            <a:endParaRPr lang="sl-SI" dirty="0"/>
          </a:p>
        </p:txBody>
      </p:sp>
      <p:sp>
        <p:nvSpPr>
          <p:cNvPr id="4" name="Ograda številke diapozitiva 3"/>
          <p:cNvSpPr>
            <a:spLocks noGrp="1"/>
          </p:cNvSpPr>
          <p:nvPr>
            <p:ph type="sldNum" sz="quarter" idx="10"/>
          </p:nvPr>
        </p:nvSpPr>
        <p:spPr/>
        <p:txBody>
          <a:bodyPr/>
          <a:lstStyle/>
          <a:p>
            <a:fld id="{D9D70127-0441-4639-A5B1-94E772A62659}" type="slidenum">
              <a:rPr lang="sl-SI" smtClean="0"/>
              <a:t>2</a:t>
            </a:fld>
            <a:endParaRPr lang="sl-SI" dirty="0"/>
          </a:p>
        </p:txBody>
      </p:sp>
    </p:spTree>
    <p:extLst>
      <p:ext uri="{BB962C8B-B14F-4D97-AF65-F5344CB8AC3E}">
        <p14:creationId xmlns:p14="http://schemas.microsoft.com/office/powerpoint/2010/main" val="138273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smtClean="0"/>
              <a:t>Točen</a:t>
            </a:r>
            <a:r>
              <a:rPr lang="sl-SI" baseline="0" dirty="0" smtClean="0"/>
              <a:t> čas dogajanja ni določen (ni datuma, letnice). </a:t>
            </a:r>
          </a:p>
          <a:p>
            <a:r>
              <a:rPr lang="sl-SI" baseline="0" dirty="0" smtClean="0"/>
              <a:t>Kraj kjer dogajanje poteka ni natančno določen – ne vemo, v katerem mestu, v kateri državi…</a:t>
            </a:r>
            <a:endParaRPr lang="sl-SI" dirty="0"/>
          </a:p>
        </p:txBody>
      </p:sp>
      <p:sp>
        <p:nvSpPr>
          <p:cNvPr id="4" name="Označba mesta številke diapozitiva 3"/>
          <p:cNvSpPr>
            <a:spLocks noGrp="1"/>
          </p:cNvSpPr>
          <p:nvPr>
            <p:ph type="sldNum" sz="quarter" idx="10"/>
          </p:nvPr>
        </p:nvSpPr>
        <p:spPr/>
        <p:txBody>
          <a:bodyPr/>
          <a:lstStyle/>
          <a:p>
            <a:fld id="{D9D70127-0441-4639-A5B1-94E772A62659}" type="slidenum">
              <a:rPr lang="sl-SI" smtClean="0"/>
              <a:t>3</a:t>
            </a:fld>
            <a:endParaRPr lang="sl-SI"/>
          </a:p>
        </p:txBody>
      </p:sp>
    </p:spTree>
    <p:extLst>
      <p:ext uri="{BB962C8B-B14F-4D97-AF65-F5344CB8AC3E}">
        <p14:creationId xmlns:p14="http://schemas.microsoft.com/office/powerpoint/2010/main" val="25031999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r>
              <a:rPr lang="sl-SI" dirty="0" smtClean="0"/>
              <a:t>Pogosto pravljični liki sploh</a:t>
            </a:r>
            <a:r>
              <a:rPr lang="sl-SI" baseline="0" dirty="0" smtClean="0"/>
              <a:t> nimajo imen. </a:t>
            </a:r>
            <a:r>
              <a:rPr lang="sl-SI" dirty="0" smtClean="0"/>
              <a:t>Ne</a:t>
            </a:r>
            <a:r>
              <a:rPr lang="sl-SI" baseline="0" dirty="0" smtClean="0"/>
              <a:t> vemo, kako je ime kralju, ubogi deklici… Uporabljena so lahko izmišljena imena … </a:t>
            </a:r>
            <a:endParaRPr lang="sl-SI" dirty="0"/>
          </a:p>
        </p:txBody>
      </p:sp>
      <p:sp>
        <p:nvSpPr>
          <p:cNvPr id="4" name="Ograda številke diapozitiva 3"/>
          <p:cNvSpPr>
            <a:spLocks noGrp="1"/>
          </p:cNvSpPr>
          <p:nvPr>
            <p:ph type="sldNum" sz="quarter" idx="10"/>
          </p:nvPr>
        </p:nvSpPr>
        <p:spPr/>
        <p:txBody>
          <a:bodyPr/>
          <a:lstStyle/>
          <a:p>
            <a:fld id="{D9D70127-0441-4639-A5B1-94E772A62659}" type="slidenum">
              <a:rPr lang="sl-SI" smtClean="0"/>
              <a:t>4</a:t>
            </a:fld>
            <a:endParaRPr lang="sl-SI" dirty="0"/>
          </a:p>
        </p:txBody>
      </p:sp>
    </p:spTree>
    <p:extLst>
      <p:ext uri="{BB962C8B-B14F-4D97-AF65-F5344CB8AC3E}">
        <p14:creationId xmlns:p14="http://schemas.microsoft.com/office/powerpoint/2010/main" val="2942170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l-SI" sz="1200" dirty="0" smtClean="0"/>
              <a:t>V pravljicah nastopajo samo zelo DOBRI, zelo LEPI in zelo PRIJAZNI ljudje ter zelo SLABI, zelo GRDI in zelo HUDOBNI, kakršnih v resničnem življenju ni.</a:t>
            </a:r>
          </a:p>
          <a:p>
            <a:pPr marL="0" marR="0" indent="0" algn="l" defTabSz="914400" rtl="0" eaLnBrk="1" fontAlgn="auto" latinLnBrk="0" hangingPunct="1">
              <a:lnSpc>
                <a:spcPct val="100000"/>
              </a:lnSpc>
              <a:spcBef>
                <a:spcPts val="0"/>
              </a:spcBef>
              <a:spcAft>
                <a:spcPts val="0"/>
              </a:spcAft>
              <a:buClrTx/>
              <a:buSzTx/>
              <a:buFontTx/>
              <a:buNone/>
              <a:tabLst/>
              <a:defRPr/>
            </a:pPr>
            <a:r>
              <a:rPr lang="sl-SI" sz="1200" dirty="0" smtClean="0"/>
              <a:t>Zelo dobra, pridna Pepelka,</a:t>
            </a:r>
            <a:r>
              <a:rPr lang="sl-SI" sz="1200" baseline="0" dirty="0" smtClean="0"/>
              <a:t> zelo hudobne, grde polsestre …</a:t>
            </a:r>
            <a:endParaRPr lang="sl-SI" sz="1200" dirty="0" smtClean="0"/>
          </a:p>
          <a:p>
            <a:endParaRPr lang="sl-SI" dirty="0"/>
          </a:p>
        </p:txBody>
      </p:sp>
      <p:sp>
        <p:nvSpPr>
          <p:cNvPr id="4" name="Ograda številke diapozitiva 3"/>
          <p:cNvSpPr>
            <a:spLocks noGrp="1"/>
          </p:cNvSpPr>
          <p:nvPr>
            <p:ph type="sldNum" sz="quarter" idx="10"/>
          </p:nvPr>
        </p:nvSpPr>
        <p:spPr/>
        <p:txBody>
          <a:bodyPr/>
          <a:lstStyle/>
          <a:p>
            <a:fld id="{D9D70127-0441-4639-A5B1-94E772A62659}" type="slidenum">
              <a:rPr lang="sl-SI" smtClean="0"/>
              <a:t>5</a:t>
            </a:fld>
            <a:endParaRPr lang="sl-SI" dirty="0"/>
          </a:p>
        </p:txBody>
      </p:sp>
    </p:spTree>
    <p:extLst>
      <p:ext uri="{BB962C8B-B14F-4D97-AF65-F5344CB8AC3E}">
        <p14:creationId xmlns:p14="http://schemas.microsoft.com/office/powerpoint/2010/main" val="16027683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pPr>
              <a:buFont typeface="Wingdings" pitchFamily="2" charset="2"/>
              <a:buNone/>
            </a:pPr>
            <a:r>
              <a:rPr lang="sl-SI" sz="1200" dirty="0" smtClean="0"/>
              <a:t> Vedno zmaga DOBRO nad SLABIM, PRAVICA nad KRIVICO, RESNICA nad LAŽJO. </a:t>
            </a:r>
            <a:endParaRPr lang="sl-SI" dirty="0"/>
          </a:p>
        </p:txBody>
      </p:sp>
      <p:sp>
        <p:nvSpPr>
          <p:cNvPr id="4" name="Ograda številke diapozitiva 3"/>
          <p:cNvSpPr>
            <a:spLocks noGrp="1"/>
          </p:cNvSpPr>
          <p:nvPr>
            <p:ph type="sldNum" sz="quarter" idx="10"/>
          </p:nvPr>
        </p:nvSpPr>
        <p:spPr/>
        <p:txBody>
          <a:bodyPr/>
          <a:lstStyle/>
          <a:p>
            <a:fld id="{D9D70127-0441-4639-A5B1-94E772A62659}" type="slidenum">
              <a:rPr lang="sl-SI" smtClean="0"/>
              <a:t>6</a:t>
            </a:fld>
            <a:endParaRPr lang="sl-SI" dirty="0"/>
          </a:p>
        </p:txBody>
      </p:sp>
    </p:spTree>
    <p:extLst>
      <p:ext uri="{BB962C8B-B14F-4D97-AF65-F5344CB8AC3E}">
        <p14:creationId xmlns:p14="http://schemas.microsoft.com/office/powerpoint/2010/main" val="626833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pPr>
              <a:buFont typeface="Wingdings" pitchFamily="2" charset="2"/>
              <a:buNone/>
            </a:pPr>
            <a:r>
              <a:rPr lang="sl-SI" sz="1200" dirty="0" smtClean="0"/>
              <a:t>V pravljicah naletimo na </a:t>
            </a:r>
            <a:r>
              <a:rPr lang="sl-SI" sz="1200" dirty="0" smtClean="0">
                <a:solidFill>
                  <a:srgbClr val="800000"/>
                </a:solidFill>
              </a:rPr>
              <a:t>LJUDSKA ali PRAVLJIČNA ŠTEVILA</a:t>
            </a:r>
            <a:r>
              <a:rPr lang="sl-SI" sz="1200" dirty="0" smtClean="0"/>
              <a:t>: TRI, SEDEM, DEVET, DVANAJST …:</a:t>
            </a:r>
          </a:p>
          <a:p>
            <a:r>
              <a:rPr lang="sl-SI" sz="1200" dirty="0" smtClean="0"/>
              <a:t>trije bratje</a:t>
            </a:r>
          </a:p>
          <a:p>
            <a:r>
              <a:rPr lang="sl-SI" sz="1200" dirty="0" smtClean="0"/>
              <a:t>sedem let</a:t>
            </a:r>
          </a:p>
          <a:p>
            <a:r>
              <a:rPr lang="sl-SI" sz="1200" dirty="0" smtClean="0"/>
              <a:t>deveta dežela</a:t>
            </a:r>
          </a:p>
          <a:p>
            <a:endParaRPr lang="sl-SI" dirty="0"/>
          </a:p>
        </p:txBody>
      </p:sp>
      <p:sp>
        <p:nvSpPr>
          <p:cNvPr id="4" name="Ograda številke diapozitiva 3"/>
          <p:cNvSpPr>
            <a:spLocks noGrp="1"/>
          </p:cNvSpPr>
          <p:nvPr>
            <p:ph type="sldNum" sz="quarter" idx="10"/>
          </p:nvPr>
        </p:nvSpPr>
        <p:spPr/>
        <p:txBody>
          <a:bodyPr/>
          <a:lstStyle/>
          <a:p>
            <a:fld id="{D9D70127-0441-4639-A5B1-94E772A62659}" type="slidenum">
              <a:rPr lang="sl-SI" smtClean="0"/>
              <a:t>7</a:t>
            </a:fld>
            <a:endParaRPr lang="sl-SI" dirty="0"/>
          </a:p>
        </p:txBody>
      </p:sp>
    </p:spTree>
    <p:extLst>
      <p:ext uri="{BB962C8B-B14F-4D97-AF65-F5344CB8AC3E}">
        <p14:creationId xmlns:p14="http://schemas.microsoft.com/office/powerpoint/2010/main" val="3564143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smtClean="0"/>
              <a:t>Čarobni predmeti</a:t>
            </a:r>
            <a:r>
              <a:rPr lang="sl-SI" baseline="0" dirty="0" smtClean="0"/>
              <a:t> so lahko vsakdanje stvari, ki imajo čudežno moč. Ponavadi lik v pravljici pridobi čarobni predmet, ker je opravil kako dobro delo (pomagal starki) – za nagrado,  ali pa namerava narediti kaj dobrega (rešiti princeso).</a:t>
            </a:r>
            <a:endParaRPr lang="sl-SI" dirty="0"/>
          </a:p>
        </p:txBody>
      </p:sp>
      <p:sp>
        <p:nvSpPr>
          <p:cNvPr id="4" name="Označba mesta številke diapozitiva 3"/>
          <p:cNvSpPr>
            <a:spLocks noGrp="1"/>
          </p:cNvSpPr>
          <p:nvPr>
            <p:ph type="sldNum" sz="quarter" idx="10"/>
          </p:nvPr>
        </p:nvSpPr>
        <p:spPr/>
        <p:txBody>
          <a:bodyPr/>
          <a:lstStyle/>
          <a:p>
            <a:fld id="{D9D70127-0441-4639-A5B1-94E772A62659}" type="slidenum">
              <a:rPr lang="sl-SI" smtClean="0"/>
              <a:t>8</a:t>
            </a:fld>
            <a:endParaRPr lang="sl-SI"/>
          </a:p>
        </p:txBody>
      </p:sp>
    </p:spTree>
    <p:extLst>
      <p:ext uri="{BB962C8B-B14F-4D97-AF65-F5344CB8AC3E}">
        <p14:creationId xmlns:p14="http://schemas.microsoft.com/office/powerpoint/2010/main" val="29353895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r>
              <a:rPr lang="sl-SI" sz="1200" b="0" i="0" kern="1200" dirty="0" smtClean="0">
                <a:solidFill>
                  <a:schemeClr val="tx1"/>
                </a:solidFill>
                <a:effectLst/>
                <a:latin typeface="+mn-lt"/>
                <a:ea typeface="+mn-ea"/>
                <a:cs typeface="+mn-cs"/>
              </a:rPr>
              <a:t>Sebični velikan ima velik in lep vrt, a otrokom ne pusti, da bi se igrali v njem in ga celo ogradi z visokim zidom. Zato v njem vlada večna zima. Potem pa se otroci nekega dne vendarle pretihotapijo vanj.</a:t>
            </a:r>
          </a:p>
          <a:p>
            <a:r>
              <a:rPr lang="sl-SI" sz="1200" b="0" i="0" kern="1200" dirty="0" smtClean="0">
                <a:solidFill>
                  <a:schemeClr val="tx1"/>
                </a:solidFill>
                <a:effectLst/>
                <a:latin typeface="+mn-lt"/>
                <a:ea typeface="+mn-ea"/>
                <a:cs typeface="+mn-cs"/>
              </a:rPr>
              <a:t>Izročilo pravi, da Petru Klepcu moč ni bila dana od vselej. Najprej je bil le šibek </a:t>
            </a:r>
            <a:r>
              <a:rPr lang="sl-SI" sz="1200" b="0" i="0" u="none" strike="noStrike" kern="1200" dirty="0" smtClean="0">
                <a:solidFill>
                  <a:schemeClr val="tx1"/>
                </a:solidFill>
                <a:effectLst/>
                <a:latin typeface="+mn-lt"/>
                <a:ea typeface="+mn-ea"/>
                <a:cs typeface="+mn-cs"/>
                <a:hlinkClick r:id="rId3" tooltip="Pastir"/>
              </a:rPr>
              <a:t>pastirček</a:t>
            </a:r>
            <a:r>
              <a:rPr lang="sl-SI" sz="1200" b="0" i="0" kern="1200" dirty="0" smtClean="0">
                <a:solidFill>
                  <a:schemeClr val="tx1"/>
                </a:solidFill>
                <a:effectLst/>
                <a:latin typeface="+mn-lt"/>
                <a:ea typeface="+mn-ea"/>
                <a:cs typeface="+mn-cs"/>
              </a:rPr>
              <a:t>, izpostavljen nasilju močnejših vrstnikov. Ko je nekoč pred sončno pripeko z vejevjem zaščitil spečo </a:t>
            </a:r>
            <a:r>
              <a:rPr lang="sl-SI" sz="1200" b="0" i="0" u="none" strike="noStrike" kern="1200" dirty="0" smtClean="0">
                <a:solidFill>
                  <a:schemeClr val="tx1"/>
                </a:solidFill>
                <a:effectLst/>
                <a:latin typeface="+mn-lt"/>
                <a:ea typeface="+mn-ea"/>
                <a:cs typeface="+mn-cs"/>
                <a:hlinkClick r:id="rId4" tooltip="Vila (stran ne obstaja)"/>
              </a:rPr>
              <a:t>gorsko vilo</a:t>
            </a:r>
            <a:r>
              <a:rPr lang="sl-SI" sz="1200" b="0" i="0" kern="1200" dirty="0" smtClean="0">
                <a:solidFill>
                  <a:schemeClr val="tx1"/>
                </a:solidFill>
                <a:effectLst/>
                <a:latin typeface="+mn-lt"/>
                <a:ea typeface="+mn-ea"/>
                <a:cs typeface="+mn-cs"/>
              </a:rPr>
              <a:t>, mu je ta v zahvalo podarila nadnaravno moč, s katero je svoje mučitelje spravil k pameti. Opustil je </a:t>
            </a:r>
            <a:r>
              <a:rPr lang="sl-SI" sz="1200" b="0" i="0" kern="1200" dirty="0" err="1" smtClean="0">
                <a:solidFill>
                  <a:schemeClr val="tx1"/>
                </a:solidFill>
                <a:effectLst/>
                <a:latin typeface="+mn-lt"/>
                <a:ea typeface="+mn-ea"/>
                <a:cs typeface="+mn-cs"/>
              </a:rPr>
              <a:t>pastirjevanje</a:t>
            </a:r>
            <a:r>
              <a:rPr lang="sl-SI" sz="1200" b="0" i="0" kern="1200" dirty="0" smtClean="0">
                <a:solidFill>
                  <a:schemeClr val="tx1"/>
                </a:solidFill>
                <a:effectLst/>
                <a:latin typeface="+mn-lt"/>
                <a:ea typeface="+mn-ea"/>
                <a:cs typeface="+mn-cs"/>
              </a:rPr>
              <a:t> in okoli domače </a:t>
            </a:r>
            <a:r>
              <a:rPr lang="sl-SI" sz="1200" b="0" i="0" u="none" strike="noStrike" kern="1200" dirty="0" smtClean="0">
                <a:solidFill>
                  <a:schemeClr val="tx1"/>
                </a:solidFill>
                <a:effectLst/>
                <a:latin typeface="+mn-lt"/>
                <a:ea typeface="+mn-ea"/>
                <a:cs typeface="+mn-cs"/>
                <a:hlinkClick r:id="rId5" tooltip="Bajta (stran ne obstaja)"/>
              </a:rPr>
              <a:t>bajte</a:t>
            </a:r>
            <a:r>
              <a:rPr lang="sl-SI" sz="1200" b="0" i="0" kern="1200" dirty="0" smtClean="0">
                <a:solidFill>
                  <a:schemeClr val="tx1"/>
                </a:solidFill>
                <a:effectLst/>
                <a:latin typeface="+mn-lt"/>
                <a:ea typeface="+mn-ea"/>
                <a:cs typeface="+mn-cs"/>
              </a:rPr>
              <a:t> iztrebil zemljo, ki je njemu in njegovi materi poslej dajala kruh.</a:t>
            </a:r>
            <a:endParaRPr lang="sl-SI" dirty="0"/>
          </a:p>
        </p:txBody>
      </p:sp>
      <p:sp>
        <p:nvSpPr>
          <p:cNvPr id="4" name="Ograda številke diapozitiva 3"/>
          <p:cNvSpPr>
            <a:spLocks noGrp="1"/>
          </p:cNvSpPr>
          <p:nvPr>
            <p:ph type="sldNum" sz="quarter" idx="10"/>
          </p:nvPr>
        </p:nvSpPr>
        <p:spPr/>
        <p:txBody>
          <a:bodyPr/>
          <a:lstStyle/>
          <a:p>
            <a:fld id="{D9D70127-0441-4639-A5B1-94E772A62659}" type="slidenum">
              <a:rPr lang="sl-SI" smtClean="0"/>
              <a:t>9</a:t>
            </a:fld>
            <a:endParaRPr lang="sl-SI"/>
          </a:p>
        </p:txBody>
      </p:sp>
    </p:spTree>
    <p:extLst>
      <p:ext uri="{BB962C8B-B14F-4D97-AF65-F5344CB8AC3E}">
        <p14:creationId xmlns:p14="http://schemas.microsoft.com/office/powerpoint/2010/main" val="20066327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9" name="Podnaslov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sl-SI" smtClean="0"/>
              <a:t>Uredite slog podnaslova matrice</a:t>
            </a:r>
            <a:endParaRPr kumimoji="0" lang="en-US"/>
          </a:p>
        </p:txBody>
      </p:sp>
      <p:sp>
        <p:nvSpPr>
          <p:cNvPr id="28" name="Naslov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sl-SI" smtClean="0"/>
              <a:t>Uredite slog naslova matrice</a:t>
            </a:r>
            <a:endParaRPr kumimoji="0" lang="en-US"/>
          </a:p>
        </p:txBody>
      </p:sp>
      <p:cxnSp>
        <p:nvCxnSpPr>
          <p:cNvPr id="8" name="Raven povezovalnik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Raven povezovalnik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Elipsa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Ograda datuma 14"/>
          <p:cNvSpPr>
            <a:spLocks noGrp="1"/>
          </p:cNvSpPr>
          <p:nvPr>
            <p:ph type="dt" sz="half" idx="10"/>
          </p:nvPr>
        </p:nvSpPr>
        <p:spPr/>
        <p:txBody>
          <a:bodyPr/>
          <a:lstStyle/>
          <a:p>
            <a:endParaRPr lang="sl-SI"/>
          </a:p>
        </p:txBody>
      </p:sp>
      <p:sp>
        <p:nvSpPr>
          <p:cNvPr id="16" name="Ograda številke diapozitiva 15"/>
          <p:cNvSpPr>
            <a:spLocks noGrp="1"/>
          </p:cNvSpPr>
          <p:nvPr>
            <p:ph type="sldNum" sz="quarter" idx="11"/>
          </p:nvPr>
        </p:nvSpPr>
        <p:spPr/>
        <p:txBody>
          <a:bodyPr/>
          <a:lstStyle/>
          <a:p>
            <a:fld id="{11170E6F-C178-4AED-869F-07ADCA7AAEBD}" type="slidenum">
              <a:rPr lang="sl-SI" smtClean="0"/>
              <a:pPr/>
              <a:t>‹#›</a:t>
            </a:fld>
            <a:endParaRPr lang="sl-SI"/>
          </a:p>
        </p:txBody>
      </p:sp>
      <p:sp>
        <p:nvSpPr>
          <p:cNvPr id="17" name="Ograda noge 16"/>
          <p:cNvSpPr>
            <a:spLocks noGrp="1"/>
          </p:cNvSpPr>
          <p:nvPr>
            <p:ph type="ftr" sz="quarter" idx="12"/>
          </p:nvPr>
        </p:nvSpPr>
        <p:spPr/>
        <p:txBody>
          <a:bodyPr/>
          <a:lstStyle/>
          <a:p>
            <a:endParaRPr lang="sl-SI"/>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kumimoji="0" lang="sl-SI" smtClean="0"/>
              <a:t>Uredite slog naslova matrice</a:t>
            </a:r>
            <a:endParaRPr kumimoji="0" lang="en-US"/>
          </a:p>
        </p:txBody>
      </p:sp>
      <p:sp>
        <p:nvSpPr>
          <p:cNvPr id="3" name="Ograda navpičnega besedila 2"/>
          <p:cNvSpPr>
            <a:spLocks noGrp="1"/>
          </p:cNvSpPr>
          <p:nvPr>
            <p:ph type="body" orient="vert" idx="1"/>
          </p:nvPr>
        </p:nvSpPr>
        <p:spPr/>
        <p:txBody>
          <a:bodyPr vert="eaVert"/>
          <a:lstStyle/>
          <a:p>
            <a:pPr lvl="0" eaLnBrk="1" latinLnBrk="0" hangingPunct="1"/>
            <a:r>
              <a:rPr lang="sl-SI" smtClean="0"/>
              <a:t>Uredite sloge besedila matrice</a:t>
            </a:r>
          </a:p>
          <a:p>
            <a:pPr lvl="1" eaLnBrk="1" latinLnBrk="0" hangingPunct="1"/>
            <a:r>
              <a:rPr lang="sl-SI" smtClean="0"/>
              <a:t>Druga raven</a:t>
            </a:r>
          </a:p>
          <a:p>
            <a:pPr lvl="2" eaLnBrk="1" latinLnBrk="0" hangingPunct="1"/>
            <a:r>
              <a:rPr lang="sl-SI" smtClean="0"/>
              <a:t>Tretja raven</a:t>
            </a:r>
          </a:p>
          <a:p>
            <a:pPr lvl="3" eaLnBrk="1" latinLnBrk="0" hangingPunct="1"/>
            <a:r>
              <a:rPr lang="sl-SI" smtClean="0"/>
              <a:t>Četrta raven</a:t>
            </a:r>
          </a:p>
          <a:p>
            <a:pPr lvl="4" eaLnBrk="1" latinLnBrk="0" hangingPunct="1"/>
            <a:r>
              <a:rPr lang="sl-SI" smtClean="0"/>
              <a:t>Peta raven</a:t>
            </a:r>
            <a:endParaRPr kumimoji="0" lang="en-US"/>
          </a:p>
        </p:txBody>
      </p:sp>
      <p:sp>
        <p:nvSpPr>
          <p:cNvPr id="4" name="Ograda datuma 3"/>
          <p:cNvSpPr>
            <a:spLocks noGrp="1"/>
          </p:cNvSpPr>
          <p:nvPr>
            <p:ph type="dt" sz="half" idx="10"/>
          </p:nvPr>
        </p:nvSpPr>
        <p:spPr/>
        <p:txBody>
          <a:bodyPr/>
          <a:lstStyle/>
          <a:p>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180C22AF-F3BE-49F5-91DE-A6C1200C4696}" type="slidenum">
              <a:rPr lang="sl-SI" smtClean="0"/>
              <a:pPr/>
              <a:t>‹#›</a:t>
            </a:fld>
            <a:endParaRPr lang="sl-SI"/>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6629400" y="274638"/>
            <a:ext cx="2057400" cy="5851525"/>
          </a:xfrm>
        </p:spPr>
        <p:txBody>
          <a:bodyPr vert="eaVert"/>
          <a:lstStyle/>
          <a:p>
            <a:r>
              <a:rPr kumimoji="0" lang="sl-SI" smtClean="0"/>
              <a:t>Uredite slog naslova matrice</a:t>
            </a:r>
            <a:endParaRPr kumimoji="0" lang="en-US"/>
          </a:p>
        </p:txBody>
      </p:sp>
      <p:sp>
        <p:nvSpPr>
          <p:cNvPr id="3" name="Ograda navpičnega besedila 2"/>
          <p:cNvSpPr>
            <a:spLocks noGrp="1"/>
          </p:cNvSpPr>
          <p:nvPr>
            <p:ph type="body" orient="vert" idx="1"/>
          </p:nvPr>
        </p:nvSpPr>
        <p:spPr>
          <a:xfrm>
            <a:off x="457200" y="274638"/>
            <a:ext cx="6019800" cy="5851525"/>
          </a:xfrm>
        </p:spPr>
        <p:txBody>
          <a:bodyPr vert="eaVert"/>
          <a:lstStyle/>
          <a:p>
            <a:pPr lvl="0" eaLnBrk="1" latinLnBrk="0" hangingPunct="1"/>
            <a:r>
              <a:rPr lang="sl-SI" smtClean="0"/>
              <a:t>Uredite sloge besedila matrice</a:t>
            </a:r>
          </a:p>
          <a:p>
            <a:pPr lvl="1" eaLnBrk="1" latinLnBrk="0" hangingPunct="1"/>
            <a:r>
              <a:rPr lang="sl-SI" smtClean="0"/>
              <a:t>Druga raven</a:t>
            </a:r>
          </a:p>
          <a:p>
            <a:pPr lvl="2" eaLnBrk="1" latinLnBrk="0" hangingPunct="1"/>
            <a:r>
              <a:rPr lang="sl-SI" smtClean="0"/>
              <a:t>Tretja raven</a:t>
            </a:r>
          </a:p>
          <a:p>
            <a:pPr lvl="3" eaLnBrk="1" latinLnBrk="0" hangingPunct="1"/>
            <a:r>
              <a:rPr lang="sl-SI" smtClean="0"/>
              <a:t>Četrta raven</a:t>
            </a:r>
          </a:p>
          <a:p>
            <a:pPr lvl="4" eaLnBrk="1" latinLnBrk="0" hangingPunct="1"/>
            <a:r>
              <a:rPr lang="sl-SI" smtClean="0"/>
              <a:t>Peta raven</a:t>
            </a:r>
            <a:endParaRPr kumimoji="0" lang="en-US"/>
          </a:p>
        </p:txBody>
      </p:sp>
      <p:sp>
        <p:nvSpPr>
          <p:cNvPr id="4" name="Ograda datuma 3"/>
          <p:cNvSpPr>
            <a:spLocks noGrp="1"/>
          </p:cNvSpPr>
          <p:nvPr>
            <p:ph type="dt" sz="half" idx="10"/>
          </p:nvPr>
        </p:nvSpPr>
        <p:spPr/>
        <p:txBody>
          <a:bodyPr/>
          <a:lstStyle/>
          <a:p>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53F40A81-F2E8-4889-9ECB-D9CFA74D64A5}" type="slidenum">
              <a:rPr lang="sl-SI" smtClean="0"/>
              <a:pPr/>
              <a:t>‹#›</a:t>
            </a:fld>
            <a:endParaRPr lang="sl-SI"/>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Naslov, besedilo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457200" y="381000"/>
            <a:ext cx="8229600" cy="1371600"/>
          </a:xfrm>
        </p:spPr>
        <p:txBody>
          <a:bodyPr/>
          <a:lstStyle/>
          <a:p>
            <a:r>
              <a:rPr lang="sl-SI" smtClean="0"/>
              <a:t>Uredite slog naslova matrice</a:t>
            </a:r>
            <a:endParaRPr lang="sl-SI"/>
          </a:p>
        </p:txBody>
      </p:sp>
      <p:sp>
        <p:nvSpPr>
          <p:cNvPr id="3" name="Ograda besedila 2"/>
          <p:cNvSpPr>
            <a:spLocks noGrp="1"/>
          </p:cNvSpPr>
          <p:nvPr>
            <p:ph type="body" sz="half" idx="1"/>
          </p:nvPr>
        </p:nvSpPr>
        <p:spPr>
          <a:xfrm>
            <a:off x="457200" y="1981200"/>
            <a:ext cx="4038600" cy="4114800"/>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vsebine 3"/>
          <p:cNvSpPr>
            <a:spLocks noGrp="1"/>
          </p:cNvSpPr>
          <p:nvPr>
            <p:ph sz="half" idx="2"/>
          </p:nvPr>
        </p:nvSpPr>
        <p:spPr>
          <a:xfrm>
            <a:off x="4648200" y="1981200"/>
            <a:ext cx="4038600" cy="4114800"/>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grada datuma 4"/>
          <p:cNvSpPr>
            <a:spLocks noGrp="1"/>
          </p:cNvSpPr>
          <p:nvPr>
            <p:ph type="dt" sz="half" idx="10"/>
          </p:nvPr>
        </p:nvSpPr>
        <p:spPr>
          <a:xfrm>
            <a:off x="457200" y="6245225"/>
            <a:ext cx="2133600" cy="476250"/>
          </a:xfrm>
        </p:spPr>
        <p:txBody>
          <a:bodyPr/>
          <a:lstStyle>
            <a:lvl1pPr>
              <a:defRPr/>
            </a:lvl1pPr>
          </a:lstStyle>
          <a:p>
            <a:endParaRPr lang="sl-SI"/>
          </a:p>
        </p:txBody>
      </p:sp>
      <p:sp>
        <p:nvSpPr>
          <p:cNvPr id="6" name="Ograda noge 5"/>
          <p:cNvSpPr>
            <a:spLocks noGrp="1"/>
          </p:cNvSpPr>
          <p:nvPr>
            <p:ph type="ftr" sz="quarter" idx="11"/>
          </p:nvPr>
        </p:nvSpPr>
        <p:spPr>
          <a:xfrm>
            <a:off x="3124200" y="6245225"/>
            <a:ext cx="2895600" cy="476250"/>
          </a:xfrm>
        </p:spPr>
        <p:txBody>
          <a:bodyPr/>
          <a:lstStyle>
            <a:lvl1pPr>
              <a:defRPr/>
            </a:lvl1pPr>
          </a:lstStyle>
          <a:p>
            <a:endParaRPr lang="sl-SI"/>
          </a:p>
        </p:txBody>
      </p:sp>
      <p:sp>
        <p:nvSpPr>
          <p:cNvPr id="7" name="Ograda številke diapozitiva 6"/>
          <p:cNvSpPr>
            <a:spLocks noGrp="1"/>
          </p:cNvSpPr>
          <p:nvPr>
            <p:ph type="sldNum" sz="quarter" idx="12"/>
          </p:nvPr>
        </p:nvSpPr>
        <p:spPr>
          <a:xfrm>
            <a:off x="6553200" y="6245225"/>
            <a:ext cx="2133600" cy="476250"/>
          </a:xfrm>
        </p:spPr>
        <p:txBody>
          <a:bodyPr/>
          <a:lstStyle>
            <a:lvl1pPr>
              <a:defRPr/>
            </a:lvl1pPr>
          </a:lstStyle>
          <a:p>
            <a:fld id="{4E0487F2-2405-4DCC-AEBD-827782A6203B}" type="slidenum">
              <a:rPr lang="sl-SI"/>
              <a:pPr/>
              <a:t>‹#›</a:t>
            </a:fld>
            <a:endParaRPr lang="sl-SI"/>
          </a:p>
        </p:txBody>
      </p:sp>
    </p:spTree>
    <p:extLst>
      <p:ext uri="{BB962C8B-B14F-4D97-AF65-F5344CB8AC3E}">
        <p14:creationId xmlns:p14="http://schemas.microsoft.com/office/powerpoint/2010/main" val="8768293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Naslov, besedilo in 2 vsebini">
    <p:spTree>
      <p:nvGrpSpPr>
        <p:cNvPr id="1" name=""/>
        <p:cNvGrpSpPr/>
        <p:nvPr/>
      </p:nvGrpSpPr>
      <p:grpSpPr>
        <a:xfrm>
          <a:off x="0" y="0"/>
          <a:ext cx="0" cy="0"/>
          <a:chOff x="0" y="0"/>
          <a:chExt cx="0" cy="0"/>
        </a:xfrm>
      </p:grpSpPr>
      <p:sp>
        <p:nvSpPr>
          <p:cNvPr id="2" name="Naslov 1"/>
          <p:cNvSpPr>
            <a:spLocks noGrp="1"/>
          </p:cNvSpPr>
          <p:nvPr>
            <p:ph type="title"/>
          </p:nvPr>
        </p:nvSpPr>
        <p:spPr>
          <a:xfrm>
            <a:off x="457200" y="381000"/>
            <a:ext cx="8229600" cy="1371600"/>
          </a:xfrm>
        </p:spPr>
        <p:txBody>
          <a:bodyPr/>
          <a:lstStyle/>
          <a:p>
            <a:r>
              <a:rPr lang="sl-SI" smtClean="0"/>
              <a:t>Uredite slog naslova matrice</a:t>
            </a:r>
            <a:endParaRPr lang="sl-SI"/>
          </a:p>
        </p:txBody>
      </p:sp>
      <p:sp>
        <p:nvSpPr>
          <p:cNvPr id="3" name="Ograda besedila 2"/>
          <p:cNvSpPr>
            <a:spLocks noGrp="1"/>
          </p:cNvSpPr>
          <p:nvPr>
            <p:ph type="body" sz="half" idx="1"/>
          </p:nvPr>
        </p:nvSpPr>
        <p:spPr>
          <a:xfrm>
            <a:off x="457200" y="1981200"/>
            <a:ext cx="4038600" cy="4114800"/>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vsebine 3"/>
          <p:cNvSpPr>
            <a:spLocks noGrp="1"/>
          </p:cNvSpPr>
          <p:nvPr>
            <p:ph sz="quarter" idx="2"/>
          </p:nvPr>
        </p:nvSpPr>
        <p:spPr>
          <a:xfrm>
            <a:off x="4648200" y="1981200"/>
            <a:ext cx="4038600" cy="1981200"/>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grada vsebine 4"/>
          <p:cNvSpPr>
            <a:spLocks noGrp="1"/>
          </p:cNvSpPr>
          <p:nvPr>
            <p:ph sz="quarter" idx="3"/>
          </p:nvPr>
        </p:nvSpPr>
        <p:spPr>
          <a:xfrm>
            <a:off x="4648200" y="4114800"/>
            <a:ext cx="4038600" cy="1981200"/>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6" name="Ograda datuma 5"/>
          <p:cNvSpPr>
            <a:spLocks noGrp="1"/>
          </p:cNvSpPr>
          <p:nvPr>
            <p:ph type="dt" sz="half" idx="10"/>
          </p:nvPr>
        </p:nvSpPr>
        <p:spPr>
          <a:xfrm>
            <a:off x="457200" y="6245225"/>
            <a:ext cx="2133600" cy="476250"/>
          </a:xfrm>
        </p:spPr>
        <p:txBody>
          <a:bodyPr/>
          <a:lstStyle>
            <a:lvl1pPr>
              <a:defRPr/>
            </a:lvl1pPr>
          </a:lstStyle>
          <a:p>
            <a:endParaRPr lang="sl-SI"/>
          </a:p>
        </p:txBody>
      </p:sp>
      <p:sp>
        <p:nvSpPr>
          <p:cNvPr id="7" name="Ograda noge 6"/>
          <p:cNvSpPr>
            <a:spLocks noGrp="1"/>
          </p:cNvSpPr>
          <p:nvPr>
            <p:ph type="ftr" sz="quarter" idx="11"/>
          </p:nvPr>
        </p:nvSpPr>
        <p:spPr>
          <a:xfrm>
            <a:off x="3124200" y="6245225"/>
            <a:ext cx="2895600" cy="476250"/>
          </a:xfrm>
        </p:spPr>
        <p:txBody>
          <a:bodyPr/>
          <a:lstStyle>
            <a:lvl1pPr>
              <a:defRPr/>
            </a:lvl1pPr>
          </a:lstStyle>
          <a:p>
            <a:endParaRPr lang="sl-SI"/>
          </a:p>
        </p:txBody>
      </p:sp>
      <p:sp>
        <p:nvSpPr>
          <p:cNvPr id="8" name="Ograda številke diapozitiva 7"/>
          <p:cNvSpPr>
            <a:spLocks noGrp="1"/>
          </p:cNvSpPr>
          <p:nvPr>
            <p:ph type="sldNum" sz="quarter" idx="12"/>
          </p:nvPr>
        </p:nvSpPr>
        <p:spPr>
          <a:xfrm>
            <a:off x="6553200" y="6245225"/>
            <a:ext cx="2133600" cy="476250"/>
          </a:xfrm>
        </p:spPr>
        <p:txBody>
          <a:bodyPr/>
          <a:lstStyle>
            <a:lvl1pPr>
              <a:defRPr/>
            </a:lvl1pPr>
          </a:lstStyle>
          <a:p>
            <a:fld id="{37772F4F-2486-4999-B1DB-16A2834AA3BF}" type="slidenum">
              <a:rPr lang="sl-SI"/>
              <a:pPr/>
              <a:t>‹#›</a:t>
            </a:fld>
            <a:endParaRPr lang="sl-SI"/>
          </a:p>
        </p:txBody>
      </p:sp>
    </p:spTree>
    <p:extLst>
      <p:ext uri="{BB962C8B-B14F-4D97-AF65-F5344CB8AC3E}">
        <p14:creationId xmlns:p14="http://schemas.microsoft.com/office/powerpoint/2010/main" val="37292059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Naslov in 4 vsebine">
    <p:spTree>
      <p:nvGrpSpPr>
        <p:cNvPr id="1" name=""/>
        <p:cNvGrpSpPr/>
        <p:nvPr/>
      </p:nvGrpSpPr>
      <p:grpSpPr>
        <a:xfrm>
          <a:off x="0" y="0"/>
          <a:ext cx="0" cy="0"/>
          <a:chOff x="0" y="0"/>
          <a:chExt cx="0" cy="0"/>
        </a:xfrm>
      </p:grpSpPr>
      <p:sp>
        <p:nvSpPr>
          <p:cNvPr id="2" name="Naslov 1"/>
          <p:cNvSpPr>
            <a:spLocks noGrp="1"/>
          </p:cNvSpPr>
          <p:nvPr>
            <p:ph type="title" sz="quarter"/>
          </p:nvPr>
        </p:nvSpPr>
        <p:spPr>
          <a:xfrm>
            <a:off x="457200" y="381000"/>
            <a:ext cx="8229600" cy="1371600"/>
          </a:xfrm>
        </p:spPr>
        <p:txBody>
          <a:bodyPr/>
          <a:lstStyle/>
          <a:p>
            <a:r>
              <a:rPr lang="sl-SI" smtClean="0"/>
              <a:t>Uredite slog naslova matrice</a:t>
            </a:r>
            <a:endParaRPr lang="sl-SI"/>
          </a:p>
        </p:txBody>
      </p:sp>
      <p:sp>
        <p:nvSpPr>
          <p:cNvPr id="3" name="Ograda vsebine 2"/>
          <p:cNvSpPr>
            <a:spLocks noGrp="1"/>
          </p:cNvSpPr>
          <p:nvPr>
            <p:ph sz="quarter" idx="1"/>
          </p:nvPr>
        </p:nvSpPr>
        <p:spPr>
          <a:xfrm>
            <a:off x="457200" y="1981200"/>
            <a:ext cx="4038600" cy="1981200"/>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vsebine 3"/>
          <p:cNvSpPr>
            <a:spLocks noGrp="1"/>
          </p:cNvSpPr>
          <p:nvPr>
            <p:ph sz="quarter" idx="2"/>
          </p:nvPr>
        </p:nvSpPr>
        <p:spPr>
          <a:xfrm>
            <a:off x="4648200" y="1981200"/>
            <a:ext cx="4038600" cy="1981200"/>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grada vsebine 4"/>
          <p:cNvSpPr>
            <a:spLocks noGrp="1"/>
          </p:cNvSpPr>
          <p:nvPr>
            <p:ph sz="quarter" idx="3"/>
          </p:nvPr>
        </p:nvSpPr>
        <p:spPr>
          <a:xfrm>
            <a:off x="457200" y="4114800"/>
            <a:ext cx="4038600" cy="1981200"/>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6" name="Ograda vsebine 5"/>
          <p:cNvSpPr>
            <a:spLocks noGrp="1"/>
          </p:cNvSpPr>
          <p:nvPr>
            <p:ph sz="quarter" idx="4"/>
          </p:nvPr>
        </p:nvSpPr>
        <p:spPr>
          <a:xfrm>
            <a:off x="4648200" y="4114800"/>
            <a:ext cx="4038600" cy="1981200"/>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7" name="Ograda datuma 6"/>
          <p:cNvSpPr>
            <a:spLocks noGrp="1"/>
          </p:cNvSpPr>
          <p:nvPr>
            <p:ph type="dt" sz="half" idx="10"/>
          </p:nvPr>
        </p:nvSpPr>
        <p:spPr>
          <a:xfrm>
            <a:off x="457200" y="6245225"/>
            <a:ext cx="2133600" cy="476250"/>
          </a:xfrm>
        </p:spPr>
        <p:txBody>
          <a:bodyPr/>
          <a:lstStyle>
            <a:lvl1pPr>
              <a:defRPr/>
            </a:lvl1pPr>
          </a:lstStyle>
          <a:p>
            <a:endParaRPr lang="sl-SI"/>
          </a:p>
        </p:txBody>
      </p:sp>
      <p:sp>
        <p:nvSpPr>
          <p:cNvPr id="8" name="Ograda noge 7"/>
          <p:cNvSpPr>
            <a:spLocks noGrp="1"/>
          </p:cNvSpPr>
          <p:nvPr>
            <p:ph type="ftr" sz="quarter" idx="11"/>
          </p:nvPr>
        </p:nvSpPr>
        <p:spPr>
          <a:xfrm>
            <a:off x="3124200" y="6245225"/>
            <a:ext cx="2895600" cy="476250"/>
          </a:xfrm>
        </p:spPr>
        <p:txBody>
          <a:bodyPr/>
          <a:lstStyle>
            <a:lvl1pPr>
              <a:defRPr/>
            </a:lvl1pPr>
          </a:lstStyle>
          <a:p>
            <a:endParaRPr lang="sl-SI"/>
          </a:p>
        </p:txBody>
      </p:sp>
      <p:sp>
        <p:nvSpPr>
          <p:cNvPr id="9" name="Ograda številke diapozitiva 8"/>
          <p:cNvSpPr>
            <a:spLocks noGrp="1"/>
          </p:cNvSpPr>
          <p:nvPr>
            <p:ph type="sldNum" sz="quarter" idx="12"/>
          </p:nvPr>
        </p:nvSpPr>
        <p:spPr>
          <a:xfrm>
            <a:off x="6553200" y="6245225"/>
            <a:ext cx="2133600" cy="476250"/>
          </a:xfrm>
        </p:spPr>
        <p:txBody>
          <a:bodyPr/>
          <a:lstStyle>
            <a:lvl1pPr>
              <a:defRPr/>
            </a:lvl1pPr>
          </a:lstStyle>
          <a:p>
            <a:fld id="{5B5E45EA-DD96-4FF4-AB5F-C595A8A438F3}" type="slidenum">
              <a:rPr lang="sl-SI"/>
              <a:pPr/>
              <a:t>‹#›</a:t>
            </a:fld>
            <a:endParaRPr lang="sl-SI"/>
          </a:p>
        </p:txBody>
      </p:sp>
    </p:spTree>
    <p:extLst>
      <p:ext uri="{BB962C8B-B14F-4D97-AF65-F5344CB8AC3E}">
        <p14:creationId xmlns:p14="http://schemas.microsoft.com/office/powerpoint/2010/main" val="28747652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Vsebina">
    <p:spTree>
      <p:nvGrpSpPr>
        <p:cNvPr id="1" name=""/>
        <p:cNvGrpSpPr/>
        <p:nvPr/>
      </p:nvGrpSpPr>
      <p:grpSpPr>
        <a:xfrm>
          <a:off x="0" y="0"/>
          <a:ext cx="0" cy="0"/>
          <a:chOff x="0" y="0"/>
          <a:chExt cx="0" cy="0"/>
        </a:xfrm>
      </p:grpSpPr>
      <p:sp>
        <p:nvSpPr>
          <p:cNvPr id="2" name="Ograda vsebine 1"/>
          <p:cNvSpPr>
            <a:spLocks noGrp="1"/>
          </p:cNvSpPr>
          <p:nvPr>
            <p:ph/>
          </p:nvPr>
        </p:nvSpPr>
        <p:spPr>
          <a:xfrm>
            <a:off x="457200" y="381000"/>
            <a:ext cx="8229600" cy="5715000"/>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3" name="Ograda datuma 2"/>
          <p:cNvSpPr>
            <a:spLocks noGrp="1"/>
          </p:cNvSpPr>
          <p:nvPr>
            <p:ph type="dt" sz="half" idx="10"/>
          </p:nvPr>
        </p:nvSpPr>
        <p:spPr>
          <a:xfrm>
            <a:off x="457200" y="6245225"/>
            <a:ext cx="2133600" cy="476250"/>
          </a:xfrm>
        </p:spPr>
        <p:txBody>
          <a:bodyPr/>
          <a:lstStyle>
            <a:lvl1pPr>
              <a:defRPr/>
            </a:lvl1pPr>
          </a:lstStyle>
          <a:p>
            <a:endParaRPr lang="sl-SI"/>
          </a:p>
        </p:txBody>
      </p:sp>
      <p:sp>
        <p:nvSpPr>
          <p:cNvPr id="4" name="Ograda noge 3"/>
          <p:cNvSpPr>
            <a:spLocks noGrp="1"/>
          </p:cNvSpPr>
          <p:nvPr>
            <p:ph type="ftr" sz="quarter" idx="11"/>
          </p:nvPr>
        </p:nvSpPr>
        <p:spPr>
          <a:xfrm>
            <a:off x="3124200" y="6245225"/>
            <a:ext cx="2895600" cy="476250"/>
          </a:xfrm>
        </p:spPr>
        <p:txBody>
          <a:bodyPr/>
          <a:lstStyle>
            <a:lvl1pPr>
              <a:defRPr/>
            </a:lvl1pPr>
          </a:lstStyle>
          <a:p>
            <a:endParaRPr lang="sl-SI"/>
          </a:p>
        </p:txBody>
      </p:sp>
      <p:sp>
        <p:nvSpPr>
          <p:cNvPr id="5" name="Ograda številke diapozitiva 4"/>
          <p:cNvSpPr>
            <a:spLocks noGrp="1"/>
          </p:cNvSpPr>
          <p:nvPr>
            <p:ph type="sldNum" sz="quarter" idx="12"/>
          </p:nvPr>
        </p:nvSpPr>
        <p:spPr>
          <a:xfrm>
            <a:off x="6553200" y="6245225"/>
            <a:ext cx="2133600" cy="476250"/>
          </a:xfrm>
        </p:spPr>
        <p:txBody>
          <a:bodyPr/>
          <a:lstStyle>
            <a:lvl1pPr>
              <a:defRPr/>
            </a:lvl1pPr>
          </a:lstStyle>
          <a:p>
            <a:fld id="{BC0E3936-6C52-4063-9226-818946519C82}" type="slidenum">
              <a:rPr lang="sl-SI"/>
              <a:pPr/>
              <a:t>‹#›</a:t>
            </a:fld>
            <a:endParaRPr lang="sl-SI"/>
          </a:p>
        </p:txBody>
      </p:sp>
    </p:spTree>
    <p:extLst>
      <p:ext uri="{BB962C8B-B14F-4D97-AF65-F5344CB8AC3E}">
        <p14:creationId xmlns:p14="http://schemas.microsoft.com/office/powerpoint/2010/main" val="29230967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9" name="Ograda vsebine 8"/>
          <p:cNvSpPr>
            <a:spLocks noGrp="1"/>
          </p:cNvSpPr>
          <p:nvPr>
            <p:ph idx="1"/>
          </p:nvPr>
        </p:nvSpPr>
        <p:spPr>
          <a:xfrm>
            <a:off x="457200" y="1524000"/>
            <a:ext cx="8229600" cy="4572000"/>
          </a:xfrm>
        </p:spPr>
        <p:txBody>
          <a:bodyPr/>
          <a:lstStyle/>
          <a:p>
            <a:pPr lvl="0" eaLnBrk="1" latinLnBrk="0" hangingPunct="1"/>
            <a:r>
              <a:rPr lang="sl-SI" smtClean="0"/>
              <a:t>Uredite sloge besedila matrice</a:t>
            </a:r>
          </a:p>
          <a:p>
            <a:pPr lvl="1" eaLnBrk="1" latinLnBrk="0" hangingPunct="1"/>
            <a:r>
              <a:rPr lang="sl-SI" smtClean="0"/>
              <a:t>Druga raven</a:t>
            </a:r>
          </a:p>
          <a:p>
            <a:pPr lvl="2" eaLnBrk="1" latinLnBrk="0" hangingPunct="1"/>
            <a:r>
              <a:rPr lang="sl-SI" smtClean="0"/>
              <a:t>Tretja raven</a:t>
            </a:r>
          </a:p>
          <a:p>
            <a:pPr lvl="3" eaLnBrk="1" latinLnBrk="0" hangingPunct="1"/>
            <a:r>
              <a:rPr lang="sl-SI" smtClean="0"/>
              <a:t>Četrta raven</a:t>
            </a:r>
          </a:p>
          <a:p>
            <a:pPr lvl="4" eaLnBrk="1" latinLnBrk="0" hangingPunct="1"/>
            <a:r>
              <a:rPr lang="sl-SI" smtClean="0"/>
              <a:t>Peta raven</a:t>
            </a:r>
            <a:endParaRPr kumimoji="0" lang="en-US"/>
          </a:p>
        </p:txBody>
      </p:sp>
      <p:sp>
        <p:nvSpPr>
          <p:cNvPr id="14" name="Ograda datuma 13"/>
          <p:cNvSpPr>
            <a:spLocks noGrp="1"/>
          </p:cNvSpPr>
          <p:nvPr>
            <p:ph type="dt" sz="half" idx="14"/>
          </p:nvPr>
        </p:nvSpPr>
        <p:spPr/>
        <p:txBody>
          <a:bodyPr/>
          <a:lstStyle/>
          <a:p>
            <a:endParaRPr lang="sl-SI"/>
          </a:p>
        </p:txBody>
      </p:sp>
      <p:sp>
        <p:nvSpPr>
          <p:cNvPr id="15" name="Ograda številke diapozitiva 14"/>
          <p:cNvSpPr>
            <a:spLocks noGrp="1"/>
          </p:cNvSpPr>
          <p:nvPr>
            <p:ph type="sldNum" sz="quarter" idx="15"/>
          </p:nvPr>
        </p:nvSpPr>
        <p:spPr/>
        <p:txBody>
          <a:bodyPr/>
          <a:lstStyle>
            <a:lvl1pPr algn="ctr">
              <a:defRPr/>
            </a:lvl1pPr>
          </a:lstStyle>
          <a:p>
            <a:fld id="{83A94582-CE9D-4E4D-B151-189C826CB2C1}" type="slidenum">
              <a:rPr lang="sl-SI" smtClean="0"/>
              <a:pPr/>
              <a:t>‹#›</a:t>
            </a:fld>
            <a:endParaRPr lang="sl-SI"/>
          </a:p>
        </p:txBody>
      </p:sp>
      <p:sp>
        <p:nvSpPr>
          <p:cNvPr id="16" name="Ograda noge 15"/>
          <p:cNvSpPr>
            <a:spLocks noGrp="1"/>
          </p:cNvSpPr>
          <p:nvPr>
            <p:ph type="ftr" sz="quarter" idx="16"/>
          </p:nvPr>
        </p:nvSpPr>
        <p:spPr/>
        <p:txBody>
          <a:bodyPr/>
          <a:lstStyle/>
          <a:p>
            <a:endParaRPr lang="sl-SI"/>
          </a:p>
        </p:txBody>
      </p:sp>
      <p:sp>
        <p:nvSpPr>
          <p:cNvPr id="17" name="Naslov 16"/>
          <p:cNvSpPr>
            <a:spLocks noGrp="1"/>
          </p:cNvSpPr>
          <p:nvPr>
            <p:ph type="title"/>
          </p:nvPr>
        </p:nvSpPr>
        <p:spPr/>
        <p:txBody>
          <a:bodyPr rtlCol="0" anchor="b" anchorCtr="0"/>
          <a:lstStyle/>
          <a:p>
            <a:r>
              <a:rPr kumimoji="0" lang="sl-SI" smtClean="0"/>
              <a:t>Uredite slog naslova matrice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4" name="Ograda datuma 3"/>
          <p:cNvSpPr>
            <a:spLocks noGrp="1"/>
          </p:cNvSpPr>
          <p:nvPr>
            <p:ph type="dt" sz="half" idx="10"/>
          </p:nvPr>
        </p:nvSpPr>
        <p:spPr/>
        <p:txBody>
          <a:bodyPr/>
          <a:lstStyle/>
          <a:p>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3D71AC9F-7E1D-4111-B7C7-AD97DC952C98}" type="slidenum">
              <a:rPr lang="sl-SI" smtClean="0"/>
              <a:pPr/>
              <a:t>‹#›</a:t>
            </a:fld>
            <a:endParaRPr lang="sl-SI"/>
          </a:p>
        </p:txBody>
      </p:sp>
      <p:sp>
        <p:nvSpPr>
          <p:cNvPr id="2" name="Naslov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sl-SI" smtClean="0"/>
              <a:t>Uredite slog naslova matrice</a:t>
            </a:r>
            <a:endParaRPr kumimoji="0" lang="en-US"/>
          </a:p>
        </p:txBody>
      </p:sp>
      <p:sp>
        <p:nvSpPr>
          <p:cNvPr id="3" name="Ograda besedila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sl-SI" smtClean="0"/>
              <a:t>Uredite sloge besedila matrice</a:t>
            </a:r>
          </a:p>
        </p:txBody>
      </p:sp>
      <p:cxnSp>
        <p:nvCxnSpPr>
          <p:cNvPr id="7" name="Raven povezovalnik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5" name="Ograda datuma 4"/>
          <p:cNvSpPr>
            <a:spLocks noGrp="1"/>
          </p:cNvSpPr>
          <p:nvPr>
            <p:ph type="dt" sz="half" idx="10"/>
          </p:nvPr>
        </p:nvSpPr>
        <p:spPr/>
        <p:txBody>
          <a:bodyPr/>
          <a:lstStyle/>
          <a:p>
            <a:endParaRPr lang="sl-SI"/>
          </a:p>
        </p:txBody>
      </p:sp>
      <p:sp>
        <p:nvSpPr>
          <p:cNvPr id="6" name="Ograda noge 5"/>
          <p:cNvSpPr>
            <a:spLocks noGrp="1"/>
          </p:cNvSpPr>
          <p:nvPr>
            <p:ph type="ftr" sz="quarter" idx="11"/>
          </p:nvPr>
        </p:nvSpPr>
        <p:spPr/>
        <p:txBody>
          <a:bodyPr/>
          <a:lstStyle/>
          <a:p>
            <a:endParaRPr lang="sl-SI"/>
          </a:p>
        </p:txBody>
      </p:sp>
      <p:sp>
        <p:nvSpPr>
          <p:cNvPr id="7" name="Ograda številke diapozitiva 6"/>
          <p:cNvSpPr>
            <a:spLocks noGrp="1"/>
          </p:cNvSpPr>
          <p:nvPr>
            <p:ph type="sldNum" sz="quarter" idx="12"/>
          </p:nvPr>
        </p:nvSpPr>
        <p:spPr/>
        <p:txBody>
          <a:bodyPr/>
          <a:lstStyle/>
          <a:p>
            <a:fld id="{A6F26D14-B58C-4321-9488-0733398FA42B}" type="slidenum">
              <a:rPr lang="sl-SI" smtClean="0"/>
              <a:pPr/>
              <a:t>‹#›</a:t>
            </a:fld>
            <a:endParaRPr lang="sl-SI"/>
          </a:p>
        </p:txBody>
      </p:sp>
      <p:sp>
        <p:nvSpPr>
          <p:cNvPr id="2" name="Naslov 1"/>
          <p:cNvSpPr>
            <a:spLocks noGrp="1"/>
          </p:cNvSpPr>
          <p:nvPr>
            <p:ph type="title"/>
          </p:nvPr>
        </p:nvSpPr>
        <p:spPr/>
        <p:txBody>
          <a:bodyPr/>
          <a:lstStyle/>
          <a:p>
            <a:r>
              <a:rPr kumimoji="0" lang="sl-SI" smtClean="0"/>
              <a:t>Uredite slog naslova matrice</a:t>
            </a:r>
            <a:endParaRPr kumimoji="0" lang="en-US"/>
          </a:p>
        </p:txBody>
      </p:sp>
      <p:sp>
        <p:nvSpPr>
          <p:cNvPr id="11" name="Ograda vsebine 10"/>
          <p:cNvSpPr>
            <a:spLocks noGrp="1"/>
          </p:cNvSpPr>
          <p:nvPr>
            <p:ph sz="half" idx="1"/>
          </p:nvPr>
        </p:nvSpPr>
        <p:spPr>
          <a:xfrm>
            <a:off x="457200" y="1524000"/>
            <a:ext cx="4059936" cy="4572000"/>
          </a:xfrm>
        </p:spPr>
        <p:txBody>
          <a:bodyPr/>
          <a:lstStyle/>
          <a:p>
            <a:pPr lvl="0" eaLnBrk="1" latinLnBrk="0" hangingPunct="1"/>
            <a:r>
              <a:rPr lang="sl-SI" smtClean="0"/>
              <a:t>Uredite sloge besedila matrice</a:t>
            </a:r>
          </a:p>
          <a:p>
            <a:pPr lvl="1" eaLnBrk="1" latinLnBrk="0" hangingPunct="1"/>
            <a:r>
              <a:rPr lang="sl-SI" smtClean="0"/>
              <a:t>Druga raven</a:t>
            </a:r>
          </a:p>
          <a:p>
            <a:pPr lvl="2" eaLnBrk="1" latinLnBrk="0" hangingPunct="1"/>
            <a:r>
              <a:rPr lang="sl-SI" smtClean="0"/>
              <a:t>Tretja raven</a:t>
            </a:r>
          </a:p>
          <a:p>
            <a:pPr lvl="3" eaLnBrk="1" latinLnBrk="0" hangingPunct="1"/>
            <a:r>
              <a:rPr lang="sl-SI" smtClean="0"/>
              <a:t>Četrta raven</a:t>
            </a:r>
          </a:p>
          <a:p>
            <a:pPr lvl="4" eaLnBrk="1" latinLnBrk="0" hangingPunct="1"/>
            <a:r>
              <a:rPr lang="sl-SI" smtClean="0"/>
              <a:t>Peta raven</a:t>
            </a:r>
            <a:endParaRPr kumimoji="0" lang="en-US"/>
          </a:p>
        </p:txBody>
      </p:sp>
      <p:sp>
        <p:nvSpPr>
          <p:cNvPr id="13" name="Ograda vsebine 12"/>
          <p:cNvSpPr>
            <a:spLocks noGrp="1"/>
          </p:cNvSpPr>
          <p:nvPr>
            <p:ph sz="half" idx="2"/>
          </p:nvPr>
        </p:nvSpPr>
        <p:spPr>
          <a:xfrm>
            <a:off x="4648200" y="1524000"/>
            <a:ext cx="4059936" cy="4572000"/>
          </a:xfrm>
        </p:spPr>
        <p:txBody>
          <a:bodyPr/>
          <a:lstStyle/>
          <a:p>
            <a:pPr lvl="0" eaLnBrk="1" latinLnBrk="0" hangingPunct="1"/>
            <a:r>
              <a:rPr lang="sl-SI" smtClean="0"/>
              <a:t>Uredite sloge besedila matrice</a:t>
            </a:r>
          </a:p>
          <a:p>
            <a:pPr lvl="1" eaLnBrk="1" latinLnBrk="0" hangingPunct="1"/>
            <a:r>
              <a:rPr lang="sl-SI" smtClean="0"/>
              <a:t>Druga raven</a:t>
            </a:r>
          </a:p>
          <a:p>
            <a:pPr lvl="2" eaLnBrk="1" latinLnBrk="0" hangingPunct="1"/>
            <a:r>
              <a:rPr lang="sl-SI" smtClean="0"/>
              <a:t>Tretja raven</a:t>
            </a:r>
          </a:p>
          <a:p>
            <a:pPr lvl="3" eaLnBrk="1" latinLnBrk="0" hangingPunct="1"/>
            <a:r>
              <a:rPr lang="sl-SI" smtClean="0"/>
              <a:t>Četrta raven</a:t>
            </a:r>
          </a:p>
          <a:p>
            <a:pPr lvl="4" eaLnBrk="1" latinLnBrk="0" hangingPunct="1"/>
            <a:r>
              <a:rPr lang="sl-SI" smtClean="0"/>
              <a:t>Peta raven</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9" name="Ograda številke diapozitiva 8"/>
          <p:cNvSpPr>
            <a:spLocks noGrp="1"/>
          </p:cNvSpPr>
          <p:nvPr>
            <p:ph type="sldNum" sz="quarter" idx="12"/>
          </p:nvPr>
        </p:nvSpPr>
        <p:spPr/>
        <p:txBody>
          <a:bodyPr/>
          <a:lstStyle/>
          <a:p>
            <a:fld id="{55055B75-A085-4D2D-93FA-6956B0B45D8F}" type="slidenum">
              <a:rPr lang="sl-SI" smtClean="0"/>
              <a:pPr/>
              <a:t>‹#›</a:t>
            </a:fld>
            <a:endParaRPr lang="sl-SI"/>
          </a:p>
        </p:txBody>
      </p:sp>
      <p:sp>
        <p:nvSpPr>
          <p:cNvPr id="8" name="Ograda noge 7"/>
          <p:cNvSpPr>
            <a:spLocks noGrp="1"/>
          </p:cNvSpPr>
          <p:nvPr>
            <p:ph type="ftr" sz="quarter" idx="11"/>
          </p:nvPr>
        </p:nvSpPr>
        <p:spPr/>
        <p:txBody>
          <a:bodyPr/>
          <a:lstStyle/>
          <a:p>
            <a:endParaRPr lang="sl-SI"/>
          </a:p>
        </p:txBody>
      </p:sp>
      <p:sp>
        <p:nvSpPr>
          <p:cNvPr id="7" name="Ograda datuma 6"/>
          <p:cNvSpPr>
            <a:spLocks noGrp="1"/>
          </p:cNvSpPr>
          <p:nvPr>
            <p:ph type="dt" sz="half" idx="10"/>
          </p:nvPr>
        </p:nvSpPr>
        <p:spPr/>
        <p:txBody>
          <a:bodyPr/>
          <a:lstStyle/>
          <a:p>
            <a:endParaRPr lang="sl-SI"/>
          </a:p>
        </p:txBody>
      </p:sp>
      <p:sp>
        <p:nvSpPr>
          <p:cNvPr id="3" name="Ograda besedila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sl-SI" smtClean="0"/>
              <a:t>Uredite sloge besedila matrice</a:t>
            </a:r>
          </a:p>
        </p:txBody>
      </p:sp>
      <p:sp>
        <p:nvSpPr>
          <p:cNvPr id="32" name="Ograda vsebine 31"/>
          <p:cNvSpPr>
            <a:spLocks noGrp="1"/>
          </p:cNvSpPr>
          <p:nvPr>
            <p:ph sz="half" idx="2"/>
          </p:nvPr>
        </p:nvSpPr>
        <p:spPr>
          <a:xfrm>
            <a:off x="457200" y="2201896"/>
            <a:ext cx="4038600" cy="3913632"/>
          </a:xfrm>
        </p:spPr>
        <p:txBody>
          <a:bodyPr/>
          <a:lstStyle/>
          <a:p>
            <a:pPr lvl="0" eaLnBrk="1" latinLnBrk="0" hangingPunct="1"/>
            <a:r>
              <a:rPr lang="sl-SI" smtClean="0"/>
              <a:t>Uredite sloge besedila matrice</a:t>
            </a:r>
          </a:p>
          <a:p>
            <a:pPr lvl="1" eaLnBrk="1" latinLnBrk="0" hangingPunct="1"/>
            <a:r>
              <a:rPr lang="sl-SI" smtClean="0"/>
              <a:t>Druga raven</a:t>
            </a:r>
          </a:p>
          <a:p>
            <a:pPr lvl="2" eaLnBrk="1" latinLnBrk="0" hangingPunct="1"/>
            <a:r>
              <a:rPr lang="sl-SI" smtClean="0"/>
              <a:t>Tretja raven</a:t>
            </a:r>
          </a:p>
          <a:p>
            <a:pPr lvl="3" eaLnBrk="1" latinLnBrk="0" hangingPunct="1"/>
            <a:r>
              <a:rPr lang="sl-SI" smtClean="0"/>
              <a:t>Četrta raven</a:t>
            </a:r>
          </a:p>
          <a:p>
            <a:pPr lvl="4" eaLnBrk="1" latinLnBrk="0" hangingPunct="1"/>
            <a:r>
              <a:rPr lang="sl-SI" smtClean="0"/>
              <a:t>Peta raven</a:t>
            </a:r>
            <a:endParaRPr kumimoji="0" lang="en-US"/>
          </a:p>
        </p:txBody>
      </p:sp>
      <p:sp>
        <p:nvSpPr>
          <p:cNvPr id="34" name="Ograda vsebine 33"/>
          <p:cNvSpPr>
            <a:spLocks noGrp="1"/>
          </p:cNvSpPr>
          <p:nvPr>
            <p:ph sz="quarter" idx="4"/>
          </p:nvPr>
        </p:nvSpPr>
        <p:spPr>
          <a:xfrm>
            <a:off x="4649788" y="2201896"/>
            <a:ext cx="4038600" cy="3913632"/>
          </a:xfrm>
        </p:spPr>
        <p:txBody>
          <a:bodyPr/>
          <a:lstStyle/>
          <a:p>
            <a:pPr lvl="0" eaLnBrk="1" latinLnBrk="0" hangingPunct="1"/>
            <a:r>
              <a:rPr lang="sl-SI" smtClean="0"/>
              <a:t>Uredite sloge besedila matrice</a:t>
            </a:r>
          </a:p>
          <a:p>
            <a:pPr lvl="1" eaLnBrk="1" latinLnBrk="0" hangingPunct="1"/>
            <a:r>
              <a:rPr lang="sl-SI" smtClean="0"/>
              <a:t>Druga raven</a:t>
            </a:r>
          </a:p>
          <a:p>
            <a:pPr lvl="2" eaLnBrk="1" latinLnBrk="0" hangingPunct="1"/>
            <a:r>
              <a:rPr lang="sl-SI" smtClean="0"/>
              <a:t>Tretja raven</a:t>
            </a:r>
          </a:p>
          <a:p>
            <a:pPr lvl="3" eaLnBrk="1" latinLnBrk="0" hangingPunct="1"/>
            <a:r>
              <a:rPr lang="sl-SI" smtClean="0"/>
              <a:t>Četrta raven</a:t>
            </a:r>
          </a:p>
          <a:p>
            <a:pPr lvl="4" eaLnBrk="1" latinLnBrk="0" hangingPunct="1"/>
            <a:r>
              <a:rPr lang="sl-SI" smtClean="0"/>
              <a:t>Peta raven</a:t>
            </a:r>
            <a:endParaRPr kumimoji="0" lang="en-US"/>
          </a:p>
        </p:txBody>
      </p:sp>
      <p:sp>
        <p:nvSpPr>
          <p:cNvPr id="2" name="Naslov 1"/>
          <p:cNvSpPr>
            <a:spLocks noGrp="1"/>
          </p:cNvSpPr>
          <p:nvPr>
            <p:ph type="title"/>
          </p:nvPr>
        </p:nvSpPr>
        <p:spPr>
          <a:xfrm>
            <a:off x="457200" y="155448"/>
            <a:ext cx="8229600" cy="1143000"/>
          </a:xfrm>
        </p:spPr>
        <p:txBody>
          <a:bodyPr anchor="b" anchorCtr="0"/>
          <a:lstStyle>
            <a:lvl1pPr>
              <a:defRPr/>
            </a:lvl1pPr>
          </a:lstStyle>
          <a:p>
            <a:r>
              <a:rPr kumimoji="0" lang="sl-SI" smtClean="0"/>
              <a:t>Uredite slog naslova matrice</a:t>
            </a:r>
            <a:endParaRPr kumimoji="0" lang="en-US"/>
          </a:p>
        </p:txBody>
      </p:sp>
      <p:sp>
        <p:nvSpPr>
          <p:cNvPr id="12" name="Ograda besedila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sl-SI" smtClean="0"/>
              <a:t>Uredite sloge besedila matrice</a:t>
            </a:r>
          </a:p>
        </p:txBody>
      </p:sp>
      <p:cxnSp>
        <p:nvCxnSpPr>
          <p:cNvPr id="10" name="Raven povezovalnik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Raven povezovalnik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3" name="Ograda datuma 2"/>
          <p:cNvSpPr>
            <a:spLocks noGrp="1"/>
          </p:cNvSpPr>
          <p:nvPr>
            <p:ph type="dt" sz="half" idx="10"/>
          </p:nvPr>
        </p:nvSpPr>
        <p:spPr/>
        <p:txBody>
          <a:bodyPr/>
          <a:lstStyle/>
          <a:p>
            <a:endParaRPr lang="sl-SI"/>
          </a:p>
        </p:txBody>
      </p:sp>
      <p:sp>
        <p:nvSpPr>
          <p:cNvPr id="4" name="Ograda noge 3"/>
          <p:cNvSpPr>
            <a:spLocks noGrp="1"/>
          </p:cNvSpPr>
          <p:nvPr>
            <p:ph type="ftr" sz="quarter" idx="11"/>
          </p:nvPr>
        </p:nvSpPr>
        <p:spPr/>
        <p:txBody>
          <a:bodyPr/>
          <a:lstStyle/>
          <a:p>
            <a:endParaRPr lang="sl-SI"/>
          </a:p>
        </p:txBody>
      </p:sp>
      <p:sp>
        <p:nvSpPr>
          <p:cNvPr id="5" name="Ograda številke diapozitiva 4"/>
          <p:cNvSpPr>
            <a:spLocks noGrp="1"/>
          </p:cNvSpPr>
          <p:nvPr>
            <p:ph type="sldNum" sz="quarter" idx="12"/>
          </p:nvPr>
        </p:nvSpPr>
        <p:spPr/>
        <p:txBody>
          <a:bodyPr/>
          <a:lstStyle/>
          <a:p>
            <a:fld id="{91383931-4213-4D2A-A36D-033D3BE21ACE}" type="slidenum">
              <a:rPr lang="sl-SI" smtClean="0"/>
              <a:pPr/>
              <a:t>‹#›</a:t>
            </a:fld>
            <a:endParaRPr lang="sl-SI"/>
          </a:p>
        </p:txBody>
      </p:sp>
      <p:sp>
        <p:nvSpPr>
          <p:cNvPr id="2" name="Naslov 1"/>
          <p:cNvSpPr>
            <a:spLocks noGrp="1"/>
          </p:cNvSpPr>
          <p:nvPr>
            <p:ph type="title"/>
          </p:nvPr>
        </p:nvSpPr>
        <p:spPr/>
        <p:txBody>
          <a:bodyPr/>
          <a:lstStyle/>
          <a:p>
            <a:r>
              <a:rPr kumimoji="0" lang="sl-SI" smtClean="0"/>
              <a:t>Uredite slog naslova matrice</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grada datuma 1"/>
          <p:cNvSpPr>
            <a:spLocks noGrp="1"/>
          </p:cNvSpPr>
          <p:nvPr>
            <p:ph type="dt" sz="half" idx="10"/>
          </p:nvPr>
        </p:nvSpPr>
        <p:spPr/>
        <p:txBody>
          <a:bodyPr/>
          <a:lstStyle/>
          <a:p>
            <a:endParaRPr lang="sl-SI"/>
          </a:p>
        </p:txBody>
      </p:sp>
      <p:sp>
        <p:nvSpPr>
          <p:cNvPr id="3" name="Ograda noge 2"/>
          <p:cNvSpPr>
            <a:spLocks noGrp="1"/>
          </p:cNvSpPr>
          <p:nvPr>
            <p:ph type="ftr" sz="quarter" idx="11"/>
          </p:nvPr>
        </p:nvSpPr>
        <p:spPr/>
        <p:txBody>
          <a:bodyPr/>
          <a:lstStyle/>
          <a:p>
            <a:endParaRPr lang="sl-SI"/>
          </a:p>
        </p:txBody>
      </p:sp>
      <p:sp>
        <p:nvSpPr>
          <p:cNvPr id="4" name="Ograda številke diapozitiva 3"/>
          <p:cNvSpPr>
            <a:spLocks noGrp="1"/>
          </p:cNvSpPr>
          <p:nvPr>
            <p:ph type="sldNum" sz="quarter" idx="12"/>
          </p:nvPr>
        </p:nvSpPr>
        <p:spPr/>
        <p:txBody>
          <a:bodyPr/>
          <a:lstStyle/>
          <a:p>
            <a:fld id="{B4BC88F5-431F-44EA-A282-FD238F803E7F}" type="slidenum">
              <a:rPr lang="sl-SI" smtClean="0"/>
              <a:pPr/>
              <a:t>‹#›</a:t>
            </a:fld>
            <a:endParaRPr lang="sl-SI"/>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1_Naslov in vsebina">
    <p:spTree>
      <p:nvGrpSpPr>
        <p:cNvPr id="1" name=""/>
        <p:cNvGrpSpPr/>
        <p:nvPr/>
      </p:nvGrpSpPr>
      <p:grpSpPr>
        <a:xfrm>
          <a:off x="0" y="0"/>
          <a:ext cx="0" cy="0"/>
          <a:chOff x="0" y="0"/>
          <a:chExt cx="0" cy="0"/>
        </a:xfrm>
      </p:grpSpPr>
      <p:sp>
        <p:nvSpPr>
          <p:cNvPr id="29" name="Ograda vsebine 28"/>
          <p:cNvSpPr>
            <a:spLocks noGrp="1"/>
          </p:cNvSpPr>
          <p:nvPr>
            <p:ph sz="quarter" idx="1"/>
          </p:nvPr>
        </p:nvSpPr>
        <p:spPr>
          <a:xfrm>
            <a:off x="457200" y="457200"/>
            <a:ext cx="6248400" cy="5715000"/>
          </a:xfrm>
        </p:spPr>
        <p:txBody>
          <a:bodyPr/>
          <a:lstStyle/>
          <a:p>
            <a:pPr lvl="0" eaLnBrk="1" latinLnBrk="0" hangingPunct="1"/>
            <a:r>
              <a:rPr lang="sl-SI" smtClean="0"/>
              <a:t>Uredite sloge besedila matrice</a:t>
            </a:r>
          </a:p>
          <a:p>
            <a:pPr lvl="1" eaLnBrk="1" latinLnBrk="0" hangingPunct="1"/>
            <a:r>
              <a:rPr lang="sl-SI" smtClean="0"/>
              <a:t>Druga raven</a:t>
            </a:r>
          </a:p>
          <a:p>
            <a:pPr lvl="2" eaLnBrk="1" latinLnBrk="0" hangingPunct="1"/>
            <a:r>
              <a:rPr lang="sl-SI" smtClean="0"/>
              <a:t>Tretja raven</a:t>
            </a:r>
          </a:p>
          <a:p>
            <a:pPr lvl="3" eaLnBrk="1" latinLnBrk="0" hangingPunct="1"/>
            <a:r>
              <a:rPr lang="sl-SI" smtClean="0"/>
              <a:t>Četrta raven</a:t>
            </a:r>
          </a:p>
          <a:p>
            <a:pPr lvl="4" eaLnBrk="1" latinLnBrk="0" hangingPunct="1"/>
            <a:r>
              <a:rPr lang="sl-SI" smtClean="0"/>
              <a:t>Peta raven</a:t>
            </a:r>
            <a:endParaRPr kumimoji="0" lang="en-US"/>
          </a:p>
        </p:txBody>
      </p:sp>
      <p:sp>
        <p:nvSpPr>
          <p:cNvPr id="3" name="Ograda besedila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sl-SI" smtClean="0"/>
              <a:t>Uredite sloge besedila matrice</a:t>
            </a:r>
          </a:p>
        </p:txBody>
      </p:sp>
      <p:sp>
        <p:nvSpPr>
          <p:cNvPr id="31" name="Naslov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sl-SI" smtClean="0"/>
              <a:t>Uredite slog naslova matrice</a:t>
            </a:r>
            <a:endParaRPr kumimoji="0" lang="en-US"/>
          </a:p>
        </p:txBody>
      </p:sp>
      <p:sp>
        <p:nvSpPr>
          <p:cNvPr id="8" name="Ograda datuma 7"/>
          <p:cNvSpPr>
            <a:spLocks noGrp="1"/>
          </p:cNvSpPr>
          <p:nvPr>
            <p:ph type="dt" sz="half" idx="14"/>
          </p:nvPr>
        </p:nvSpPr>
        <p:spPr/>
        <p:txBody>
          <a:bodyPr/>
          <a:lstStyle/>
          <a:p>
            <a:endParaRPr lang="sl-SI"/>
          </a:p>
        </p:txBody>
      </p:sp>
      <p:sp>
        <p:nvSpPr>
          <p:cNvPr id="9" name="Ograda številke diapozitiva 8"/>
          <p:cNvSpPr>
            <a:spLocks noGrp="1"/>
          </p:cNvSpPr>
          <p:nvPr>
            <p:ph type="sldNum" sz="quarter" idx="15"/>
          </p:nvPr>
        </p:nvSpPr>
        <p:spPr/>
        <p:txBody>
          <a:bodyPr/>
          <a:lstStyle/>
          <a:p>
            <a:fld id="{60A77005-B7FA-4F59-B850-A4831AE70C4D}" type="slidenum">
              <a:rPr lang="sl-SI" smtClean="0"/>
              <a:pPr/>
              <a:t>‹#›</a:t>
            </a:fld>
            <a:endParaRPr lang="sl-SI"/>
          </a:p>
        </p:txBody>
      </p:sp>
      <p:sp>
        <p:nvSpPr>
          <p:cNvPr id="10" name="Ograda noge 9"/>
          <p:cNvSpPr>
            <a:spLocks noGrp="1"/>
          </p:cNvSpPr>
          <p:nvPr>
            <p:ph type="ftr" sz="quarter" idx="16"/>
          </p:nvPr>
        </p:nvSpPr>
        <p:spPr/>
        <p:txBody>
          <a:bodyPr/>
          <a:lstStyle/>
          <a:p>
            <a:endParaRPr lang="sl-SI"/>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sl-SI" smtClean="0"/>
              <a:t>Uredite slog naslova matrice</a:t>
            </a:r>
            <a:endParaRPr kumimoji="0" lang="en-US"/>
          </a:p>
        </p:txBody>
      </p:sp>
      <p:sp>
        <p:nvSpPr>
          <p:cNvPr id="3" name="Ograda slike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sl-SI" smtClean="0"/>
              <a:t>Kliknite ikono, če želite dodati sliko</a:t>
            </a:r>
            <a:endParaRPr kumimoji="0" lang="en-US"/>
          </a:p>
        </p:txBody>
      </p:sp>
      <p:sp>
        <p:nvSpPr>
          <p:cNvPr id="4" name="Ograda besedila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sl-SI" smtClean="0"/>
              <a:t>Uredite sloge besedila matrice</a:t>
            </a:r>
          </a:p>
        </p:txBody>
      </p:sp>
      <p:sp>
        <p:nvSpPr>
          <p:cNvPr id="8" name="Ograda datuma 7"/>
          <p:cNvSpPr>
            <a:spLocks noGrp="1"/>
          </p:cNvSpPr>
          <p:nvPr>
            <p:ph type="dt" sz="half" idx="10"/>
          </p:nvPr>
        </p:nvSpPr>
        <p:spPr/>
        <p:txBody>
          <a:bodyPr/>
          <a:lstStyle/>
          <a:p>
            <a:endParaRPr lang="sl-SI"/>
          </a:p>
        </p:txBody>
      </p:sp>
      <p:sp>
        <p:nvSpPr>
          <p:cNvPr id="9" name="Ograda številke diapozitiva 8"/>
          <p:cNvSpPr>
            <a:spLocks noGrp="1"/>
          </p:cNvSpPr>
          <p:nvPr>
            <p:ph type="sldNum" sz="quarter" idx="11"/>
          </p:nvPr>
        </p:nvSpPr>
        <p:spPr/>
        <p:txBody>
          <a:bodyPr/>
          <a:lstStyle/>
          <a:p>
            <a:fld id="{CE897756-42ED-4D0B-B181-B2BC21D94BDF}" type="slidenum">
              <a:rPr lang="sl-SI" smtClean="0"/>
              <a:pPr/>
              <a:t>‹#›</a:t>
            </a:fld>
            <a:endParaRPr lang="sl-SI"/>
          </a:p>
        </p:txBody>
      </p:sp>
      <p:sp>
        <p:nvSpPr>
          <p:cNvPr id="10" name="Ograda noge 9"/>
          <p:cNvSpPr>
            <a:spLocks noGrp="1"/>
          </p:cNvSpPr>
          <p:nvPr>
            <p:ph type="ftr" sz="quarter" idx="12"/>
          </p:nvPr>
        </p:nvSpPr>
        <p:spPr/>
        <p:txBody>
          <a:bodyPr/>
          <a:lstStyle/>
          <a:p>
            <a:endParaRPr lang="sl-SI"/>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Ograda besedila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sl-SI" smtClean="0"/>
              <a:t>Uredite sloge besedila matrice</a:t>
            </a:r>
          </a:p>
          <a:p>
            <a:pPr lvl="1" eaLnBrk="1" latinLnBrk="0" hangingPunct="1"/>
            <a:r>
              <a:rPr kumimoji="0" lang="sl-SI" smtClean="0"/>
              <a:t>Druga raven</a:t>
            </a:r>
          </a:p>
          <a:p>
            <a:pPr lvl="2" eaLnBrk="1" latinLnBrk="0" hangingPunct="1"/>
            <a:r>
              <a:rPr kumimoji="0" lang="sl-SI" smtClean="0"/>
              <a:t>Tretja raven</a:t>
            </a:r>
          </a:p>
          <a:p>
            <a:pPr lvl="3" eaLnBrk="1" latinLnBrk="0" hangingPunct="1"/>
            <a:r>
              <a:rPr kumimoji="0" lang="sl-SI" smtClean="0"/>
              <a:t>Četrta raven</a:t>
            </a:r>
          </a:p>
          <a:p>
            <a:pPr lvl="4" eaLnBrk="1" latinLnBrk="0" hangingPunct="1"/>
            <a:r>
              <a:rPr kumimoji="0" lang="sl-SI" smtClean="0"/>
              <a:t>Peta raven</a:t>
            </a:r>
            <a:endParaRPr kumimoji="0" lang="en-US"/>
          </a:p>
        </p:txBody>
      </p:sp>
      <p:sp>
        <p:nvSpPr>
          <p:cNvPr id="24" name="Ograda datuma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endParaRPr lang="sl-SI"/>
          </a:p>
        </p:txBody>
      </p:sp>
      <p:sp>
        <p:nvSpPr>
          <p:cNvPr id="10" name="Ograda noge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sl-SI"/>
          </a:p>
        </p:txBody>
      </p:sp>
      <p:sp>
        <p:nvSpPr>
          <p:cNvPr id="22" name="Ograda številke diapozitiva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8245D91F-F0EE-452B-8FC4-6282CC3ABA78}" type="slidenum">
              <a:rPr lang="sl-SI" smtClean="0"/>
              <a:pPr/>
              <a:t>‹#›</a:t>
            </a:fld>
            <a:endParaRPr lang="sl-SI"/>
          </a:p>
        </p:txBody>
      </p:sp>
      <p:sp>
        <p:nvSpPr>
          <p:cNvPr id="5" name="Ograda naslova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sl-SI" smtClean="0"/>
              <a:t>Uredite slog naslova matrice</a:t>
            </a:r>
            <a:endParaRPr kumimoji="0" lang="en-US"/>
          </a:p>
        </p:txBody>
      </p:sp>
    </p:spTree>
  </p:cSld>
  <p:clrMap bg1="dk1" tx1="lt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3.xml"/><Relationship Id="rId7" Type="http://schemas.openxmlformats.org/officeDocument/2006/relationships/image" Target="../media/image20.jpe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21.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image" Target="../media/image23.jpe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1.xml"/><Relationship Id="rId5" Type="http://schemas.openxmlformats.org/officeDocument/2006/relationships/image" Target="../media/image4.png"/><Relationship Id="rId4"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6.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7.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3.xml"/><Relationship Id="rId7" Type="http://schemas.openxmlformats.org/officeDocument/2006/relationships/image" Target="../media/image10.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11.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13" y="927745"/>
            <a:ext cx="8181975"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5" name="Text Box 7"/>
          <p:cNvSpPr txBox="1">
            <a:spLocks noChangeArrowheads="1"/>
          </p:cNvSpPr>
          <p:nvPr/>
        </p:nvSpPr>
        <p:spPr bwMode="auto">
          <a:xfrm>
            <a:off x="1908175" y="260350"/>
            <a:ext cx="51847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sl-SI" sz="4000" b="1" dirty="0">
                <a:solidFill>
                  <a:schemeClr val="tx2"/>
                </a:solidFill>
              </a:rPr>
              <a:t>P R A V L J I C A</a:t>
            </a:r>
          </a:p>
        </p:txBody>
      </p:sp>
      <p:sp>
        <p:nvSpPr>
          <p:cNvPr id="2056" name="Text Box 8"/>
          <p:cNvSpPr txBox="1">
            <a:spLocks noChangeArrowheads="1"/>
          </p:cNvSpPr>
          <p:nvPr/>
        </p:nvSpPr>
        <p:spPr bwMode="auto">
          <a:xfrm>
            <a:off x="755650" y="6521450"/>
            <a:ext cx="540052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sl-SI" sz="1400" b="1" dirty="0" smtClean="0"/>
              <a:t>M. Pavlin, priredila AK</a:t>
            </a:r>
            <a:endParaRPr lang="sl-SI" sz="1400" b="1" dirty="0"/>
          </a:p>
        </p:txBody>
      </p:sp>
      <p:pic>
        <p:nvPicPr>
          <p:cNvPr id="2" name="Zvo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8199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532"/>
    </mc:Choice>
    <mc:Fallback xmlns="">
      <p:transition spd="slow" advTm="29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Značilnosti pravljice</a:t>
            </a:r>
            <a:endParaRPr lang="sl-SI" dirty="0"/>
          </a:p>
        </p:txBody>
      </p:sp>
      <p:sp>
        <p:nvSpPr>
          <p:cNvPr id="24581" name="Rectangle 5"/>
          <p:cNvSpPr>
            <a:spLocks noGrp="1" noChangeArrowheads="1"/>
          </p:cNvSpPr>
          <p:nvPr>
            <p:ph type="body" sz="half" idx="1"/>
          </p:nvPr>
        </p:nvSpPr>
        <p:spPr/>
        <p:txBody>
          <a:bodyPr/>
          <a:lstStyle/>
          <a:p>
            <a:pPr marL="514350" indent="-514350">
              <a:buSzPct val="100000"/>
              <a:buFont typeface="+mj-lt"/>
              <a:buAutoNum type="arabicPeriod" startAt="8"/>
            </a:pPr>
            <a:r>
              <a:rPr lang="sl-SI" sz="2800" dirty="0" smtClean="0">
                <a:solidFill>
                  <a:srgbClr val="800000"/>
                </a:solidFill>
              </a:rPr>
              <a:t>ŽIVALI SO PAMETNE, ZNAJO</a:t>
            </a:r>
            <a:r>
              <a:rPr lang="sl-SI" sz="2800" dirty="0" smtClean="0"/>
              <a:t> </a:t>
            </a:r>
            <a:r>
              <a:rPr lang="sl-SI" sz="2800" dirty="0" smtClean="0">
                <a:solidFill>
                  <a:srgbClr val="800000"/>
                </a:solidFill>
              </a:rPr>
              <a:t>GOVORITI</a:t>
            </a:r>
            <a:endParaRPr lang="sl-SI" sz="2800" dirty="0"/>
          </a:p>
        </p:txBody>
      </p:sp>
      <p:pic>
        <p:nvPicPr>
          <p:cNvPr id="24584" name="Picture 8" descr="Pravljična Sobota, Juri Muri v Afriki: živali iz testa 1"/>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tretch>
            <a:fillRect/>
          </a:stretch>
        </p:blipFill>
        <p:spPr>
          <a:xfrm>
            <a:off x="1334225" y="4010594"/>
            <a:ext cx="2226803" cy="1981200"/>
          </a:xfrm>
        </p:spPr>
      </p:pic>
      <p:pic>
        <p:nvPicPr>
          <p:cNvPr id="24587" name="Picture 11" descr="puss_show"/>
          <p:cNvPicPr>
            <a:picLocks noGrp="1" noChangeAspect="1" noChangeArrowheads="1"/>
          </p:cNvPicPr>
          <p:nvPr>
            <p:ph sz="quarter" idx="3"/>
          </p:nvPr>
        </p:nvPicPr>
        <p:blipFill>
          <a:blip r:embed="rId6">
            <a:extLst>
              <a:ext uri="{28A0092B-C50C-407E-A947-70E740481C1C}">
                <a14:useLocalDpi xmlns:a14="http://schemas.microsoft.com/office/drawing/2010/main" val="0"/>
              </a:ext>
            </a:extLst>
          </a:blip>
          <a:stretch>
            <a:fillRect/>
          </a:stretch>
        </p:blipFill>
        <p:spPr>
          <a:xfrm>
            <a:off x="5849077" y="4248983"/>
            <a:ext cx="1490617" cy="1981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85" name="Text Box 9"/>
          <p:cNvSpPr txBox="1">
            <a:spLocks noChangeArrowheads="1"/>
          </p:cNvSpPr>
          <p:nvPr/>
        </p:nvSpPr>
        <p:spPr bwMode="auto">
          <a:xfrm>
            <a:off x="827584" y="6015037"/>
            <a:ext cx="32400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sl-SI" dirty="0" smtClean="0">
                <a:solidFill>
                  <a:schemeClr val="accent2"/>
                </a:solidFill>
              </a:rPr>
              <a:t>Tone Pavček: Juri </a:t>
            </a:r>
            <a:r>
              <a:rPr lang="sl-SI" dirty="0">
                <a:solidFill>
                  <a:schemeClr val="accent2"/>
                </a:solidFill>
              </a:rPr>
              <a:t>Muri v Afriki</a:t>
            </a:r>
          </a:p>
        </p:txBody>
      </p:sp>
      <p:sp>
        <p:nvSpPr>
          <p:cNvPr id="24594" name="Text Box 18"/>
          <p:cNvSpPr txBox="1">
            <a:spLocks noChangeArrowheads="1"/>
          </p:cNvSpPr>
          <p:nvPr/>
        </p:nvSpPr>
        <p:spPr bwMode="auto">
          <a:xfrm>
            <a:off x="4973549" y="6219170"/>
            <a:ext cx="32416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sl-SI" dirty="0" smtClean="0">
                <a:solidFill>
                  <a:schemeClr val="accent2"/>
                </a:solidFill>
              </a:rPr>
              <a:t>Brata Grimm: Obuti </a:t>
            </a:r>
            <a:r>
              <a:rPr lang="sl-SI" dirty="0">
                <a:solidFill>
                  <a:schemeClr val="accent2"/>
                </a:solidFill>
              </a:rPr>
              <a:t>maček</a:t>
            </a:r>
          </a:p>
        </p:txBody>
      </p:sp>
      <p:sp>
        <p:nvSpPr>
          <p:cNvPr id="24595" name="Text Box 19"/>
          <p:cNvSpPr txBox="1">
            <a:spLocks noChangeArrowheads="1"/>
          </p:cNvSpPr>
          <p:nvPr/>
        </p:nvSpPr>
        <p:spPr bwMode="auto">
          <a:xfrm>
            <a:off x="4499992" y="3884637"/>
            <a:ext cx="410445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sl-SI" dirty="0">
                <a:solidFill>
                  <a:schemeClr val="accent2"/>
                </a:solidFill>
              </a:rPr>
              <a:t> Lewis </a:t>
            </a:r>
            <a:r>
              <a:rPr lang="sl-SI" dirty="0" err="1" smtClean="0">
                <a:solidFill>
                  <a:schemeClr val="accent2"/>
                </a:solidFill>
              </a:rPr>
              <a:t>Carroll</a:t>
            </a:r>
            <a:r>
              <a:rPr lang="sl-SI" dirty="0" smtClean="0">
                <a:solidFill>
                  <a:schemeClr val="accent2"/>
                </a:solidFill>
              </a:rPr>
              <a:t>: </a:t>
            </a:r>
            <a:r>
              <a:rPr lang="sl-SI" dirty="0" err="1" smtClean="0">
                <a:solidFill>
                  <a:schemeClr val="accent2"/>
                </a:solidFill>
              </a:rPr>
              <a:t>Alica</a:t>
            </a:r>
            <a:r>
              <a:rPr lang="sl-SI" dirty="0" smtClean="0">
                <a:solidFill>
                  <a:schemeClr val="accent2"/>
                </a:solidFill>
              </a:rPr>
              <a:t> </a:t>
            </a:r>
            <a:r>
              <a:rPr lang="sl-SI" dirty="0">
                <a:solidFill>
                  <a:schemeClr val="accent2"/>
                </a:solidFill>
              </a:rPr>
              <a:t>v čudežni deželi</a:t>
            </a:r>
          </a:p>
        </p:txBody>
      </p:sp>
      <p:pic>
        <p:nvPicPr>
          <p:cNvPr id="24597" name="Picture 21" descr="http://www.risancki.si/library/katalog_motivov/risani_junaki/alica_v_cudezni_dezeli/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65636" y="1741512"/>
            <a:ext cx="28575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3" name="Zvo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738"/>
    </mc:Choice>
    <mc:Fallback xmlns="">
      <p:transition spd="slow" advTm="29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sz="quarter"/>
          </p:nvPr>
        </p:nvSpPr>
        <p:spPr/>
        <p:txBody>
          <a:bodyPr/>
          <a:lstStyle/>
          <a:p>
            <a:r>
              <a:rPr lang="sl-SI" dirty="0" smtClean="0"/>
              <a:t>Značilnosti pravljice</a:t>
            </a:r>
            <a:endParaRPr lang="sl-SI" dirty="0"/>
          </a:p>
        </p:txBody>
      </p:sp>
      <p:sp>
        <p:nvSpPr>
          <p:cNvPr id="24581" name="Rectangle 5"/>
          <p:cNvSpPr>
            <a:spLocks noGrp="1" noChangeArrowheads="1"/>
          </p:cNvSpPr>
          <p:nvPr>
            <p:ph sz="quarter" idx="1"/>
          </p:nvPr>
        </p:nvSpPr>
        <p:spPr/>
        <p:txBody>
          <a:bodyPr/>
          <a:lstStyle/>
          <a:p>
            <a:pPr marL="457200" indent="-457200">
              <a:buSzPct val="100000"/>
              <a:buFont typeface="+mj-lt"/>
              <a:buAutoNum type="arabicPeriod" startAt="9"/>
            </a:pPr>
            <a:r>
              <a:rPr lang="sl-SI" sz="2800" dirty="0">
                <a:solidFill>
                  <a:srgbClr val="800000"/>
                </a:solidFill>
              </a:rPr>
              <a:t>NARAVA JE </a:t>
            </a:r>
            <a:r>
              <a:rPr lang="sl-SI" sz="2800" dirty="0" smtClean="0">
                <a:solidFill>
                  <a:srgbClr val="800000"/>
                </a:solidFill>
              </a:rPr>
              <a:t>VSEMOGOČNA</a:t>
            </a:r>
            <a:endParaRPr lang="sl-SI" sz="2800" dirty="0"/>
          </a:p>
        </p:txBody>
      </p:sp>
      <p:pic>
        <p:nvPicPr>
          <p:cNvPr id="16" name="Picture 2" descr="Trnuljčica"/>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tretch>
            <a:fillRect/>
          </a:stretch>
        </p:blipFill>
        <p:spPr bwMode="auto">
          <a:xfrm>
            <a:off x="4724050" y="1981199"/>
            <a:ext cx="3232325" cy="4353299"/>
          </a:xfrm>
          <a:prstGeom prst="rect">
            <a:avLst/>
          </a:prstGeom>
          <a:noFill/>
          <a:extLst>
            <a:ext uri="{909E8E84-426E-40DD-AFC4-6F175D3DCCD1}">
              <a14:hiddenFill xmlns:a14="http://schemas.microsoft.com/office/drawing/2010/main">
                <a:solidFill>
                  <a:srgbClr val="FFFFFF"/>
                </a:solidFill>
              </a14:hiddenFill>
            </a:ext>
          </a:extLst>
        </p:spPr>
      </p:pic>
      <p:pic>
        <p:nvPicPr>
          <p:cNvPr id="3" name="Zvo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123752945"/>
      </p:ext>
    </p:extLst>
  </p:cSld>
  <p:clrMapOvr>
    <a:masterClrMapping/>
  </p:clrMapOvr>
  <mc:AlternateContent xmlns:mc="http://schemas.openxmlformats.org/markup-compatibility/2006" xmlns:p14="http://schemas.microsoft.com/office/powerpoint/2010/main">
    <mc:Choice Requires="p14">
      <p:transition spd="slow" p14:dur="2000" advTm="34727"/>
    </mc:Choice>
    <mc:Fallback xmlns="">
      <p:transition spd="slow" advTm="347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Značilnosti pravljice</a:t>
            </a:r>
            <a:endParaRPr lang="sl-SI" dirty="0"/>
          </a:p>
        </p:txBody>
      </p:sp>
      <p:sp>
        <p:nvSpPr>
          <p:cNvPr id="30725" name="Rectangle 5"/>
          <p:cNvSpPr>
            <a:spLocks noGrp="1" noChangeArrowheads="1"/>
          </p:cNvSpPr>
          <p:nvPr>
            <p:ph type="body" sz="half" idx="1"/>
          </p:nvPr>
        </p:nvSpPr>
        <p:spPr/>
        <p:txBody>
          <a:bodyPr/>
          <a:lstStyle/>
          <a:p>
            <a:pPr marL="514350" indent="-514350">
              <a:buSzPct val="100000"/>
              <a:buFont typeface="+mj-lt"/>
              <a:buAutoNum type="arabicPeriod" startAt="11"/>
            </a:pPr>
            <a:r>
              <a:rPr lang="sl-SI" sz="2800" dirty="0">
                <a:solidFill>
                  <a:srgbClr val="800000"/>
                </a:solidFill>
              </a:rPr>
              <a:t>Konec je </a:t>
            </a:r>
            <a:r>
              <a:rPr lang="sl-SI" sz="2800" dirty="0" smtClean="0">
                <a:solidFill>
                  <a:srgbClr val="800000"/>
                </a:solidFill>
              </a:rPr>
              <a:t>SREČEN</a:t>
            </a:r>
            <a:endParaRPr lang="sl-SI" sz="2800" dirty="0">
              <a:solidFill>
                <a:srgbClr val="800000"/>
              </a:solidFill>
            </a:endParaRPr>
          </a:p>
          <a:p>
            <a:pPr lvl="2"/>
            <a:r>
              <a:rPr lang="sl-SI" sz="2100" dirty="0" smtClean="0"/>
              <a:t>“Živela </a:t>
            </a:r>
            <a:r>
              <a:rPr lang="sl-SI" sz="2100" dirty="0"/>
              <a:t>sta  dolgo in </a:t>
            </a:r>
            <a:r>
              <a:rPr lang="sl-SI" sz="2100" dirty="0" smtClean="0"/>
              <a:t>srečno</a:t>
            </a:r>
            <a:r>
              <a:rPr lang="sl-SI" sz="2100" dirty="0"/>
              <a:t> </a:t>
            </a:r>
            <a:r>
              <a:rPr lang="sl-SI" sz="2100" dirty="0" smtClean="0"/>
              <a:t>...“</a:t>
            </a:r>
            <a:endParaRPr lang="sl-SI" sz="2100" dirty="0"/>
          </a:p>
          <a:p>
            <a:pPr lvl="2"/>
            <a:r>
              <a:rPr lang="sl-SI" sz="2100" dirty="0" smtClean="0"/>
              <a:t>“Kdor </a:t>
            </a:r>
            <a:r>
              <a:rPr lang="sl-SI" sz="2100" dirty="0"/>
              <a:t>ne verjame, naj gre gledat sam</a:t>
            </a:r>
            <a:r>
              <a:rPr lang="sl-SI" sz="2100" dirty="0" smtClean="0"/>
              <a:t>!“</a:t>
            </a:r>
            <a:endParaRPr lang="sl-SI" sz="2100" dirty="0"/>
          </a:p>
          <a:p>
            <a:pPr lvl="2"/>
            <a:r>
              <a:rPr lang="sl-SI" sz="2100" dirty="0" smtClean="0"/>
              <a:t>“Srečno </a:t>
            </a:r>
            <a:r>
              <a:rPr lang="sl-SI" sz="2100" dirty="0"/>
              <a:t>sta živela do konca svojih dni</a:t>
            </a:r>
            <a:r>
              <a:rPr lang="sl-SI" sz="2100" dirty="0" smtClean="0"/>
              <a:t>.“</a:t>
            </a:r>
            <a:endParaRPr lang="sl-SI" sz="2100" dirty="0"/>
          </a:p>
        </p:txBody>
      </p:sp>
      <p:pic>
        <p:nvPicPr>
          <p:cNvPr id="8" name="Picture 11" descr="sneguljcica-540x300"/>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tretch>
            <a:fillRect/>
          </a:stretch>
        </p:blipFill>
        <p:spPr bwMode="auto">
          <a:xfrm>
            <a:off x="4648200" y="2916767"/>
            <a:ext cx="4038600" cy="2243666"/>
          </a:xfrm>
          <a:prstGeom prst="rect">
            <a:avLst/>
          </a:prstGeom>
          <a:noFill/>
          <a:extLst>
            <a:ext uri="{909E8E84-426E-40DD-AFC4-6F175D3DCCD1}">
              <a14:hiddenFill xmlns:a14="http://schemas.microsoft.com/office/drawing/2010/main">
                <a:solidFill>
                  <a:srgbClr val="FFFFFF"/>
                </a:solidFill>
              </a14:hiddenFill>
            </a:ext>
          </a:extLst>
        </p:spPr>
      </p:pic>
      <p:sp>
        <p:nvSpPr>
          <p:cNvPr id="5" name="PoljeZBesedilom 4"/>
          <p:cNvSpPr txBox="1"/>
          <p:nvPr/>
        </p:nvSpPr>
        <p:spPr>
          <a:xfrm>
            <a:off x="4860032" y="5229200"/>
            <a:ext cx="3528392" cy="369332"/>
          </a:xfrm>
          <a:prstGeom prst="rect">
            <a:avLst/>
          </a:prstGeom>
          <a:noFill/>
        </p:spPr>
        <p:txBody>
          <a:bodyPr wrap="square" rtlCol="0">
            <a:spAutoFit/>
          </a:bodyPr>
          <a:lstStyle/>
          <a:p>
            <a:pPr algn="ctr"/>
            <a:r>
              <a:rPr lang="sl-SI" dirty="0" smtClean="0">
                <a:solidFill>
                  <a:schemeClr val="accent2"/>
                </a:solidFill>
              </a:rPr>
              <a:t>Sneguljčica in sedem palčkov</a:t>
            </a:r>
            <a:endParaRPr lang="sl-SI" dirty="0">
              <a:solidFill>
                <a:schemeClr val="accent2"/>
              </a:solidFill>
            </a:endParaRPr>
          </a:p>
        </p:txBody>
      </p:sp>
      <p:pic>
        <p:nvPicPr>
          <p:cNvPr id="3" name="Zvo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5374"/>
    </mc:Choice>
    <mc:Fallback xmlns="">
      <p:transition spd="slow" advTm="853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Rectangle 4"/>
          <p:cNvSpPr>
            <a:spLocks noGrp="1" noChangeArrowheads="1"/>
          </p:cNvSpPr>
          <p:nvPr>
            <p:ph type="title"/>
          </p:nvPr>
        </p:nvSpPr>
        <p:spPr/>
        <p:txBody>
          <a:bodyPr/>
          <a:lstStyle/>
          <a:p>
            <a:r>
              <a:rPr lang="sl-SI" dirty="0" smtClean="0"/>
              <a:t>Oblika pravljice</a:t>
            </a:r>
            <a:endParaRPr lang="sl-SI" dirty="0"/>
          </a:p>
        </p:txBody>
      </p:sp>
      <p:sp>
        <p:nvSpPr>
          <p:cNvPr id="35846" name="Rectangle 6"/>
          <p:cNvSpPr>
            <a:spLocks noGrp="1" noChangeArrowheads="1"/>
          </p:cNvSpPr>
          <p:nvPr>
            <p:ph type="body" sz="half" idx="1"/>
          </p:nvPr>
        </p:nvSpPr>
        <p:spPr/>
        <p:txBody>
          <a:bodyPr/>
          <a:lstStyle/>
          <a:p>
            <a:pPr>
              <a:buFont typeface="Wingdings" pitchFamily="2" charset="2"/>
              <a:buNone/>
            </a:pPr>
            <a:r>
              <a:rPr lang="sl-SI" sz="2800" dirty="0"/>
              <a:t>   </a:t>
            </a:r>
            <a:r>
              <a:rPr lang="sl-SI" sz="2800" dirty="0" smtClean="0"/>
              <a:t>Napisane so v obliki proze (kot zgodbe), vsebujejo tudi verze.</a:t>
            </a:r>
            <a:endParaRPr lang="sl-SI" sz="2800" dirty="0"/>
          </a:p>
        </p:txBody>
      </p:sp>
      <p:pic>
        <p:nvPicPr>
          <p:cNvPr id="11" name="Picture 9" descr="ben_m%20(4)"/>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tretch>
            <a:fillRect/>
          </a:stretch>
        </p:blipFill>
        <p:spPr bwMode="auto">
          <a:xfrm>
            <a:off x="5345803" y="1981200"/>
            <a:ext cx="2643394" cy="1981200"/>
          </a:xfrm>
          <a:prstGeom prst="rect">
            <a:avLst/>
          </a:prstGeom>
          <a:noFill/>
          <a:extLst>
            <a:ext uri="{909E8E84-426E-40DD-AFC4-6F175D3DCCD1}">
              <a14:hiddenFill xmlns:a14="http://schemas.microsoft.com/office/drawing/2010/main">
                <a:solidFill>
                  <a:srgbClr val="FFFFFF"/>
                </a:solidFill>
              </a14:hiddenFill>
            </a:ext>
          </a:extLst>
        </p:spPr>
      </p:pic>
      <p:sp>
        <p:nvSpPr>
          <p:cNvPr id="4" name="Ograda vsebine 3"/>
          <p:cNvSpPr>
            <a:spLocks noGrp="1"/>
          </p:cNvSpPr>
          <p:nvPr>
            <p:ph sz="quarter" idx="3"/>
          </p:nvPr>
        </p:nvSpPr>
        <p:spPr/>
        <p:txBody>
          <a:bodyPr/>
          <a:lstStyle/>
          <a:p>
            <a:pPr marL="0" indent="0">
              <a:buNone/>
            </a:pPr>
            <a:r>
              <a:rPr lang="sl-SI" dirty="0" smtClean="0">
                <a:solidFill>
                  <a:schemeClr val="accent2"/>
                </a:solidFill>
              </a:rPr>
              <a:t>“Zrcalce, zrcalce na steni, povej, katera najlepša v deželi je tej?“</a:t>
            </a:r>
          </a:p>
          <a:p>
            <a:endParaRPr lang="sl-SI" dirty="0">
              <a:solidFill>
                <a:schemeClr val="accent2"/>
              </a:solidFill>
            </a:endParaRPr>
          </a:p>
        </p:txBody>
      </p:sp>
      <p:pic>
        <p:nvPicPr>
          <p:cNvPr id="2" name="Zvo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340"/>
    </mc:Choice>
    <mc:Fallback xmlns="">
      <p:transition spd="slow" advTm="13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val 44"/>
          <p:cNvSpPr>
            <a:spLocks noChangeArrowheads="1"/>
          </p:cNvSpPr>
          <p:nvPr/>
        </p:nvSpPr>
        <p:spPr bwMode="auto">
          <a:xfrm>
            <a:off x="3051656" y="2532602"/>
            <a:ext cx="2856359" cy="1828800"/>
          </a:xfrm>
          <a:prstGeom prst="ellipse">
            <a:avLst/>
          </a:prstGeom>
          <a:solidFill>
            <a:srgbClr val="FFFFD5"/>
          </a:solidFill>
          <a:ln w="19050">
            <a:solidFill>
              <a:srgbClr val="FF0000"/>
            </a:solidFill>
            <a:round/>
            <a:headEnd/>
            <a:tailEnd/>
          </a:ln>
        </p:spPr>
        <p:txBody>
          <a:bodyPr vert="horz" wrap="square" lIns="91440" tIns="22680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sz="2000" b="1"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ZNAČILNOSTI PRAVLJICE</a:t>
            </a:r>
            <a:endParaRPr kumimoji="0" lang="sl-SI" sz="1800" b="0" i="0" u="none" strike="noStrike" cap="none" normalizeH="0" baseline="0" dirty="0" smtClean="0">
              <a:ln>
                <a:noFill/>
              </a:ln>
              <a:solidFill>
                <a:schemeClr val="tx1"/>
              </a:solidFill>
              <a:effectLst/>
              <a:latin typeface="Arial" pitchFamily="34" charset="0"/>
            </a:endParaRPr>
          </a:p>
        </p:txBody>
      </p:sp>
      <p:sp>
        <p:nvSpPr>
          <p:cNvPr id="20" name="AutoShape 43"/>
          <p:cNvSpPr>
            <a:spLocks noChangeArrowheads="1"/>
          </p:cNvSpPr>
          <p:nvPr/>
        </p:nvSpPr>
        <p:spPr bwMode="auto">
          <a:xfrm>
            <a:off x="463899" y="4750509"/>
            <a:ext cx="4484982" cy="1015938"/>
          </a:xfrm>
          <a:prstGeom prst="wedgeEllipseCallout">
            <a:avLst>
              <a:gd name="adj1" fmla="val 25164"/>
              <a:gd name="adj2" fmla="val -98034"/>
            </a:avLst>
          </a:prstGeom>
          <a:solidFill>
            <a:srgbClr val="FFFFFF"/>
          </a:solidFill>
          <a:ln w="9525">
            <a:solidFill>
              <a:srgbClr val="0000FF"/>
            </a:solidFill>
            <a:miter lim="800000"/>
            <a:headEnd/>
            <a:tailEnd/>
          </a:ln>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sz="1400" b="0" i="0" u="none" strike="noStrike" cap="none" normalizeH="0" baseline="0" dirty="0" smtClean="0">
                <a:ln>
                  <a:noFill/>
                </a:ln>
                <a:solidFill>
                  <a:schemeClr val="accent6"/>
                </a:solidFill>
                <a:effectLst/>
                <a:latin typeface="Arial" pitchFamily="34" charset="0"/>
                <a:ea typeface="Times New Roman" pitchFamily="18" charset="0"/>
                <a:cs typeface="Arial" pitchFamily="34" charset="0"/>
              </a:rPr>
              <a:t>OSEBE SO PRIKAZANE ČRNO-BELO</a:t>
            </a:r>
            <a:endParaRPr kumimoji="0" lang="sl-SI" sz="600" b="0" i="0" u="none" strike="noStrike" cap="none" normalizeH="0" baseline="0" dirty="0" smtClean="0">
              <a:ln>
                <a:noFill/>
              </a:ln>
              <a:solidFill>
                <a:schemeClr val="accent6"/>
              </a:solidFill>
              <a:effectLst/>
              <a:latin typeface="Tahoma"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sl-SI" sz="1400" b="0" i="0" u="none" strike="noStrike" cap="none" normalizeH="0" baseline="0" dirty="0" smtClean="0">
                <a:ln>
                  <a:noFill/>
                </a:ln>
                <a:solidFill>
                  <a:srgbClr val="000080"/>
                </a:solidFill>
                <a:effectLst/>
                <a:latin typeface="Arial" pitchFamily="34" charset="0"/>
                <a:ea typeface="Times New Roman" pitchFamily="18" charset="0"/>
                <a:cs typeface="Arial" pitchFamily="34" charset="0"/>
              </a:rPr>
              <a:t>(pameten : neumen, prijazen : hudoben, delaven : len, dober : slab ...)</a:t>
            </a:r>
            <a:endParaRPr kumimoji="0" lang="sl-SI" sz="1800" b="0" i="0" u="none" strike="noStrike" cap="none" normalizeH="0" baseline="0" dirty="0" smtClean="0">
              <a:ln>
                <a:noFill/>
              </a:ln>
              <a:solidFill>
                <a:schemeClr val="tx1"/>
              </a:solidFill>
              <a:effectLst/>
              <a:latin typeface="Arial" pitchFamily="34" charset="0"/>
            </a:endParaRPr>
          </a:p>
        </p:txBody>
      </p:sp>
      <p:sp>
        <p:nvSpPr>
          <p:cNvPr id="21" name="AutoShape 42"/>
          <p:cNvSpPr>
            <a:spLocks noChangeArrowheads="1"/>
          </p:cNvSpPr>
          <p:nvPr/>
        </p:nvSpPr>
        <p:spPr bwMode="auto">
          <a:xfrm>
            <a:off x="1020635" y="412997"/>
            <a:ext cx="2259757" cy="914400"/>
          </a:xfrm>
          <a:prstGeom prst="wedgeEllipseCallout">
            <a:avLst>
              <a:gd name="adj1" fmla="val 55264"/>
              <a:gd name="adj2" fmla="val 217250"/>
            </a:avLst>
          </a:prstGeom>
          <a:solidFill>
            <a:srgbClr val="FFFFFF"/>
          </a:solidFill>
          <a:ln w="9525">
            <a:solidFill>
              <a:srgbClr val="333399"/>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sz="1400" b="0" i="0" u="none" strike="noStrike" cap="none" normalizeH="0" baseline="0" smtClean="0">
                <a:ln>
                  <a:noFill/>
                </a:ln>
                <a:solidFill>
                  <a:srgbClr val="500050"/>
                </a:solidFill>
                <a:effectLst/>
                <a:latin typeface="Arial" pitchFamily="34" charset="0"/>
                <a:ea typeface="Times New Roman" pitchFamily="18" charset="0"/>
                <a:cs typeface="Arial" pitchFamily="34" charset="0"/>
              </a:rPr>
              <a:t>NAJSTAREJŠA VRSTA PRIPOVEDI</a:t>
            </a:r>
            <a:endParaRPr kumimoji="0" lang="sl-SI" sz="1800" b="0" i="0" u="none" strike="noStrike" cap="none" normalizeH="0" baseline="0" smtClean="0">
              <a:ln>
                <a:noFill/>
              </a:ln>
              <a:solidFill>
                <a:schemeClr val="tx1"/>
              </a:solidFill>
              <a:effectLst/>
              <a:latin typeface="Arial" pitchFamily="34" charset="0"/>
            </a:endParaRPr>
          </a:p>
        </p:txBody>
      </p:sp>
      <p:sp>
        <p:nvSpPr>
          <p:cNvPr id="22" name="AutoShape 41"/>
          <p:cNvSpPr>
            <a:spLocks noChangeArrowheads="1"/>
          </p:cNvSpPr>
          <p:nvPr/>
        </p:nvSpPr>
        <p:spPr bwMode="auto">
          <a:xfrm>
            <a:off x="3286545" y="1515314"/>
            <a:ext cx="1905000" cy="685800"/>
          </a:xfrm>
          <a:prstGeom prst="wedgeEllipseCallout">
            <a:avLst>
              <a:gd name="adj1" fmla="val 8373"/>
              <a:gd name="adj2" fmla="val 96651"/>
            </a:avLst>
          </a:prstGeom>
          <a:solidFill>
            <a:srgbClr val="FFFFFF"/>
          </a:solidFill>
          <a:ln w="9525">
            <a:solidFill>
              <a:srgbClr val="CC99FF"/>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sz="1400" b="0" i="0" u="none" strike="noStrike" cap="none" normalizeH="0" baseline="0" smtClean="0">
                <a:ln>
                  <a:noFill/>
                </a:ln>
                <a:solidFill>
                  <a:srgbClr val="500050"/>
                </a:solidFill>
                <a:effectLst/>
                <a:latin typeface="Arial" pitchFamily="34" charset="0"/>
                <a:ea typeface="Times New Roman" pitchFamily="18" charset="0"/>
                <a:cs typeface="Arial" pitchFamily="34" charset="0"/>
              </a:rPr>
              <a:t>PLOD DOMIŠLJIJE</a:t>
            </a:r>
            <a:endParaRPr kumimoji="0" lang="sl-SI" sz="1800" b="0" i="0" u="none" strike="noStrike" cap="none" normalizeH="0" baseline="0" smtClean="0">
              <a:ln>
                <a:noFill/>
              </a:ln>
              <a:solidFill>
                <a:schemeClr val="tx1"/>
              </a:solidFill>
              <a:effectLst/>
              <a:latin typeface="Arial" pitchFamily="34" charset="0"/>
            </a:endParaRPr>
          </a:p>
        </p:txBody>
      </p:sp>
      <p:sp>
        <p:nvSpPr>
          <p:cNvPr id="23" name="AutoShape 40"/>
          <p:cNvSpPr>
            <a:spLocks noChangeArrowheads="1"/>
          </p:cNvSpPr>
          <p:nvPr/>
        </p:nvSpPr>
        <p:spPr bwMode="auto">
          <a:xfrm rot="10800000" flipV="1">
            <a:off x="6622076" y="4344077"/>
            <a:ext cx="1762125" cy="914400"/>
          </a:xfrm>
          <a:prstGeom prst="wedgeEllipseCallout">
            <a:avLst>
              <a:gd name="adj1" fmla="val 101625"/>
              <a:gd name="adj2" fmla="val -94891"/>
            </a:avLst>
          </a:prstGeom>
          <a:solidFill>
            <a:srgbClr val="FFFFFF"/>
          </a:solidFill>
          <a:ln w="9525">
            <a:solidFill>
              <a:srgbClr val="00FF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sz="1400" b="0" i="0" u="none" strike="noStrike" cap="none" normalizeH="0" baseline="0" dirty="0" smtClean="0">
                <a:ln>
                  <a:noFill/>
                </a:ln>
                <a:solidFill>
                  <a:schemeClr val="accent6"/>
                </a:solidFill>
                <a:effectLst/>
                <a:latin typeface="Arial" pitchFamily="34" charset="0"/>
                <a:ea typeface="Times New Roman" pitchFamily="18" charset="0"/>
                <a:cs typeface="Arial" pitchFamily="34" charset="0"/>
              </a:rPr>
              <a:t>VSE JE MOGOČE</a:t>
            </a:r>
            <a:endParaRPr kumimoji="0" lang="sl-SI" sz="1800" b="0" i="0" u="none" strike="noStrike" cap="none" normalizeH="0" baseline="0" dirty="0" smtClean="0">
              <a:ln>
                <a:noFill/>
              </a:ln>
              <a:solidFill>
                <a:schemeClr val="accent6"/>
              </a:solidFill>
              <a:effectLst/>
              <a:latin typeface="Arial" pitchFamily="34" charset="0"/>
            </a:endParaRPr>
          </a:p>
        </p:txBody>
      </p:sp>
      <p:sp>
        <p:nvSpPr>
          <p:cNvPr id="24" name="AutoShape 39"/>
          <p:cNvSpPr>
            <a:spLocks noChangeArrowheads="1"/>
          </p:cNvSpPr>
          <p:nvPr/>
        </p:nvSpPr>
        <p:spPr bwMode="auto">
          <a:xfrm>
            <a:off x="6156603" y="1732501"/>
            <a:ext cx="2564369" cy="1040113"/>
          </a:xfrm>
          <a:prstGeom prst="wedgeEllipseCallout">
            <a:avLst>
              <a:gd name="adj1" fmla="val -69860"/>
              <a:gd name="adj2" fmla="val 66513"/>
            </a:avLst>
          </a:prstGeom>
          <a:solidFill>
            <a:srgbClr val="FFFFFF"/>
          </a:solidFill>
          <a:ln w="9525">
            <a:solidFill>
              <a:srgbClr val="80008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sz="1400" b="0" i="0" u="none" strike="noStrike" cap="none" normalizeH="0" baseline="0" dirty="0" smtClean="0">
                <a:ln>
                  <a:noFill/>
                </a:ln>
                <a:solidFill>
                  <a:srgbClr val="500050"/>
                </a:solidFill>
                <a:effectLst/>
                <a:latin typeface="Arial" pitchFamily="34" charset="0"/>
                <a:ea typeface="Times New Roman" pitchFamily="18" charset="0"/>
                <a:cs typeface="Arial" pitchFamily="34" charset="0"/>
              </a:rPr>
              <a:t>DOBROTA ZMAGA, HUDOBIJA JE KAZNOVANA</a:t>
            </a:r>
            <a:endParaRPr kumimoji="0" lang="sl-SI" sz="1800" b="0" i="0" u="none" strike="noStrike" cap="none" normalizeH="0" baseline="0" dirty="0" smtClean="0">
              <a:ln>
                <a:noFill/>
              </a:ln>
              <a:solidFill>
                <a:schemeClr val="tx1"/>
              </a:solidFill>
              <a:effectLst/>
              <a:latin typeface="Arial" pitchFamily="34" charset="0"/>
            </a:endParaRPr>
          </a:p>
        </p:txBody>
      </p:sp>
      <p:sp>
        <p:nvSpPr>
          <p:cNvPr id="25" name="AutoShape 38"/>
          <p:cNvSpPr>
            <a:spLocks noChangeArrowheads="1"/>
          </p:cNvSpPr>
          <p:nvPr/>
        </p:nvSpPr>
        <p:spPr bwMode="auto">
          <a:xfrm>
            <a:off x="5191545" y="417731"/>
            <a:ext cx="2978423" cy="1052165"/>
          </a:xfrm>
          <a:prstGeom prst="wedgeEllipseCallout">
            <a:avLst>
              <a:gd name="adj1" fmla="val -51016"/>
              <a:gd name="adj2" fmla="val 161432"/>
            </a:avLst>
          </a:prstGeom>
          <a:solidFill>
            <a:srgbClr val="FFFFFF"/>
          </a:solidFill>
          <a:ln w="9525">
            <a:solidFill>
              <a:srgbClr val="3366FF"/>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sz="1400" b="0" i="0" u="none" strike="noStrike" cap="none" normalizeH="0" baseline="0" dirty="0" smtClean="0">
                <a:ln>
                  <a:noFill/>
                </a:ln>
                <a:solidFill>
                  <a:srgbClr val="500050"/>
                </a:solidFill>
                <a:effectLst/>
                <a:latin typeface="Arial" pitchFamily="34" charset="0"/>
                <a:ea typeface="Times New Roman" pitchFamily="18" charset="0"/>
                <a:cs typeface="Arial" pitchFamily="34" charset="0"/>
              </a:rPr>
              <a:t>IZMIŠLJENA BITJA:</a:t>
            </a:r>
            <a:endParaRPr kumimoji="0" lang="sl-SI" sz="600" b="0" i="0" u="none" strike="noStrike" cap="none" normalizeH="0" baseline="0" dirty="0" smtClean="0">
              <a:ln>
                <a:noFill/>
              </a:ln>
              <a:solidFill>
                <a:schemeClr val="tx1"/>
              </a:solidFill>
              <a:effectLst/>
              <a:latin typeface="Tahoma"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sl-SI" sz="1400" b="0" i="0" u="none" strike="noStrike" cap="none" normalizeH="0" baseline="0" dirty="0" smtClean="0">
                <a:ln>
                  <a:noFill/>
                </a:ln>
                <a:solidFill>
                  <a:srgbClr val="000080"/>
                </a:solidFill>
                <a:effectLst/>
                <a:latin typeface="Arial" pitchFamily="34" charset="0"/>
                <a:ea typeface="Times New Roman" pitchFamily="18" charset="0"/>
                <a:cs typeface="Arial" pitchFamily="34" charset="0"/>
              </a:rPr>
              <a:t>ZMAJI, ČAROVNICE, ŠKRATI</a:t>
            </a:r>
            <a:endParaRPr kumimoji="0" lang="sl-SI" sz="1800" b="0" i="0" u="none" strike="noStrike" cap="none" normalizeH="0" baseline="0" dirty="0" smtClean="0">
              <a:ln>
                <a:noFill/>
              </a:ln>
              <a:solidFill>
                <a:schemeClr val="tx1"/>
              </a:solidFill>
              <a:effectLst/>
              <a:latin typeface="Arial" pitchFamily="34" charset="0"/>
            </a:endParaRPr>
          </a:p>
        </p:txBody>
      </p:sp>
      <p:sp>
        <p:nvSpPr>
          <p:cNvPr id="26" name="AutoShape 37"/>
          <p:cNvSpPr>
            <a:spLocks noChangeArrowheads="1"/>
          </p:cNvSpPr>
          <p:nvPr/>
        </p:nvSpPr>
        <p:spPr bwMode="auto">
          <a:xfrm>
            <a:off x="971361" y="3861048"/>
            <a:ext cx="1905000" cy="685800"/>
          </a:xfrm>
          <a:prstGeom prst="wedgeEllipseCallout">
            <a:avLst>
              <a:gd name="adj1" fmla="val 68240"/>
              <a:gd name="adj2" fmla="val -45270"/>
            </a:avLst>
          </a:prstGeom>
          <a:solidFill>
            <a:srgbClr val="FFFFFF"/>
          </a:solidFill>
          <a:ln w="9525">
            <a:solidFill>
              <a:srgbClr val="FF00FF"/>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sz="1400" b="0" i="0" u="none" strike="noStrike" cap="none" normalizeH="0" baseline="0" dirty="0" smtClean="0">
                <a:ln>
                  <a:noFill/>
                </a:ln>
                <a:solidFill>
                  <a:srgbClr val="500050"/>
                </a:solidFill>
                <a:effectLst/>
                <a:latin typeface="Arial" pitchFamily="34" charset="0"/>
                <a:ea typeface="Times New Roman" pitchFamily="18" charset="0"/>
                <a:cs typeface="Arial" pitchFamily="34" charset="0"/>
              </a:rPr>
              <a:t>ŽIVALI GOVORIJO</a:t>
            </a:r>
            <a:endParaRPr kumimoji="0" lang="sl-SI" sz="1800" b="0" i="0" u="none" strike="noStrike" cap="none" normalizeH="0" baseline="0" dirty="0" smtClean="0">
              <a:ln>
                <a:noFill/>
              </a:ln>
              <a:solidFill>
                <a:schemeClr val="tx1"/>
              </a:solidFill>
              <a:effectLst/>
              <a:latin typeface="Arial" pitchFamily="34" charset="0"/>
            </a:endParaRPr>
          </a:p>
        </p:txBody>
      </p:sp>
      <p:sp>
        <p:nvSpPr>
          <p:cNvPr id="27" name="AutoShape 36"/>
          <p:cNvSpPr>
            <a:spLocks noChangeArrowheads="1"/>
          </p:cNvSpPr>
          <p:nvPr/>
        </p:nvSpPr>
        <p:spPr bwMode="auto">
          <a:xfrm>
            <a:off x="4948881" y="5010931"/>
            <a:ext cx="1918268" cy="1028700"/>
          </a:xfrm>
          <a:prstGeom prst="wedgeEllipseCallout">
            <a:avLst>
              <a:gd name="adj1" fmla="val -36762"/>
              <a:gd name="adj2" fmla="val -125275"/>
            </a:avLst>
          </a:prstGeom>
          <a:solidFill>
            <a:srgbClr val="FFFFFF"/>
          </a:solidFill>
          <a:ln w="9525">
            <a:solidFill>
              <a:srgbClr val="FF66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sz="1400" b="0" i="0" u="none" strike="noStrike" cap="none" normalizeH="0" baseline="0" dirty="0" smtClean="0">
                <a:ln>
                  <a:noFill/>
                </a:ln>
                <a:solidFill>
                  <a:srgbClr val="500050"/>
                </a:solidFill>
                <a:effectLst/>
                <a:latin typeface="Arial" pitchFamily="34" charset="0"/>
                <a:ea typeface="Times New Roman" pitchFamily="18" charset="0"/>
                <a:cs typeface="Arial" pitchFamily="34" charset="0"/>
              </a:rPr>
              <a:t>PRAVLJIČNA ŠTEVILA:</a:t>
            </a:r>
            <a:r>
              <a:rPr kumimoji="0" lang="sl-SI"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sl-SI" sz="1400" b="0" i="0" u="none" strike="noStrike" cap="none" normalizeH="0" baseline="0" dirty="0" smtClean="0">
                <a:ln>
                  <a:noFill/>
                </a:ln>
                <a:solidFill>
                  <a:srgbClr val="000080"/>
                </a:solidFill>
                <a:effectLst/>
                <a:latin typeface="Arial" pitchFamily="34" charset="0"/>
                <a:ea typeface="Times New Roman" pitchFamily="18" charset="0"/>
                <a:cs typeface="Arial" pitchFamily="34" charset="0"/>
              </a:rPr>
              <a:t>3, 7, 9, 100, 300</a:t>
            </a:r>
            <a:endParaRPr kumimoji="0" lang="sl-SI" sz="1800" b="0" i="0" u="none" strike="noStrike" cap="none" normalizeH="0" baseline="0" dirty="0" smtClean="0">
              <a:ln>
                <a:noFill/>
              </a:ln>
              <a:solidFill>
                <a:schemeClr val="tx1"/>
              </a:solidFill>
              <a:effectLst/>
              <a:latin typeface="Arial" pitchFamily="34" charset="0"/>
            </a:endParaRPr>
          </a:p>
        </p:txBody>
      </p:sp>
      <p:sp>
        <p:nvSpPr>
          <p:cNvPr id="28" name="AutoShape 35"/>
          <p:cNvSpPr>
            <a:spLocks noChangeArrowheads="1"/>
          </p:cNvSpPr>
          <p:nvPr/>
        </p:nvSpPr>
        <p:spPr bwMode="auto">
          <a:xfrm>
            <a:off x="447609" y="2895259"/>
            <a:ext cx="1905000" cy="685800"/>
          </a:xfrm>
          <a:prstGeom prst="wedgeEllipseCallout">
            <a:avLst>
              <a:gd name="adj1" fmla="val 86965"/>
              <a:gd name="adj2" fmla="val 37302"/>
            </a:avLst>
          </a:prstGeom>
          <a:solidFill>
            <a:srgbClr val="FFFFFF"/>
          </a:solidFill>
          <a:ln w="9525">
            <a:solidFill>
              <a:srgbClr val="008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sz="1400" b="0" i="0" u="none" strike="noStrike" cap="none" normalizeH="0" baseline="0" dirty="0" smtClean="0">
                <a:ln>
                  <a:noFill/>
                </a:ln>
                <a:solidFill>
                  <a:srgbClr val="500050"/>
                </a:solidFill>
                <a:effectLst/>
                <a:latin typeface="Arial" pitchFamily="34" charset="0"/>
                <a:ea typeface="Times New Roman" pitchFamily="18" charset="0"/>
                <a:cs typeface="Arial" pitchFamily="34" charset="0"/>
              </a:rPr>
              <a:t>DOGODKI SE PONAVLJAJO</a:t>
            </a:r>
            <a:endParaRPr kumimoji="0" lang="sl-SI" sz="1800" b="0" i="0" u="none" strike="noStrike" cap="none" normalizeH="0" baseline="0" dirty="0" smtClean="0">
              <a:ln>
                <a:noFill/>
              </a:ln>
              <a:solidFill>
                <a:schemeClr val="tx1"/>
              </a:solidFill>
              <a:effectLst/>
              <a:latin typeface="Arial" pitchFamily="34" charset="0"/>
            </a:endParaRPr>
          </a:p>
        </p:txBody>
      </p:sp>
      <p:sp>
        <p:nvSpPr>
          <p:cNvPr id="29" name="AutoShape 34"/>
          <p:cNvSpPr>
            <a:spLocks noChangeArrowheads="1"/>
          </p:cNvSpPr>
          <p:nvPr/>
        </p:nvSpPr>
        <p:spPr bwMode="auto">
          <a:xfrm rot="10800000" flipV="1">
            <a:off x="6812576" y="3103663"/>
            <a:ext cx="1571625" cy="914400"/>
          </a:xfrm>
          <a:prstGeom prst="wedgeEllipseCallout">
            <a:avLst>
              <a:gd name="adj1" fmla="val 107390"/>
              <a:gd name="adj2" fmla="val -17116"/>
            </a:avLst>
          </a:prstGeom>
          <a:solidFill>
            <a:srgbClr val="FFFFFF"/>
          </a:solidFill>
          <a:ln w="9525">
            <a:solidFill>
              <a:srgbClr val="808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sz="1400" b="0" i="0" u="none" strike="noStrike" cap="none" normalizeH="0" baseline="0" dirty="0" smtClean="0">
                <a:ln>
                  <a:noFill/>
                </a:ln>
                <a:solidFill>
                  <a:srgbClr val="500050"/>
                </a:solidFill>
                <a:effectLst/>
                <a:latin typeface="Arial" pitchFamily="34" charset="0"/>
                <a:ea typeface="Times New Roman" pitchFamily="18" charset="0"/>
                <a:cs typeface="Arial" pitchFamily="34" charset="0"/>
              </a:rPr>
              <a:t>KONEC JE SREČEN</a:t>
            </a:r>
            <a:endParaRPr kumimoji="0" lang="sl-SI" sz="1800" b="0" i="0" u="none" strike="noStrike" cap="none" normalizeH="0" baseline="0" dirty="0" smtClean="0">
              <a:ln>
                <a:noFill/>
              </a:ln>
              <a:solidFill>
                <a:schemeClr val="tx1"/>
              </a:solidFill>
              <a:effectLst/>
              <a:latin typeface="Arial" pitchFamily="34" charset="0"/>
            </a:endParaRPr>
          </a:p>
        </p:txBody>
      </p:sp>
      <p:sp>
        <p:nvSpPr>
          <p:cNvPr id="30" name="AutoShape 33"/>
          <p:cNvSpPr>
            <a:spLocks noChangeArrowheads="1"/>
          </p:cNvSpPr>
          <p:nvPr/>
        </p:nvSpPr>
        <p:spPr bwMode="auto">
          <a:xfrm rot="10800000" flipV="1">
            <a:off x="463899" y="1618202"/>
            <a:ext cx="1571625" cy="914400"/>
          </a:xfrm>
          <a:prstGeom prst="wedgeEllipseCallout">
            <a:avLst>
              <a:gd name="adj1" fmla="val -122913"/>
              <a:gd name="adj2" fmla="val 109841"/>
            </a:avLst>
          </a:prstGeom>
          <a:solidFill>
            <a:srgbClr val="FFFFFF"/>
          </a:solidFill>
          <a:ln w="9525">
            <a:solidFill>
              <a:srgbClr val="808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sz="1400" b="0" i="0" u="none" strike="noStrike" cap="none" normalizeH="0" baseline="0" dirty="0" smtClean="0">
                <a:ln>
                  <a:noFill/>
                </a:ln>
                <a:solidFill>
                  <a:srgbClr val="500050"/>
                </a:solidFill>
                <a:effectLst/>
                <a:latin typeface="Arial" pitchFamily="34" charset="0"/>
                <a:ea typeface="Times New Roman" pitchFamily="18" charset="0"/>
                <a:cs typeface="Arial" pitchFamily="34" charset="0"/>
              </a:rPr>
              <a:t>ČAROBNI PREDMETI</a:t>
            </a:r>
            <a:endParaRPr kumimoji="0" lang="sl-SI" sz="1800" b="0" i="0" u="none" strike="noStrike" cap="none" normalizeH="0" baseline="0" dirty="0" smtClean="0">
              <a:ln>
                <a:noFill/>
              </a:ln>
              <a:solidFill>
                <a:schemeClr val="tx1"/>
              </a:solidFill>
              <a:effectLst/>
              <a:latin typeface="Arial" pitchFamily="34" charset="0"/>
            </a:endParaRPr>
          </a:p>
        </p:txBody>
      </p:sp>
      <p:sp>
        <p:nvSpPr>
          <p:cNvPr id="31" name="Rectangle 4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l-SI"/>
          </a:p>
        </p:txBody>
      </p:sp>
      <p:sp>
        <p:nvSpPr>
          <p:cNvPr id="86016" name="Rectangle 58"/>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49263" algn="r"/>
              </a:tabLst>
            </a:pPr>
            <a:endParaRPr kumimoji="0" lang="sl-SI" sz="1800" b="0" i="0" u="none" strike="noStrike" cap="none" normalizeH="0" baseline="0" smtClean="0">
              <a:ln>
                <a:noFill/>
              </a:ln>
              <a:solidFill>
                <a:schemeClr val="tx1"/>
              </a:solidFill>
              <a:effectLst/>
              <a:latin typeface="Arial" pitchFamily="34" charset="0"/>
            </a:endParaRPr>
          </a:p>
        </p:txBody>
      </p:sp>
      <p:pic>
        <p:nvPicPr>
          <p:cNvPr id="2" name="Zvok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440738" y="6154738"/>
            <a:ext cx="487362" cy="48736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41471"/>
    </mc:Choice>
    <mc:Fallback xmlns="">
      <p:transition spd="slow" advTm="141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500"/>
                                        <p:tgtEl>
                                          <p:spTgt spid="2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500"/>
                                        <p:tgtEl>
                                          <p:spTgt spid="2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fade">
                                      <p:cBhvr>
                                        <p:cTn id="6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62" fill="hold" display="0">
                  <p:stCondLst>
                    <p:cond delay="indefinite"/>
                  </p:stCondLst>
                  <p:endCondLst>
                    <p:cond evt="onStopAudio" delay="0">
                      <p:tgtEl>
                        <p:sldTgt/>
                      </p:tgtEl>
                    </p:cond>
                  </p:endCondLst>
                </p:cTn>
                <p:tgtEl>
                  <p:spTgt spid="2"/>
                </p:tgtEl>
              </p:cMediaNode>
            </p:audio>
          </p:childTnLst>
        </p:cTn>
      </p:par>
    </p:tnLst>
    <p:bldLst>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4"/>
          <p:cNvSpPr>
            <a:spLocks noGrp="1" noChangeArrowheads="1"/>
          </p:cNvSpPr>
          <p:nvPr>
            <p:ph type="title"/>
          </p:nvPr>
        </p:nvSpPr>
        <p:spPr/>
        <p:txBody>
          <a:bodyPr/>
          <a:lstStyle/>
          <a:p>
            <a:pPr algn="l"/>
            <a:r>
              <a:rPr lang="sl-SI" sz="3600" dirty="0"/>
              <a:t>Kaj je pravljica?</a:t>
            </a:r>
          </a:p>
        </p:txBody>
      </p:sp>
      <p:sp>
        <p:nvSpPr>
          <p:cNvPr id="6149" name="Rectangle 5"/>
          <p:cNvSpPr>
            <a:spLocks noGrp="1" noChangeArrowheads="1"/>
          </p:cNvSpPr>
          <p:nvPr>
            <p:ph type="body" sz="half" idx="1"/>
          </p:nvPr>
        </p:nvSpPr>
        <p:spPr/>
        <p:txBody>
          <a:bodyPr/>
          <a:lstStyle/>
          <a:p>
            <a:pPr>
              <a:buFont typeface="Wingdings" pitchFamily="2" charset="2"/>
              <a:buNone/>
            </a:pPr>
            <a:r>
              <a:rPr lang="sl-SI" sz="2800" dirty="0"/>
              <a:t>   Pravljica je </a:t>
            </a:r>
            <a:r>
              <a:rPr lang="sl-SI" sz="2800" dirty="0" smtClean="0"/>
              <a:t>najstarejša domišljijska </a:t>
            </a:r>
            <a:r>
              <a:rPr lang="sl-SI" sz="2800" dirty="0"/>
              <a:t>pripoved.</a:t>
            </a:r>
          </a:p>
          <a:p>
            <a:pPr>
              <a:buFont typeface="Wingdings" pitchFamily="2" charset="2"/>
              <a:buNone/>
            </a:pPr>
            <a:r>
              <a:rPr lang="sl-SI" sz="2800" dirty="0"/>
              <a:t>  </a:t>
            </a:r>
          </a:p>
          <a:p>
            <a:pPr>
              <a:buFont typeface="Wingdings" pitchFamily="2" charset="2"/>
              <a:buNone/>
            </a:pPr>
            <a:r>
              <a:rPr lang="sl-SI" sz="2800" dirty="0"/>
              <a:t>   </a:t>
            </a:r>
          </a:p>
        </p:txBody>
      </p:sp>
      <p:pic>
        <p:nvPicPr>
          <p:cNvPr id="6150" name="Picture 6"/>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tretch>
            <a:fillRect/>
          </a:stretch>
        </p:blipFill>
        <p:spPr>
          <a:xfrm>
            <a:off x="4572000" y="1138044"/>
            <a:ext cx="3863343" cy="4957956"/>
          </a:xfrm>
        </p:spPr>
      </p:pic>
      <p:sp>
        <p:nvSpPr>
          <p:cNvPr id="3" name="Pravokotnik 2"/>
          <p:cNvSpPr/>
          <p:nvPr/>
        </p:nvSpPr>
        <p:spPr>
          <a:xfrm>
            <a:off x="4450532" y="6139934"/>
            <a:ext cx="4464496" cy="369332"/>
          </a:xfrm>
          <a:prstGeom prst="rect">
            <a:avLst/>
          </a:prstGeom>
        </p:spPr>
        <p:txBody>
          <a:bodyPr wrap="square">
            <a:spAutoFit/>
          </a:bodyPr>
          <a:lstStyle/>
          <a:p>
            <a:r>
              <a:rPr lang="sl-SI" dirty="0" smtClean="0">
                <a:solidFill>
                  <a:schemeClr val="accent2"/>
                </a:solidFill>
              </a:rPr>
              <a:t>Franci Rogač: Pravljica </a:t>
            </a:r>
            <a:r>
              <a:rPr lang="sl-SI" dirty="0">
                <a:solidFill>
                  <a:schemeClr val="accent2"/>
                </a:solidFill>
              </a:rPr>
              <a:t>o gozdnem škratu</a:t>
            </a:r>
          </a:p>
        </p:txBody>
      </p:sp>
      <p:pic>
        <p:nvPicPr>
          <p:cNvPr id="2" name="Zvo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037"/>
    </mc:Choice>
    <mc:Fallback xmlns="">
      <p:transition spd="slow" advTm="16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Značilnosti pravljice</a:t>
            </a:r>
            <a:endParaRPr lang="sl-SI" dirty="0"/>
          </a:p>
        </p:txBody>
      </p:sp>
      <p:sp>
        <p:nvSpPr>
          <p:cNvPr id="9221" name="Rectangle 5"/>
          <p:cNvSpPr>
            <a:spLocks noGrp="1" noChangeArrowheads="1"/>
          </p:cNvSpPr>
          <p:nvPr>
            <p:ph type="body" sz="half" idx="1"/>
          </p:nvPr>
        </p:nvSpPr>
        <p:spPr/>
        <p:txBody>
          <a:bodyPr/>
          <a:lstStyle/>
          <a:p>
            <a:pPr marL="457200" indent="-457200">
              <a:buSzPct val="100000"/>
              <a:buFont typeface="+mj-lt"/>
              <a:buAutoNum type="arabicPeriod"/>
            </a:pPr>
            <a:r>
              <a:rPr lang="sl-SI" sz="2400" dirty="0" smtClean="0">
                <a:solidFill>
                  <a:srgbClr val="800000"/>
                </a:solidFill>
              </a:rPr>
              <a:t>KRAJ </a:t>
            </a:r>
            <a:r>
              <a:rPr lang="sl-SI" sz="2400" dirty="0">
                <a:solidFill>
                  <a:srgbClr val="800000"/>
                </a:solidFill>
              </a:rPr>
              <a:t>IN ČAS DOGAJANJA STA NEDOLOČENA</a:t>
            </a:r>
          </a:p>
          <a:p>
            <a:endParaRPr lang="sl-SI" sz="2400" dirty="0">
              <a:solidFill>
                <a:srgbClr val="800000"/>
              </a:solidFill>
            </a:endParaRPr>
          </a:p>
          <a:p>
            <a:pPr>
              <a:buFont typeface="Wingdings" pitchFamily="2" charset="2"/>
              <a:buNone/>
            </a:pPr>
            <a:r>
              <a:rPr lang="sl-SI" sz="2400" dirty="0"/>
              <a:t>   </a:t>
            </a:r>
            <a:r>
              <a:rPr lang="sl-SI" sz="2400" dirty="0" smtClean="0"/>
              <a:t>Začenja se z besedami:</a:t>
            </a:r>
            <a:endParaRPr lang="sl-SI" sz="2400" dirty="0"/>
          </a:p>
          <a:p>
            <a:pPr lvl="1"/>
            <a:r>
              <a:rPr lang="sl-SI" sz="2000" dirty="0" smtClean="0"/>
              <a:t>NEKOČ</a:t>
            </a:r>
            <a:endParaRPr lang="sl-SI" sz="2000" dirty="0"/>
          </a:p>
          <a:p>
            <a:pPr lvl="1"/>
            <a:r>
              <a:rPr lang="sl-SI" sz="2000" dirty="0"/>
              <a:t>NEKJE</a:t>
            </a:r>
          </a:p>
          <a:p>
            <a:pPr lvl="1"/>
            <a:r>
              <a:rPr lang="sl-SI" sz="2000" dirty="0"/>
              <a:t>ZA DEVETIMI GORAMI</a:t>
            </a:r>
          </a:p>
          <a:p>
            <a:pPr lvl="1"/>
            <a:r>
              <a:rPr lang="sl-SI" sz="2000" dirty="0"/>
              <a:t>ZA DEVETIMI VODAMI</a:t>
            </a:r>
          </a:p>
          <a:p>
            <a:pPr lvl="1"/>
            <a:r>
              <a:rPr lang="sl-SI" sz="2000" dirty="0"/>
              <a:t>PRED DAVNIMI ČASI</a:t>
            </a:r>
          </a:p>
        </p:txBody>
      </p:sp>
      <p:pic>
        <p:nvPicPr>
          <p:cNvPr id="9222" name="Picture 6"/>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tretch>
            <a:fillRect/>
          </a:stretch>
        </p:blipFill>
        <p:spPr>
          <a:xfrm>
            <a:off x="5448300" y="2814637"/>
            <a:ext cx="2438400" cy="2447925"/>
          </a:xfrm>
        </p:spPr>
      </p:pic>
      <p:sp>
        <p:nvSpPr>
          <p:cNvPr id="9223" name="Text Box 7"/>
          <p:cNvSpPr txBox="1">
            <a:spLocks noChangeArrowheads="1"/>
          </p:cNvSpPr>
          <p:nvPr/>
        </p:nvSpPr>
        <p:spPr bwMode="auto">
          <a:xfrm>
            <a:off x="4213845" y="5373216"/>
            <a:ext cx="468121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sl-SI" sz="1600" dirty="0" smtClean="0">
                <a:solidFill>
                  <a:schemeClr val="accent2"/>
                </a:solidFill>
              </a:rPr>
              <a:t>Julia </a:t>
            </a:r>
            <a:r>
              <a:rPr lang="sl-SI" sz="1600" dirty="0" err="1">
                <a:solidFill>
                  <a:schemeClr val="accent2"/>
                </a:solidFill>
              </a:rPr>
              <a:t>Donaldson</a:t>
            </a:r>
            <a:r>
              <a:rPr lang="sl-SI" sz="1600" dirty="0">
                <a:solidFill>
                  <a:schemeClr val="accent2"/>
                </a:solidFill>
              </a:rPr>
              <a:t>: Najlepši velikan v mestu</a:t>
            </a:r>
          </a:p>
        </p:txBody>
      </p:sp>
      <p:pic>
        <p:nvPicPr>
          <p:cNvPr id="3" name="Zvo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5645"/>
    </mc:Choice>
    <mc:Fallback xmlns="">
      <p:transition spd="slow" advTm="556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Značilnosti pravljice</a:t>
            </a:r>
            <a:endParaRPr lang="sl-SI" dirty="0"/>
          </a:p>
        </p:txBody>
      </p:sp>
      <p:sp>
        <p:nvSpPr>
          <p:cNvPr id="11269" name="Rectangle 5"/>
          <p:cNvSpPr>
            <a:spLocks noGrp="1" noChangeArrowheads="1"/>
          </p:cNvSpPr>
          <p:nvPr>
            <p:ph type="body" sz="half" idx="1"/>
          </p:nvPr>
        </p:nvSpPr>
        <p:spPr/>
        <p:txBody>
          <a:bodyPr/>
          <a:lstStyle/>
          <a:p>
            <a:pPr marL="514350" indent="-514350">
              <a:buSzPct val="100000"/>
              <a:buFont typeface="+mj-lt"/>
              <a:buAutoNum type="arabicPeriod" startAt="2"/>
            </a:pPr>
            <a:r>
              <a:rPr lang="sl-SI" sz="2800" dirty="0" smtClean="0">
                <a:solidFill>
                  <a:srgbClr val="800000"/>
                </a:solidFill>
              </a:rPr>
              <a:t>OSEBE SO NEDOLOČENE</a:t>
            </a:r>
            <a:endParaRPr lang="sl-SI" sz="2800" dirty="0">
              <a:solidFill>
                <a:srgbClr val="800000"/>
              </a:solidFill>
            </a:endParaRPr>
          </a:p>
          <a:p>
            <a:pPr lvl="2"/>
            <a:r>
              <a:rPr lang="sl-SI" sz="2100" dirty="0" smtClean="0"/>
              <a:t>kralj</a:t>
            </a:r>
          </a:p>
          <a:p>
            <a:pPr lvl="2"/>
            <a:r>
              <a:rPr lang="sl-SI" sz="2100" dirty="0" smtClean="0"/>
              <a:t>uboga deklica</a:t>
            </a:r>
          </a:p>
          <a:p>
            <a:pPr lvl="2"/>
            <a:r>
              <a:rPr lang="sl-SI" sz="2100" dirty="0" smtClean="0"/>
              <a:t>oče s tremi sinovi</a:t>
            </a:r>
          </a:p>
          <a:p>
            <a:pPr lvl="2"/>
            <a:r>
              <a:rPr lang="sl-SI" sz="2100" dirty="0" smtClean="0"/>
              <a:t>Sneguljčica</a:t>
            </a:r>
            <a:endParaRPr lang="sl-SI" sz="2100" dirty="0"/>
          </a:p>
          <a:p>
            <a:pPr lvl="2"/>
            <a:r>
              <a:rPr lang="sl-SI" sz="2100" dirty="0" smtClean="0"/>
              <a:t>Pepelka</a:t>
            </a:r>
            <a:endParaRPr lang="sl-SI" sz="2100" dirty="0"/>
          </a:p>
          <a:p>
            <a:pPr lvl="2"/>
            <a:r>
              <a:rPr lang="sl-SI" sz="2100" dirty="0" smtClean="0"/>
              <a:t>Rdeča kapica</a:t>
            </a:r>
            <a:endParaRPr lang="sl-SI" sz="2100" dirty="0"/>
          </a:p>
        </p:txBody>
      </p:sp>
      <p:pic>
        <p:nvPicPr>
          <p:cNvPr id="1028" name="Picture 4" descr="http://www.disneyvillains.net/images/evilqueencel.jpg"/>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4860032" y="1700808"/>
            <a:ext cx="3504882" cy="4381103"/>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7"/>
          <p:cNvSpPr txBox="1">
            <a:spLocks noChangeArrowheads="1"/>
          </p:cNvSpPr>
          <p:nvPr/>
        </p:nvSpPr>
        <p:spPr bwMode="auto">
          <a:xfrm>
            <a:off x="4219550" y="6093296"/>
            <a:ext cx="468121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sl-SI" sz="1600" dirty="0" smtClean="0">
                <a:solidFill>
                  <a:schemeClr val="accent2"/>
                </a:solidFill>
              </a:rPr>
              <a:t>Hudobna kraljica iz Sneguljčice</a:t>
            </a:r>
            <a:endParaRPr lang="sl-SI" sz="1600" dirty="0">
              <a:solidFill>
                <a:schemeClr val="accent2"/>
              </a:solidFill>
            </a:endParaRPr>
          </a:p>
        </p:txBody>
      </p:sp>
      <p:pic>
        <p:nvPicPr>
          <p:cNvPr id="3" name="Zvo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7079"/>
    </mc:Choice>
    <mc:Fallback xmlns="">
      <p:transition spd="slow" advTm="470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5366"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Značilnosti pravljice</a:t>
            </a:r>
            <a:endParaRPr lang="sl-SI" dirty="0"/>
          </a:p>
        </p:txBody>
      </p:sp>
      <p:sp>
        <p:nvSpPr>
          <p:cNvPr id="13317" name="Rectangle 5"/>
          <p:cNvSpPr>
            <a:spLocks noGrp="1" noChangeArrowheads="1"/>
          </p:cNvSpPr>
          <p:nvPr>
            <p:ph type="body" sz="half" idx="1"/>
          </p:nvPr>
        </p:nvSpPr>
        <p:spPr/>
        <p:txBody>
          <a:bodyPr/>
          <a:lstStyle/>
          <a:p>
            <a:pPr marL="514350" indent="-514350">
              <a:lnSpc>
                <a:spcPct val="90000"/>
              </a:lnSpc>
              <a:buSzPct val="100000"/>
              <a:buFont typeface="+mj-lt"/>
              <a:buAutoNum type="arabicPeriod" startAt="3"/>
            </a:pPr>
            <a:r>
              <a:rPr lang="sl-SI" sz="2800" dirty="0" smtClean="0">
                <a:solidFill>
                  <a:srgbClr val="800000"/>
                </a:solidFill>
              </a:rPr>
              <a:t>GOVORIJO </a:t>
            </a:r>
            <a:r>
              <a:rPr lang="sl-SI" sz="2800" dirty="0">
                <a:solidFill>
                  <a:srgbClr val="800000"/>
                </a:solidFill>
              </a:rPr>
              <a:t>O NASPROTJIH</a:t>
            </a:r>
          </a:p>
          <a:p>
            <a:pPr>
              <a:lnSpc>
                <a:spcPct val="90000"/>
              </a:lnSpc>
              <a:buFont typeface="Wingdings" pitchFamily="2" charset="2"/>
              <a:buNone/>
            </a:pPr>
            <a:endParaRPr lang="sl-SI" sz="2800" dirty="0">
              <a:solidFill>
                <a:srgbClr val="800000"/>
              </a:solidFill>
            </a:endParaRPr>
          </a:p>
          <a:p>
            <a:pPr>
              <a:lnSpc>
                <a:spcPct val="90000"/>
              </a:lnSpc>
              <a:buNone/>
            </a:pPr>
            <a:r>
              <a:rPr lang="sl-SI" sz="2800" dirty="0" smtClean="0"/>
              <a:t>DOBRI – SLABI</a:t>
            </a:r>
            <a:endParaRPr lang="sl-SI" sz="2800" dirty="0"/>
          </a:p>
          <a:p>
            <a:pPr>
              <a:lnSpc>
                <a:spcPct val="90000"/>
              </a:lnSpc>
              <a:buNone/>
            </a:pPr>
            <a:r>
              <a:rPr lang="sl-SI" sz="2800" dirty="0" smtClean="0"/>
              <a:t>LEPI – GRDI</a:t>
            </a:r>
          </a:p>
          <a:p>
            <a:pPr>
              <a:lnSpc>
                <a:spcPct val="90000"/>
              </a:lnSpc>
              <a:buNone/>
            </a:pPr>
            <a:r>
              <a:rPr lang="sl-SI" sz="2800" dirty="0" smtClean="0"/>
              <a:t>PRIJAZNI – HUDOBNI</a:t>
            </a:r>
          </a:p>
          <a:p>
            <a:pPr>
              <a:lnSpc>
                <a:spcPct val="90000"/>
              </a:lnSpc>
              <a:buNone/>
            </a:pPr>
            <a:r>
              <a:rPr lang="sl-SI" sz="2800" dirty="0" smtClean="0"/>
              <a:t>BOGATI - REVNI</a:t>
            </a:r>
            <a:endParaRPr lang="sl-SI" sz="2800" dirty="0"/>
          </a:p>
        </p:txBody>
      </p:sp>
      <p:pic>
        <p:nvPicPr>
          <p:cNvPr id="13320" name="Picture 8"/>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tretch>
            <a:fillRect/>
          </a:stretch>
        </p:blipFill>
        <p:spPr>
          <a:xfrm>
            <a:off x="5508104" y="1677169"/>
            <a:ext cx="2397180" cy="1981200"/>
          </a:xfrm>
        </p:spPr>
      </p:pic>
      <p:pic>
        <p:nvPicPr>
          <p:cNvPr id="13321" name="Picture 9"/>
          <p:cNvPicPr>
            <a:picLocks noGrp="1" noChangeAspect="1" noChangeArrowheads="1"/>
          </p:cNvPicPr>
          <p:nvPr>
            <p:ph sz="quarter" idx="3"/>
          </p:nvPr>
        </p:nvPicPr>
        <p:blipFill>
          <a:blip r:embed="rId6">
            <a:extLst>
              <a:ext uri="{28A0092B-C50C-407E-A947-70E740481C1C}">
                <a14:useLocalDpi xmlns:a14="http://schemas.microsoft.com/office/drawing/2010/main" val="0"/>
              </a:ext>
            </a:extLst>
          </a:blip>
          <a:stretch>
            <a:fillRect/>
          </a:stretch>
        </p:blipFill>
        <p:spPr>
          <a:xfrm>
            <a:off x="4716016" y="4077072"/>
            <a:ext cx="1656184" cy="2013400"/>
          </a:xfrm>
        </p:spPr>
      </p:pic>
      <p:pic>
        <p:nvPicPr>
          <p:cNvPr id="13322"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88224" y="4077071"/>
            <a:ext cx="1584176" cy="2008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7"/>
          <p:cNvSpPr txBox="1">
            <a:spLocks noChangeArrowheads="1"/>
          </p:cNvSpPr>
          <p:nvPr/>
        </p:nvSpPr>
        <p:spPr bwMode="auto">
          <a:xfrm>
            <a:off x="4219550" y="6093296"/>
            <a:ext cx="468121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sl-SI" sz="1600" dirty="0" smtClean="0">
                <a:solidFill>
                  <a:schemeClr val="accent2"/>
                </a:solidFill>
              </a:rPr>
              <a:t>Sneguljčica</a:t>
            </a:r>
            <a:endParaRPr lang="sl-SI" sz="1600" dirty="0">
              <a:solidFill>
                <a:schemeClr val="accent2"/>
              </a:solidFill>
            </a:endParaRPr>
          </a:p>
        </p:txBody>
      </p:sp>
      <p:sp>
        <p:nvSpPr>
          <p:cNvPr id="8" name="Text Box 7"/>
          <p:cNvSpPr txBox="1">
            <a:spLocks noChangeArrowheads="1"/>
          </p:cNvSpPr>
          <p:nvPr/>
        </p:nvSpPr>
        <p:spPr bwMode="auto">
          <a:xfrm>
            <a:off x="5508105" y="3645024"/>
            <a:ext cx="237626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sl-SI" sz="1600" dirty="0" smtClean="0">
                <a:solidFill>
                  <a:schemeClr val="accent2"/>
                </a:solidFill>
              </a:rPr>
              <a:t>Pepelka</a:t>
            </a:r>
            <a:endParaRPr lang="sl-SI" sz="1600" dirty="0">
              <a:solidFill>
                <a:schemeClr val="accent2"/>
              </a:solidFill>
            </a:endParaRPr>
          </a:p>
        </p:txBody>
      </p:sp>
      <p:pic>
        <p:nvPicPr>
          <p:cNvPr id="3" name="Zvo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3483"/>
    </mc:Choice>
    <mc:Fallback xmlns="">
      <p:transition spd="slow" advTm="83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Značilnosti pravljice</a:t>
            </a:r>
            <a:endParaRPr lang="sl-SI" dirty="0"/>
          </a:p>
        </p:txBody>
      </p:sp>
      <p:sp>
        <p:nvSpPr>
          <p:cNvPr id="16389" name="Rectangle 5"/>
          <p:cNvSpPr>
            <a:spLocks noGrp="1" noChangeArrowheads="1"/>
          </p:cNvSpPr>
          <p:nvPr>
            <p:ph type="body" sz="half" idx="1"/>
          </p:nvPr>
        </p:nvSpPr>
        <p:spPr/>
        <p:txBody>
          <a:bodyPr/>
          <a:lstStyle/>
          <a:p>
            <a:pPr marL="514350" indent="-514350">
              <a:buSzPct val="100000"/>
              <a:buFont typeface="+mj-lt"/>
              <a:buAutoNum type="arabicPeriod" startAt="4"/>
            </a:pPr>
            <a:r>
              <a:rPr lang="sl-SI" sz="2800" dirty="0" smtClean="0">
                <a:solidFill>
                  <a:srgbClr val="800000"/>
                </a:solidFill>
              </a:rPr>
              <a:t>DOBROTA </a:t>
            </a:r>
            <a:r>
              <a:rPr lang="sl-SI" sz="2800" dirty="0">
                <a:solidFill>
                  <a:srgbClr val="800000"/>
                </a:solidFill>
              </a:rPr>
              <a:t>JE POPLAČANA, ZLO JE KAZNOVANO</a:t>
            </a:r>
          </a:p>
          <a:p>
            <a:pPr>
              <a:buFont typeface="Wingdings" pitchFamily="2" charset="2"/>
              <a:buNone/>
            </a:pPr>
            <a:endParaRPr lang="sl-SI" sz="2800" dirty="0">
              <a:solidFill>
                <a:srgbClr val="800000"/>
              </a:solidFill>
            </a:endParaRPr>
          </a:p>
          <a:p>
            <a:pPr>
              <a:buNone/>
            </a:pPr>
            <a:r>
              <a:rPr lang="sl-SI" sz="2800" dirty="0" smtClean="0"/>
              <a:t>Vedno zmaga</a:t>
            </a:r>
          </a:p>
          <a:p>
            <a:pPr lvl="1"/>
            <a:r>
              <a:rPr lang="sl-SI" sz="2400" dirty="0" smtClean="0"/>
              <a:t>RESNICA</a:t>
            </a:r>
          </a:p>
          <a:p>
            <a:pPr lvl="1"/>
            <a:r>
              <a:rPr lang="sl-SI" sz="2400" dirty="0"/>
              <a:t>DOBROTA</a:t>
            </a:r>
          </a:p>
          <a:p>
            <a:pPr lvl="1"/>
            <a:r>
              <a:rPr lang="sl-SI" sz="2400" dirty="0" smtClean="0"/>
              <a:t>PRAVICA</a:t>
            </a:r>
          </a:p>
          <a:p>
            <a:pPr lvl="1"/>
            <a:r>
              <a:rPr lang="sl-SI" sz="2400" dirty="0" smtClean="0"/>
              <a:t>…</a:t>
            </a:r>
            <a:endParaRPr lang="sl-SI" sz="2400" dirty="0"/>
          </a:p>
        </p:txBody>
      </p:sp>
      <p:pic>
        <p:nvPicPr>
          <p:cNvPr id="16390" name="Picture 6"/>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tretch>
            <a:fillRect/>
          </a:stretch>
        </p:blipFill>
        <p:spPr>
          <a:xfrm>
            <a:off x="4648200" y="2641917"/>
            <a:ext cx="4038600" cy="2793365"/>
          </a:xfrm>
        </p:spPr>
      </p:pic>
      <p:sp>
        <p:nvSpPr>
          <p:cNvPr id="5" name="Text Box 7"/>
          <p:cNvSpPr txBox="1">
            <a:spLocks noChangeArrowheads="1"/>
          </p:cNvSpPr>
          <p:nvPr/>
        </p:nvSpPr>
        <p:spPr bwMode="auto">
          <a:xfrm>
            <a:off x="4644009" y="5445224"/>
            <a:ext cx="403244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sl-SI" sz="1600" dirty="0" smtClean="0">
                <a:solidFill>
                  <a:schemeClr val="accent2"/>
                </a:solidFill>
              </a:rPr>
              <a:t>Pepelka</a:t>
            </a:r>
            <a:endParaRPr lang="sl-SI" sz="1600" dirty="0">
              <a:solidFill>
                <a:schemeClr val="accent2"/>
              </a:solidFill>
            </a:endParaRPr>
          </a:p>
        </p:txBody>
      </p:sp>
      <p:pic>
        <p:nvPicPr>
          <p:cNvPr id="3" name="Zvo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1697"/>
    </mc:Choice>
    <mc:Fallback xmlns="">
      <p:transition spd="slow" advTm="51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Značilnosti pravljice</a:t>
            </a:r>
            <a:endParaRPr lang="sl-SI" dirty="0"/>
          </a:p>
        </p:txBody>
      </p:sp>
      <p:sp>
        <p:nvSpPr>
          <p:cNvPr id="18437" name="Rectangle 5"/>
          <p:cNvSpPr>
            <a:spLocks noGrp="1" noChangeArrowheads="1"/>
          </p:cNvSpPr>
          <p:nvPr>
            <p:ph type="body" sz="half" idx="1"/>
          </p:nvPr>
        </p:nvSpPr>
        <p:spPr/>
        <p:txBody>
          <a:bodyPr/>
          <a:lstStyle/>
          <a:p>
            <a:pPr marL="514350" indent="-514350">
              <a:buSzPct val="100000"/>
              <a:buFont typeface="+mj-lt"/>
              <a:buAutoNum type="arabicPeriod" startAt="5"/>
            </a:pPr>
            <a:r>
              <a:rPr lang="sl-SI" sz="2800" dirty="0" smtClean="0">
                <a:solidFill>
                  <a:srgbClr val="800000"/>
                </a:solidFill>
              </a:rPr>
              <a:t>PRAVLJIČNA ŠTEVILA</a:t>
            </a:r>
            <a:endParaRPr lang="sl-SI" sz="2800" dirty="0" smtClean="0"/>
          </a:p>
          <a:p>
            <a:pPr lvl="2">
              <a:buSzPct val="100000"/>
            </a:pPr>
            <a:r>
              <a:rPr lang="sl-SI" sz="2000" dirty="0" smtClean="0"/>
              <a:t>TRI</a:t>
            </a:r>
          </a:p>
          <a:p>
            <a:pPr lvl="2">
              <a:buSzPct val="100000"/>
            </a:pPr>
            <a:r>
              <a:rPr lang="sl-SI" sz="2000" dirty="0" smtClean="0"/>
              <a:t>SEDEM</a:t>
            </a:r>
          </a:p>
          <a:p>
            <a:pPr lvl="2">
              <a:buSzPct val="100000"/>
            </a:pPr>
            <a:r>
              <a:rPr lang="sl-SI" sz="2000" dirty="0" smtClean="0"/>
              <a:t>DEVET</a:t>
            </a:r>
          </a:p>
          <a:p>
            <a:pPr lvl="2">
              <a:buSzPct val="100000"/>
            </a:pPr>
            <a:r>
              <a:rPr lang="sl-SI" sz="2000" dirty="0" smtClean="0"/>
              <a:t>DVANAJST</a:t>
            </a:r>
          </a:p>
          <a:p>
            <a:pPr lvl="2">
              <a:buSzPct val="100000"/>
            </a:pPr>
            <a:endParaRPr lang="sl-SI" sz="2000" dirty="0" smtClean="0"/>
          </a:p>
          <a:p>
            <a:pPr lvl="2">
              <a:buSzPct val="100000"/>
            </a:pPr>
            <a:endParaRPr lang="sl-SI" sz="2000" dirty="0"/>
          </a:p>
        </p:txBody>
      </p:sp>
      <p:pic>
        <p:nvPicPr>
          <p:cNvPr id="18447" name="Picture 15" descr="http://shrani.si/f/1m/4h/32BH7tCg/sneguljcica-in-7-palckov.jpg"/>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bwMode="auto">
          <a:xfrm>
            <a:off x="5292080" y="1887742"/>
            <a:ext cx="2640144" cy="183754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634173702420638032_hobiton2"/>
          <p:cNvPicPr>
            <a:picLocks noGrp="1"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bwMode="auto">
          <a:xfrm>
            <a:off x="5262151" y="4196898"/>
            <a:ext cx="2694225" cy="1899101"/>
          </a:xfrm>
          <a:prstGeom prst="rect">
            <a:avLst/>
          </a:prstGeom>
          <a:noFill/>
          <a:extLst>
            <a:ext uri="{909E8E84-426E-40DD-AFC4-6F175D3DCCD1}">
              <a14:hiddenFill xmlns:a14="http://schemas.microsoft.com/office/drawing/2010/main">
                <a:solidFill>
                  <a:srgbClr val="FFFFFF"/>
                </a:solidFill>
              </a14:hiddenFill>
            </a:ext>
          </a:extLst>
        </p:spPr>
      </p:pic>
      <p:sp>
        <p:nvSpPr>
          <p:cNvPr id="18445" name="Text Box 13"/>
          <p:cNvSpPr txBox="1">
            <a:spLocks noChangeArrowheads="1"/>
          </p:cNvSpPr>
          <p:nvPr/>
        </p:nvSpPr>
        <p:spPr bwMode="auto">
          <a:xfrm>
            <a:off x="5796136" y="6093296"/>
            <a:ext cx="1872456"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sl-SI" dirty="0">
                <a:solidFill>
                  <a:schemeClr val="accent2"/>
                </a:solidFill>
              </a:rPr>
              <a:t>Deveta dežela</a:t>
            </a:r>
          </a:p>
        </p:txBody>
      </p:sp>
      <p:sp>
        <p:nvSpPr>
          <p:cNvPr id="8" name="PoljeZBesedilom 7"/>
          <p:cNvSpPr txBox="1"/>
          <p:nvPr/>
        </p:nvSpPr>
        <p:spPr>
          <a:xfrm>
            <a:off x="4788024" y="3725283"/>
            <a:ext cx="3528392" cy="369332"/>
          </a:xfrm>
          <a:prstGeom prst="rect">
            <a:avLst/>
          </a:prstGeom>
          <a:noFill/>
        </p:spPr>
        <p:txBody>
          <a:bodyPr wrap="square" rtlCol="0">
            <a:spAutoFit/>
          </a:bodyPr>
          <a:lstStyle/>
          <a:p>
            <a:pPr algn="ctr"/>
            <a:r>
              <a:rPr lang="sl-SI" dirty="0" smtClean="0">
                <a:solidFill>
                  <a:schemeClr val="accent2"/>
                </a:solidFill>
              </a:rPr>
              <a:t>Sneguljčica in sedem palčkov</a:t>
            </a:r>
            <a:endParaRPr lang="sl-SI" dirty="0">
              <a:solidFill>
                <a:schemeClr val="accent2"/>
              </a:solidFill>
            </a:endParaRPr>
          </a:p>
        </p:txBody>
      </p:sp>
      <p:pic>
        <p:nvPicPr>
          <p:cNvPr id="3" name="Zvo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139"/>
    </mc:Choice>
    <mc:Fallback xmlns="">
      <p:transition spd="slow" advTm="27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p:txBody>
          <a:bodyPr/>
          <a:lstStyle/>
          <a:p>
            <a:r>
              <a:rPr lang="sl-SI" dirty="0" smtClean="0"/>
              <a:t>Značilnosti pravljice</a:t>
            </a:r>
            <a:endParaRPr lang="sl-SI" dirty="0"/>
          </a:p>
        </p:txBody>
      </p:sp>
      <p:sp>
        <p:nvSpPr>
          <p:cNvPr id="20485" name="Rectangle 5"/>
          <p:cNvSpPr>
            <a:spLocks noGrp="1" noChangeArrowheads="1"/>
          </p:cNvSpPr>
          <p:nvPr>
            <p:ph type="body" sz="half" idx="1"/>
          </p:nvPr>
        </p:nvSpPr>
        <p:spPr/>
        <p:txBody>
          <a:bodyPr/>
          <a:lstStyle/>
          <a:p>
            <a:pPr marL="514350" indent="-514350">
              <a:buSzPct val="100000"/>
              <a:buFont typeface="+mj-lt"/>
              <a:buAutoNum type="arabicPeriod" startAt="6"/>
            </a:pPr>
            <a:r>
              <a:rPr lang="sl-SI" sz="2800" dirty="0" smtClean="0">
                <a:solidFill>
                  <a:srgbClr val="800000"/>
                </a:solidFill>
              </a:rPr>
              <a:t>PRAVLJIČNI PREDMETI</a:t>
            </a:r>
            <a:endParaRPr lang="sl-SI" sz="2800" dirty="0"/>
          </a:p>
          <a:p>
            <a:pPr lvl="2"/>
            <a:r>
              <a:rPr lang="sl-SI" sz="2100" dirty="0"/>
              <a:t>čudodelna mizica, ki se sama pogrinja</a:t>
            </a:r>
          </a:p>
          <a:p>
            <a:pPr lvl="2"/>
            <a:r>
              <a:rPr lang="sl-SI" sz="2100" dirty="0"/>
              <a:t>mošnja, ki se nikoli ne izprazni</a:t>
            </a:r>
          </a:p>
          <a:p>
            <a:pPr lvl="2"/>
            <a:r>
              <a:rPr lang="sl-SI" sz="2100" dirty="0"/>
              <a:t>zlat prstan</a:t>
            </a:r>
          </a:p>
          <a:p>
            <a:pPr lvl="2"/>
            <a:r>
              <a:rPr lang="sl-SI" sz="2100" dirty="0"/>
              <a:t>živa </a:t>
            </a:r>
            <a:r>
              <a:rPr lang="sl-SI" sz="2100" dirty="0" smtClean="0"/>
              <a:t>voda</a:t>
            </a:r>
          </a:p>
          <a:p>
            <a:pPr lvl="2"/>
            <a:r>
              <a:rPr lang="sl-SI" sz="2100" dirty="0" smtClean="0"/>
              <a:t>...</a:t>
            </a:r>
            <a:endParaRPr lang="sl-SI" sz="2100" dirty="0"/>
          </a:p>
          <a:p>
            <a:endParaRPr lang="sl-SI" sz="2800" dirty="0"/>
          </a:p>
        </p:txBody>
      </p:sp>
      <p:pic>
        <p:nvPicPr>
          <p:cNvPr id="13" name="Picture 10" descr="Image28"/>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tretch>
            <a:fillRect/>
          </a:stretch>
        </p:blipFill>
        <p:spPr>
          <a:xfrm>
            <a:off x="6300192" y="557153"/>
            <a:ext cx="2186820" cy="233180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493" name="Text Box 13"/>
          <p:cNvSpPr txBox="1">
            <a:spLocks noChangeArrowheads="1"/>
          </p:cNvSpPr>
          <p:nvPr/>
        </p:nvSpPr>
        <p:spPr bwMode="auto">
          <a:xfrm>
            <a:off x="6458726" y="5729287"/>
            <a:ext cx="18002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sl-SI" dirty="0">
                <a:solidFill>
                  <a:schemeClr val="accent2"/>
                </a:solidFill>
              </a:rPr>
              <a:t>čudežni </a:t>
            </a:r>
            <a:r>
              <a:rPr lang="sl-SI" dirty="0" smtClean="0">
                <a:solidFill>
                  <a:schemeClr val="accent2"/>
                </a:solidFill>
              </a:rPr>
              <a:t>škornji</a:t>
            </a:r>
            <a:endParaRPr lang="sl-SI" dirty="0">
              <a:solidFill>
                <a:schemeClr val="accent2"/>
              </a:solidFill>
            </a:endParaRPr>
          </a:p>
        </p:txBody>
      </p:sp>
      <p:sp>
        <p:nvSpPr>
          <p:cNvPr id="20494" name="Text Box 14"/>
          <p:cNvSpPr txBox="1">
            <a:spLocks noChangeArrowheads="1"/>
          </p:cNvSpPr>
          <p:nvPr/>
        </p:nvSpPr>
        <p:spPr bwMode="auto">
          <a:xfrm>
            <a:off x="6444208" y="2850945"/>
            <a:ext cx="197899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sl-SI" dirty="0" smtClean="0">
                <a:solidFill>
                  <a:schemeClr val="accent2"/>
                </a:solidFill>
              </a:rPr>
              <a:t>čudežna palica</a:t>
            </a:r>
            <a:endParaRPr lang="sl-SI" dirty="0">
              <a:solidFill>
                <a:schemeClr val="accent2"/>
              </a:solidFill>
            </a:endParaRPr>
          </a:p>
        </p:txBody>
      </p:sp>
      <p:pic>
        <p:nvPicPr>
          <p:cNvPr id="2050" name="Picture 2" descr="https://www.cangura.com/upload/4794/big.jpg"/>
          <p:cNvPicPr>
            <a:picLocks noGrp="1" noChangeAspect="1" noChangeArrowheads="1"/>
          </p:cNvPicPr>
          <p:nvPr>
            <p:ph sz="quarter" idx="3"/>
          </p:nvPr>
        </p:nvPicPr>
        <p:blipFill>
          <a:blip r:embed="rId6" cstate="print">
            <a:extLst>
              <a:ext uri="{28A0092B-C50C-407E-A947-70E740481C1C}">
                <a14:useLocalDpi xmlns:a14="http://schemas.microsoft.com/office/drawing/2010/main" val="0"/>
              </a:ext>
            </a:extLst>
          </a:blip>
          <a:srcRect/>
          <a:stretch>
            <a:fillRect/>
          </a:stretch>
        </p:blipFill>
        <p:spPr bwMode="auto">
          <a:xfrm>
            <a:off x="6582251" y="3432352"/>
            <a:ext cx="1702907" cy="2183037"/>
          </a:xfrm>
          <a:prstGeom prst="rect">
            <a:avLst/>
          </a:prstGeom>
          <a:noFill/>
          <a:extLst>
            <a:ext uri="{909E8E84-426E-40DD-AFC4-6F175D3DCCD1}">
              <a14:hiddenFill xmlns:a14="http://schemas.microsoft.com/office/drawing/2010/main">
                <a:solidFill>
                  <a:srgbClr val="FFFFFF"/>
                </a:solidFill>
              </a14:hiddenFill>
            </a:ext>
          </a:extLst>
        </p:spPr>
      </p:pic>
      <p:pic>
        <p:nvPicPr>
          <p:cNvPr id="2" name="Zvo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8861"/>
    </mc:Choice>
    <mc:Fallback xmlns="">
      <p:transition spd="slow" advTm="58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Značilnosti pravljice</a:t>
            </a:r>
            <a:endParaRPr lang="sl-SI" dirty="0"/>
          </a:p>
        </p:txBody>
      </p:sp>
      <p:sp>
        <p:nvSpPr>
          <p:cNvPr id="22533" name="Rectangle 5"/>
          <p:cNvSpPr>
            <a:spLocks noGrp="1" noChangeArrowheads="1"/>
          </p:cNvSpPr>
          <p:nvPr>
            <p:ph type="body" sz="half" idx="1"/>
          </p:nvPr>
        </p:nvSpPr>
        <p:spPr/>
        <p:txBody>
          <a:bodyPr/>
          <a:lstStyle/>
          <a:p>
            <a:pPr marL="514350" indent="-514350">
              <a:buSzPct val="100000"/>
              <a:buFont typeface="+mj-lt"/>
              <a:buAutoNum type="arabicPeriod" startAt="7"/>
            </a:pPr>
            <a:r>
              <a:rPr lang="sl-SI" sz="2800" dirty="0" smtClean="0">
                <a:solidFill>
                  <a:srgbClr val="800000"/>
                </a:solidFill>
              </a:rPr>
              <a:t>PRAVLJIČNA BITJA</a:t>
            </a:r>
            <a:endParaRPr lang="sl-SI" sz="2800" dirty="0"/>
          </a:p>
          <a:p>
            <a:pPr lvl="2"/>
            <a:r>
              <a:rPr lang="sl-SI" sz="2100" dirty="0" smtClean="0"/>
              <a:t>čarovniki</a:t>
            </a:r>
            <a:endParaRPr lang="sl-SI" sz="2100" dirty="0"/>
          </a:p>
          <a:p>
            <a:pPr lvl="2"/>
            <a:r>
              <a:rPr lang="sl-SI" sz="2100" dirty="0"/>
              <a:t>čarovnice</a:t>
            </a:r>
          </a:p>
          <a:p>
            <a:pPr lvl="2"/>
            <a:r>
              <a:rPr lang="sl-SI" sz="2100" dirty="0"/>
              <a:t>dobre in hudobne vile</a:t>
            </a:r>
          </a:p>
          <a:p>
            <a:pPr lvl="2"/>
            <a:r>
              <a:rPr lang="sl-SI" sz="2100" dirty="0"/>
              <a:t>velikani in palčki</a:t>
            </a:r>
          </a:p>
          <a:p>
            <a:pPr lvl="2"/>
            <a:r>
              <a:rPr lang="sl-SI" sz="2100" dirty="0"/>
              <a:t>zmaji</a:t>
            </a:r>
          </a:p>
          <a:p>
            <a:pPr lvl="2"/>
            <a:r>
              <a:rPr lang="sl-SI" sz="2100" dirty="0"/>
              <a:t>krilati </a:t>
            </a:r>
            <a:r>
              <a:rPr lang="sl-SI" sz="2100" dirty="0" smtClean="0"/>
              <a:t>konji</a:t>
            </a:r>
          </a:p>
          <a:p>
            <a:pPr lvl="2"/>
            <a:r>
              <a:rPr lang="sl-SI" sz="2100" dirty="0" smtClean="0"/>
              <a:t>...</a:t>
            </a:r>
            <a:endParaRPr lang="sl-SI" sz="2100" dirty="0"/>
          </a:p>
          <a:p>
            <a:pPr>
              <a:buFont typeface="Wingdings" pitchFamily="2" charset="2"/>
              <a:buNone/>
            </a:pPr>
            <a:endParaRPr lang="sl-SI" sz="2800" dirty="0"/>
          </a:p>
          <a:p>
            <a:endParaRPr lang="sl-SI" sz="2800" dirty="0"/>
          </a:p>
        </p:txBody>
      </p:sp>
      <p:pic>
        <p:nvPicPr>
          <p:cNvPr id="5122" name="Picture 2" descr="Sebični velikan"/>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bwMode="auto">
          <a:xfrm>
            <a:off x="5873151" y="1981200"/>
            <a:ext cx="1391941" cy="17358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14"/>
          <p:cNvSpPr txBox="1">
            <a:spLocks noChangeArrowheads="1"/>
          </p:cNvSpPr>
          <p:nvPr/>
        </p:nvSpPr>
        <p:spPr bwMode="auto">
          <a:xfrm>
            <a:off x="4932040" y="3717032"/>
            <a:ext cx="302433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sl-SI" dirty="0" err="1" smtClean="0">
                <a:solidFill>
                  <a:schemeClr val="accent2"/>
                </a:solidFill>
              </a:rPr>
              <a:t>Oscar</a:t>
            </a:r>
            <a:r>
              <a:rPr lang="sl-SI" dirty="0" smtClean="0">
                <a:solidFill>
                  <a:schemeClr val="accent2"/>
                </a:solidFill>
              </a:rPr>
              <a:t> Wilde: Sebični velikan</a:t>
            </a:r>
            <a:endParaRPr lang="sl-SI" dirty="0">
              <a:solidFill>
                <a:schemeClr val="accent2"/>
              </a:solidFill>
            </a:endParaRPr>
          </a:p>
        </p:txBody>
      </p:sp>
      <p:pic>
        <p:nvPicPr>
          <p:cNvPr id="5128" name="Picture 8" descr="http://www.emka.si/img/product/otroske-knjige/starost-4-8-let/368926/peter-klepec.jpg"/>
          <p:cNvPicPr>
            <a:picLocks noGrp="1" noChangeAspect="1" noChangeArrowheads="1"/>
          </p:cNvPicPr>
          <p:nvPr>
            <p:ph sz="quarter" idx="3"/>
          </p:nvPr>
        </p:nvPicPr>
        <p:blipFill>
          <a:blip r:embed="rId6" cstate="print">
            <a:extLst>
              <a:ext uri="{28A0092B-C50C-407E-A947-70E740481C1C}">
                <a14:useLocalDpi xmlns:a14="http://schemas.microsoft.com/office/drawing/2010/main" val="0"/>
              </a:ext>
            </a:extLst>
          </a:blip>
          <a:srcRect/>
          <a:stretch>
            <a:fillRect/>
          </a:stretch>
        </p:blipFill>
        <p:spPr bwMode="auto">
          <a:xfrm>
            <a:off x="6102096" y="4363212"/>
            <a:ext cx="1130808" cy="1484376"/>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14"/>
          <p:cNvSpPr txBox="1">
            <a:spLocks noChangeArrowheads="1"/>
          </p:cNvSpPr>
          <p:nvPr/>
        </p:nvSpPr>
        <p:spPr bwMode="auto">
          <a:xfrm>
            <a:off x="5148064" y="5877272"/>
            <a:ext cx="302433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sl-SI" dirty="0" smtClean="0">
                <a:solidFill>
                  <a:schemeClr val="accent2"/>
                </a:solidFill>
              </a:rPr>
              <a:t>France Bevk: Peter Klepec</a:t>
            </a:r>
            <a:endParaRPr lang="sl-SI" dirty="0">
              <a:solidFill>
                <a:schemeClr val="accent2"/>
              </a:solidFill>
            </a:endParaRPr>
          </a:p>
        </p:txBody>
      </p:sp>
      <p:pic>
        <p:nvPicPr>
          <p:cNvPr id="3" name="Zvo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6219"/>
    </mc:Choice>
    <mc:Fallback xmlns="">
      <p:transition spd="slow" advTm="56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5|12.6|3.6|12.8|9.8|2.5|2.3|11.9|14.6|20.1|25.6"/>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ir">
  <a:themeElements>
    <a:clrScheme name="Papi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i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Papi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ova tema">
  <a:themeElements>
    <a:clrScheme name="Pisar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1832</TotalTime>
  <Words>733</Words>
  <Application>Microsoft Office PowerPoint</Application>
  <PresentationFormat>Diaprojekcija na zaslonu (4:3)</PresentationFormat>
  <Paragraphs>142</Paragraphs>
  <Slides>14</Slides>
  <Notes>12</Notes>
  <HiddenSlides>0</HiddenSlides>
  <MMClips>14</MMClips>
  <ScaleCrop>false</ScaleCrop>
  <HeadingPairs>
    <vt:vector size="6" baseType="variant">
      <vt:variant>
        <vt:lpstr>Uporabljene pisave</vt:lpstr>
      </vt:variant>
      <vt:variant>
        <vt:i4>7</vt:i4>
      </vt:variant>
      <vt:variant>
        <vt:lpstr>Tema</vt:lpstr>
      </vt:variant>
      <vt:variant>
        <vt:i4>1</vt:i4>
      </vt:variant>
      <vt:variant>
        <vt:lpstr>Naslovi diapozitivov</vt:lpstr>
      </vt:variant>
      <vt:variant>
        <vt:i4>14</vt:i4>
      </vt:variant>
    </vt:vector>
  </HeadingPairs>
  <TitlesOfParts>
    <vt:vector size="22" baseType="lpstr">
      <vt:lpstr>Arial</vt:lpstr>
      <vt:lpstr>Calibri</vt:lpstr>
      <vt:lpstr>Constantia</vt:lpstr>
      <vt:lpstr>Tahoma</vt:lpstr>
      <vt:lpstr>Times New Roman</vt:lpstr>
      <vt:lpstr>Wingdings</vt:lpstr>
      <vt:lpstr>Wingdings 2</vt:lpstr>
      <vt:lpstr>Papir</vt:lpstr>
      <vt:lpstr>PowerPointova predstavitev</vt:lpstr>
      <vt:lpstr>Kaj je pravljica?</vt:lpstr>
      <vt:lpstr>Značilnosti pravljice</vt:lpstr>
      <vt:lpstr>Značilnosti pravljice</vt:lpstr>
      <vt:lpstr>Značilnosti pravljice</vt:lpstr>
      <vt:lpstr>Značilnosti pravljice</vt:lpstr>
      <vt:lpstr>Značilnosti pravljice</vt:lpstr>
      <vt:lpstr>Značilnosti pravljice</vt:lpstr>
      <vt:lpstr>Značilnosti pravljice</vt:lpstr>
      <vt:lpstr>Značilnosti pravljice</vt:lpstr>
      <vt:lpstr>Značilnosti pravljice</vt:lpstr>
      <vt:lpstr>Značilnosti pravljice</vt:lpstr>
      <vt:lpstr>Oblika pravljice</vt:lpstr>
      <vt:lpstr>PowerPointova predstavitev</vt:lpstr>
    </vt:vector>
  </TitlesOfParts>
  <Company>EONA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Umetna in ljudska pravljica</dc:title>
  <dc:creator>M. Pavlin;priredila AK</dc:creator>
  <cp:lastModifiedBy>Učitelj</cp:lastModifiedBy>
  <cp:revision>56</cp:revision>
  <dcterms:created xsi:type="dcterms:W3CDTF">2011-03-09T17:26:46Z</dcterms:created>
  <dcterms:modified xsi:type="dcterms:W3CDTF">2020-03-29T20:39:13Z</dcterms:modified>
</cp:coreProperties>
</file>