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E05F87-64FA-4AB6-B7D9-9277654284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39A58DA-3760-4FD5-AD63-EFE4C0274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3B4C8C4-D437-4487-BBBE-AAE09E698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6466-38AD-45D8-9878-A69DDFF1151A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D44C636-B89D-47CB-A5C5-6FE7B96A8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6E88EB5-B594-4731-8C33-656D5D0C2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81CD-AE3E-4E8C-BD64-0FD623A4E5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7070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0C6695-57AF-4381-9827-F7CD67ACA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8C0845D-81B7-487D-AF4D-EAE5A9EBF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3440F18-CBBA-454F-96BE-02ADD03B7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6466-38AD-45D8-9878-A69DDFF1151A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09BDBCF-C2D4-473A-8BC4-02E022B5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7D97620-FBBF-45E0-98B5-52E15A6E9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81CD-AE3E-4E8C-BD64-0FD623A4E5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2329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FEFD0426-7AD1-427F-A8A0-D835F4FBA4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1344897A-A226-4FFE-A59B-B34B6E6FE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B3314CD-A87F-4EF3-BC6E-B0E42658A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6466-38AD-45D8-9878-A69DDFF1151A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9B8137E-ADA5-4FD3-81C4-CE59F47C9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5856D67-48CC-4691-98ED-DFED89430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81CD-AE3E-4E8C-BD64-0FD623A4E5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3844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6ABCEC-EDF7-42E8-BB7B-B8B90A4B6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C6AB9CC-D273-4E5E-A663-6D86A723C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70B13D5-D96C-419E-8F3A-765A59657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6466-38AD-45D8-9878-A69DDFF1151A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BE6ED15-010D-49C6-BE97-66BE270FF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8E2738B-4230-4E19-B274-DF0EB8D92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81CD-AE3E-4E8C-BD64-0FD623A4E5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9465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E8C9BD-B040-452A-A13F-81AFC552E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610F5FD-740D-4715-8230-C70E91F6E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0AAF26B-2E0E-49C7-B123-A39BEC78F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6466-38AD-45D8-9878-A69DDFF1151A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A787613-F391-4E23-A894-D5F9902C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B5926F2-D753-4A88-ACA0-2A79461E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81CD-AE3E-4E8C-BD64-0FD623A4E5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361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8F3ACF-23E0-47ED-BD45-FDF1D07DD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24AE8B5-FE57-4FAB-A4B7-0C8A05F8F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96BFD651-B18F-4A07-9788-5959FAB1C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850E0501-D7D5-4171-BEF0-6FA9B2CED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6466-38AD-45D8-9878-A69DDFF1151A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6A493C1-5C11-4198-A4F7-2F6BB9E88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04B3604-450A-4EF1-BD04-DFB6CE27A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81CD-AE3E-4E8C-BD64-0FD623A4E5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2750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EBF6FF-0E8E-493C-B910-50BD0EB8D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B5B97EB-DF4F-4B33-94A7-91A94509D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A9050152-30D0-49B8-AA47-1E47EFE26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90ACB92E-5ECE-4919-9683-574241E525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E347F5B3-5842-4D8B-AF39-049D738BB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A3549347-7582-42AE-8716-B99FC7A24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6466-38AD-45D8-9878-A69DDFF1151A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39761EE-7741-413D-A6B2-FDE607632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14CC809B-B08A-4E9A-8374-465F8B678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81CD-AE3E-4E8C-BD64-0FD623A4E5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349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5AE839-617F-4D76-AB34-B8171316C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35B7699-0A01-4A47-9150-46E49B393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6466-38AD-45D8-9878-A69DDFF1151A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09646827-A620-44A9-80F5-E93A5A0DE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1F1B366D-66B7-43F9-924E-CA8C4A9C3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81CD-AE3E-4E8C-BD64-0FD623A4E5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4189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67273D9-0827-4DCF-8731-70E794DFF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6466-38AD-45D8-9878-A69DDFF1151A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9E0009C5-AA88-4FB7-9E0D-34A46F417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38C2E50-3AB0-4DA0-A9A8-DF4998C58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81CD-AE3E-4E8C-BD64-0FD623A4E5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850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0FF70C-1C32-49D6-AAA3-E30F85309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650A58F-555A-4601-B70F-5181E6864C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70F1D65D-79BB-487B-9B2E-900FE23EE4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C0B8AB34-FFF5-4253-80CA-E1FB52DCA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6466-38AD-45D8-9878-A69DDFF1151A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96766B1-D149-490E-BB65-B8735346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0CBACB59-37C9-43E4-90C8-00AD6D2C9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81CD-AE3E-4E8C-BD64-0FD623A4E5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204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ED947D-34ED-4326-A01D-640BBF20C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9D0AEF17-13B0-4C44-9FE8-A9D1206775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B0FDA73B-9DB8-40DA-BCC1-70D3F29991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9D3C281-3524-43A3-938F-067DE3A1A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6466-38AD-45D8-9878-A69DDFF1151A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68D3FBA-28BF-472D-851D-46BFF3D60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971D20EC-B006-4AE6-8B04-9B94DA74A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81CD-AE3E-4E8C-BD64-0FD623A4E5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1529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3186569-BEBF-4A7C-88C2-762F092C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EB6EA1C-3812-4A58-A82B-E9CCAFB99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7E5D310-DE03-453D-9E0B-91C54CA84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46466-38AD-45D8-9878-A69DDFF1151A}" type="datetimeFigureOut">
              <a:rPr lang="sl-SI" smtClean="0"/>
              <a:t>31. 03. 2020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81AA2AD-CAC4-4D94-A934-0EC7E7AFB0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E6F9D18-06A9-4A95-BBA6-02067227B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C81CD-AE3E-4E8C-BD64-0FD623A4E5B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17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8DAB893-72E0-4A73-AF85-0B48B61DC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079" y="3484756"/>
            <a:ext cx="7352441" cy="2777951"/>
          </a:xfrm>
        </p:spPr>
        <p:txBody>
          <a:bodyPr anchor="ctr">
            <a:normAutofit/>
          </a:bodyPr>
          <a:lstStyle/>
          <a:p>
            <a:pPr algn="r"/>
            <a:r>
              <a:rPr lang="sl-SI" sz="8000" b="1" dirty="0">
                <a:solidFill>
                  <a:srgbClr val="FF0000"/>
                </a:solidFill>
              </a:rPr>
              <a:t>OBLIKOSLOVJE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5170028-67F8-4CB0-9AC7-020CBED1B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endParaRPr lang="sl-SI" dirty="0"/>
          </a:p>
        </p:txBody>
      </p:sp>
      <p:sp>
        <p:nvSpPr>
          <p:cNvPr id="15" name="Oval 9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947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FFFFFF"/>
                </a:solidFill>
              </a:rPr>
              <a:t>Kaj je oblikoslovje?</a:t>
            </a: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167272" y="195072"/>
            <a:ext cx="8297444" cy="6662928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sl-SI" b="1" dirty="0">
                <a:solidFill>
                  <a:srgbClr val="FF0000"/>
                </a:solidFill>
                <a:cs typeface="Calibri" panose="020F0502020204030204" pitchFamily="34" charset="0"/>
              </a:rPr>
              <a:t>Oblikoslovje</a:t>
            </a:r>
            <a:r>
              <a:rPr lang="sl-SI" dirty="0">
                <a:cs typeface="Calibri" panose="020F0502020204030204" pitchFamily="34" charset="0"/>
              </a:rPr>
              <a:t> je tisti del slovnice, ki obsega nauk o </a:t>
            </a:r>
            <a:r>
              <a:rPr lang="sl-SI" b="1" dirty="0">
                <a:cs typeface="Calibri" panose="020F0502020204030204" pitchFamily="34" charset="0"/>
              </a:rPr>
              <a:t>besednih vrstah </a:t>
            </a:r>
            <a:r>
              <a:rPr lang="sl-SI" dirty="0">
                <a:cs typeface="Calibri" panose="020F0502020204030204" pitchFamily="34" charset="0"/>
              </a:rPr>
              <a:t>in njihovih oblikah.</a:t>
            </a:r>
          </a:p>
          <a:p>
            <a:pPr marL="0" indent="0">
              <a:buNone/>
            </a:pPr>
            <a:endParaRPr lang="sl-SI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dirty="0">
                <a:cs typeface="Calibri" panose="020F0502020204030204" pitchFamily="34" charset="0"/>
              </a:rPr>
              <a:t>2. </a:t>
            </a:r>
            <a:r>
              <a:rPr lang="sl-SI" b="1" dirty="0">
                <a:cs typeface="Calibri" panose="020F0502020204030204" pitchFamily="34" charset="0"/>
              </a:rPr>
              <a:t>Besedne vrste </a:t>
            </a:r>
            <a:r>
              <a:rPr lang="sl-SI" dirty="0">
                <a:cs typeface="Calibri" panose="020F0502020204030204" pitchFamily="34" charset="0"/>
              </a:rPr>
              <a:t>so: </a:t>
            </a:r>
          </a:p>
          <a:p>
            <a:pPr marL="0" indent="0">
              <a:buNone/>
            </a:pPr>
            <a:r>
              <a:rPr lang="sl-SI" dirty="0">
                <a:cs typeface="Calibri" panose="020F0502020204030204" pitchFamily="34" charset="0"/>
              </a:rPr>
              <a:t> - </a:t>
            </a:r>
            <a:r>
              <a:rPr lang="sl-SI" b="1" dirty="0">
                <a:solidFill>
                  <a:srgbClr val="002060"/>
                </a:solidFill>
                <a:cs typeface="Calibri" panose="020F0502020204030204" pitchFamily="34" charset="0"/>
              </a:rPr>
              <a:t>samostalniška beseda,</a:t>
            </a:r>
          </a:p>
          <a:p>
            <a:pPr>
              <a:buFontTx/>
              <a:buChar char="-"/>
            </a:pPr>
            <a:r>
              <a:rPr lang="sl-SI" b="1" dirty="0">
                <a:solidFill>
                  <a:srgbClr val="002060"/>
                </a:solidFill>
                <a:cs typeface="Calibri" panose="020F0502020204030204" pitchFamily="34" charset="0"/>
              </a:rPr>
              <a:t>pridevniška beseda,</a:t>
            </a:r>
          </a:p>
          <a:p>
            <a:pPr>
              <a:buFontTx/>
              <a:buChar char="-"/>
            </a:pPr>
            <a:r>
              <a:rPr lang="sl-SI" b="1" dirty="0">
                <a:solidFill>
                  <a:srgbClr val="002060"/>
                </a:solidFill>
                <a:cs typeface="Calibri" panose="020F0502020204030204" pitchFamily="34" charset="0"/>
              </a:rPr>
              <a:t>glagol,</a:t>
            </a:r>
          </a:p>
          <a:p>
            <a:pPr>
              <a:buFontTx/>
              <a:buChar char="-"/>
            </a:pPr>
            <a:r>
              <a:rPr lang="sl-SI" b="1" dirty="0">
                <a:solidFill>
                  <a:srgbClr val="002060"/>
                </a:solidFill>
                <a:cs typeface="Calibri" panose="020F0502020204030204" pitchFamily="34" charset="0"/>
              </a:rPr>
              <a:t>prislov,</a:t>
            </a:r>
          </a:p>
          <a:p>
            <a:pPr marL="0" indent="0">
              <a:buNone/>
            </a:pPr>
            <a:r>
              <a:rPr lang="sl-SI" b="1" dirty="0">
                <a:solidFill>
                  <a:srgbClr val="002060"/>
                </a:solidFill>
                <a:cs typeface="Calibri" panose="020F0502020204030204" pitchFamily="34" charset="0"/>
              </a:rPr>
              <a:t>- veznik, </a:t>
            </a:r>
          </a:p>
          <a:p>
            <a:pPr>
              <a:buFontTx/>
              <a:buChar char="-"/>
            </a:pPr>
            <a:r>
              <a:rPr lang="sl-SI" b="1" dirty="0">
                <a:solidFill>
                  <a:srgbClr val="002060"/>
                </a:solidFill>
                <a:cs typeface="Calibri" panose="020F0502020204030204" pitchFamily="34" charset="0"/>
              </a:rPr>
              <a:t>členek,</a:t>
            </a:r>
          </a:p>
          <a:p>
            <a:pPr marL="0" indent="0">
              <a:buNone/>
            </a:pPr>
            <a:r>
              <a:rPr lang="sl-SI" b="1" dirty="0">
                <a:solidFill>
                  <a:srgbClr val="002060"/>
                </a:solidFill>
                <a:cs typeface="Calibri" panose="020F0502020204030204" pitchFamily="34" charset="0"/>
              </a:rPr>
              <a:t>- medmet,</a:t>
            </a:r>
          </a:p>
          <a:p>
            <a:pPr marL="0" indent="0">
              <a:buNone/>
            </a:pPr>
            <a:r>
              <a:rPr lang="sl-SI" b="1" dirty="0">
                <a:solidFill>
                  <a:srgbClr val="002060"/>
                </a:solidFill>
                <a:cs typeface="Calibri" panose="020F0502020204030204" pitchFamily="34" charset="0"/>
              </a:rPr>
              <a:t>- predlog.</a:t>
            </a:r>
          </a:p>
        </p:txBody>
      </p:sp>
    </p:spTree>
    <p:extLst>
      <p:ext uri="{BB962C8B-B14F-4D97-AF65-F5344CB8AC3E}">
        <p14:creationId xmlns:p14="http://schemas.microsoft.com/office/powerpoint/2010/main" val="2447689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4017265" cy="2760098"/>
          </a:xfrm>
        </p:spPr>
        <p:txBody>
          <a:bodyPr>
            <a:normAutofit/>
          </a:bodyPr>
          <a:lstStyle/>
          <a:p>
            <a:pPr algn="ctr"/>
            <a:r>
              <a:rPr lang="sl-SI" b="1" dirty="0">
                <a:solidFill>
                  <a:srgbClr val="FFFFFF"/>
                </a:solidFill>
              </a:rPr>
              <a:t>PREGIBNE BESEDNE VRSTE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559552" y="371856"/>
            <a:ext cx="6632448" cy="64861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sl-S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PREGIBNE besedne vrste </a:t>
            </a:r>
            <a:r>
              <a:rPr lang="sl-S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tiste, ki se jim oblika spreminja - </a:t>
            </a:r>
            <a:r>
              <a:rPr lang="sl-SI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končnica se spreminja</a:t>
            </a:r>
            <a:r>
              <a:rPr lang="sl-S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osnova ostaja ista</a:t>
            </a:r>
            <a:r>
              <a:rPr lang="sl-S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sl-S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so: </a:t>
            </a:r>
          </a:p>
          <a:p>
            <a:r>
              <a:rPr lang="sl-SI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SAMOSTALNIŠKA BESEDA </a:t>
            </a:r>
            <a:r>
              <a:rPr lang="sl-SI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(miza, pomlad, Blaž) </a:t>
            </a:r>
            <a:r>
              <a:rPr lang="sl-SI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sl-SI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sklanjamo</a:t>
            </a:r>
            <a:r>
              <a:rPr lang="sl-S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sl-S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PRIDEVNIŠKA BESEDA </a:t>
            </a:r>
            <a:r>
              <a:rPr lang="sl-SI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(hiter, pisalni, očetov)</a:t>
            </a:r>
            <a:r>
              <a:rPr lang="sl-S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sl-SI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sklanjamo in stopnjujemo</a:t>
            </a:r>
            <a:r>
              <a:rPr lang="sl-S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endParaRPr lang="sl-S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GLAGOL</a:t>
            </a:r>
            <a:r>
              <a:rPr lang="sl-S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(teči, učim, sajava) </a:t>
            </a:r>
            <a:r>
              <a:rPr lang="sl-S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sl-SI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spregamo</a:t>
            </a:r>
            <a:endParaRPr lang="sl-S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sl-S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sl-SI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NAČINOVNI PRISLOV</a:t>
            </a:r>
            <a:r>
              <a:rPr lang="sl-S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(lepo, hitro)</a:t>
            </a:r>
            <a:r>
              <a:rPr lang="sl-S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sl-SI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stopnjujemo</a:t>
            </a:r>
            <a:endParaRPr lang="sl-SI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l-SI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1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2ACE6D3-946F-4C66-9E0E-B323C69A1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pPr algn="ctr"/>
            <a:r>
              <a:rPr lang="sl-SI" b="1" dirty="0">
                <a:solidFill>
                  <a:srgbClr val="FFFFFF"/>
                </a:solidFill>
              </a:rPr>
              <a:t>NEPREGIBNE BESEDNE VRSTE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EFD1A3B-D1EA-4066-8DF7-656521429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sl-SI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NEPREGIBNE besedne vrste </a:t>
            </a:r>
            <a:r>
              <a:rPr lang="sl-S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tiste, ki se jim </a:t>
            </a:r>
            <a:r>
              <a:rPr lang="sl-SI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oblika ne spreminja</a:t>
            </a:r>
            <a:r>
              <a:rPr lang="sl-SI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0" indent="0">
              <a:buNone/>
            </a:pPr>
            <a:r>
              <a:rPr lang="sl-SI" dirty="0">
                <a:latin typeface="Calibri" panose="020F0502020204030204" pitchFamily="34" charset="0"/>
                <a:cs typeface="Calibri" panose="020F0502020204030204" pitchFamily="34" charset="0"/>
              </a:rPr>
              <a:t>To so:  </a:t>
            </a:r>
          </a:p>
          <a:p>
            <a:r>
              <a:rPr lang="sl-SI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PRISLOV </a:t>
            </a:r>
            <a:r>
              <a:rPr lang="sl-SI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(včeraj, tam),</a:t>
            </a:r>
          </a:p>
          <a:p>
            <a:r>
              <a:rPr lang="sl-SI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PREDLOG </a:t>
            </a:r>
            <a:r>
              <a:rPr lang="sl-SI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(s, z, k, na, pri), </a:t>
            </a:r>
          </a:p>
          <a:p>
            <a:r>
              <a:rPr lang="sl-SI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VEZNIK </a:t>
            </a:r>
            <a:r>
              <a:rPr lang="sl-SI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(in, ter, ko, če),</a:t>
            </a:r>
          </a:p>
          <a:p>
            <a:r>
              <a:rPr lang="sl-SI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ČLENEK </a:t>
            </a:r>
            <a:r>
              <a:rPr lang="sl-SI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(le, še, že),</a:t>
            </a:r>
          </a:p>
          <a:p>
            <a:r>
              <a:rPr lang="sl-SI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MEDMET </a:t>
            </a:r>
            <a:r>
              <a:rPr lang="sl-SI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(oh, čiv </a:t>
            </a:r>
            <a:r>
              <a:rPr lang="sl-SI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čiv</a:t>
            </a:r>
            <a:r>
              <a:rPr lang="sl-SI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brrrr</a:t>
            </a:r>
            <a:r>
              <a:rPr lang="sl-SI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endParaRPr lang="sl-SI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21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535F4CC-5D06-4842-B1FA-A8BB8C238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1586855" cy="977077"/>
          </a:xfrm>
        </p:spPr>
        <p:txBody>
          <a:bodyPr>
            <a:normAutofit/>
          </a:bodyPr>
          <a:lstStyle/>
          <a:p>
            <a:r>
              <a:rPr lang="sl-SI" b="1">
                <a:solidFill>
                  <a:srgbClr val="C00000"/>
                </a:solidFill>
                <a:latin typeface="+mn-lt"/>
              </a:rPr>
              <a:t>VAJA</a:t>
            </a:r>
            <a:endParaRPr lang="sl-SI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Vector Reading School Boy Png Download - Boy Png Clipart ...">
            <a:extLst>
              <a:ext uri="{FF2B5EF4-FFF2-40B4-BE49-F238E27FC236}">
                <a16:creationId xmlns:a16="http://schemas.microsoft.com/office/drawing/2014/main" id="{F4669C92-D6EA-4E79-9EBF-FB4A0F9A3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" r="-1" b="6950"/>
          <a:stretch/>
        </p:blipFill>
        <p:spPr bwMode="auto">
          <a:xfrm>
            <a:off x="81208" y="1055643"/>
            <a:ext cx="4838021" cy="5063738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0D319E2-04C9-4FDA-99DB-FD4680532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210" y="1795272"/>
            <a:ext cx="5916301" cy="3715512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sl-SI" sz="3200" b="1" dirty="0">
                <a:solidFill>
                  <a:srgbClr val="000000"/>
                </a:solidFill>
              </a:rPr>
              <a:t>V DZ rešite 1. nalogo na strani 17.  </a:t>
            </a:r>
          </a:p>
          <a:p>
            <a:pPr marL="0" indent="0" algn="just">
              <a:buNone/>
            </a:pPr>
            <a:endParaRPr lang="sl-SI" sz="3200" b="1" dirty="0">
              <a:solidFill>
                <a:srgbClr val="000000"/>
              </a:solidFill>
            </a:endParaRPr>
          </a:p>
          <a:p>
            <a:pPr marL="0" indent="0" algn="just">
              <a:buNone/>
            </a:pPr>
            <a:r>
              <a:rPr lang="sl-SI" sz="3200" b="1" dirty="0">
                <a:solidFill>
                  <a:srgbClr val="000000"/>
                </a:solidFill>
              </a:rPr>
              <a:t>Rešitve 1. naloge imate na naslednji PPT-prosojnici.</a:t>
            </a:r>
          </a:p>
        </p:txBody>
      </p:sp>
    </p:spTree>
    <p:extLst>
      <p:ext uri="{BB962C8B-B14F-4D97-AF65-F5344CB8AC3E}">
        <p14:creationId xmlns:p14="http://schemas.microsoft.com/office/powerpoint/2010/main" val="3940804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CF7C6C-5B38-4D8A-82DC-767DDEA1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42" y="365125"/>
            <a:ext cx="10598258" cy="1325563"/>
          </a:xfrm>
        </p:spPr>
        <p:txBody>
          <a:bodyPr/>
          <a:lstStyle/>
          <a:p>
            <a:r>
              <a:rPr lang="sl-SI" b="1" dirty="0">
                <a:solidFill>
                  <a:srgbClr val="C00000"/>
                </a:solidFill>
                <a:latin typeface="+mn-lt"/>
              </a:rPr>
              <a:t>REŠITVE 1. NALOGE V DZ, str. 17</a:t>
            </a:r>
          </a:p>
        </p:txBody>
      </p:sp>
      <p:pic>
        <p:nvPicPr>
          <p:cNvPr id="5" name="Označba mesta vsebine 4" descr="Slika, ki vsebuje besede besedilo&#10;&#10;Opis je samodejno ustvarjen">
            <a:extLst>
              <a:ext uri="{FF2B5EF4-FFF2-40B4-BE49-F238E27FC236}">
                <a16:creationId xmlns:a16="http://schemas.microsoft.com/office/drawing/2014/main" id="{10A78A6A-FC74-4395-B299-07E3B7ACB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" t="20327" r="14230" b="2634"/>
          <a:stretch/>
        </p:blipFill>
        <p:spPr>
          <a:xfrm>
            <a:off x="118498" y="1372764"/>
            <a:ext cx="11955004" cy="5485236"/>
          </a:xfrm>
        </p:spPr>
      </p:pic>
    </p:spTree>
    <p:extLst>
      <p:ext uri="{BB962C8B-B14F-4D97-AF65-F5344CB8AC3E}">
        <p14:creationId xmlns:p14="http://schemas.microsoft.com/office/powerpoint/2010/main" val="552737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218</Words>
  <Application>Microsoft Office PowerPoint</Application>
  <PresentationFormat>Širokozaslonsko</PresentationFormat>
  <Paragraphs>36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Officeova tema</vt:lpstr>
      <vt:lpstr>OBLIKOSLOVJE</vt:lpstr>
      <vt:lpstr>Kaj je oblikoslovje?</vt:lpstr>
      <vt:lpstr>PREGIBNE BESEDNE VRSTE</vt:lpstr>
      <vt:lpstr>NEPREGIBNE BESEDNE VRSTE</vt:lpstr>
      <vt:lpstr>VAJA</vt:lpstr>
      <vt:lpstr>REŠITVE 1. NALOGE V DZ, str. 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OBLIKOSLOVJE</dc:title>
  <dc:creator>Tanja</dc:creator>
  <cp:lastModifiedBy>Tanja</cp:lastModifiedBy>
  <cp:revision>3</cp:revision>
  <dcterms:created xsi:type="dcterms:W3CDTF">2020-03-31T12:43:30Z</dcterms:created>
  <dcterms:modified xsi:type="dcterms:W3CDTF">2020-03-31T12:49:32Z</dcterms:modified>
</cp:coreProperties>
</file>