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85" r:id="rId4"/>
    <p:sldId id="286" r:id="rId5"/>
    <p:sldId id="287" r:id="rId6"/>
    <p:sldId id="288" r:id="rId7"/>
    <p:sldId id="290" r:id="rId8"/>
    <p:sldId id="289" r:id="rId9"/>
    <p:sldId id="292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C602-56C4-4ED0-A4AC-96F024B7B22D}" type="datetimeFigureOut">
              <a:rPr lang="sl-SI" smtClean="0"/>
              <a:t>31. 03. 2020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0EFE-EFBC-44E0-A656-375819278A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78409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C602-56C4-4ED0-A4AC-96F024B7B22D}" type="datetimeFigureOut">
              <a:rPr lang="sl-SI" smtClean="0"/>
              <a:t>31. 03. 2020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0EFE-EFBC-44E0-A656-375819278A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8302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C602-56C4-4ED0-A4AC-96F024B7B22D}" type="datetimeFigureOut">
              <a:rPr lang="sl-SI" smtClean="0"/>
              <a:t>31. 03. 2020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0EFE-EFBC-44E0-A656-375819278A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3103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C602-56C4-4ED0-A4AC-96F024B7B22D}" type="datetimeFigureOut">
              <a:rPr lang="sl-SI" smtClean="0"/>
              <a:t>31. 03. 2020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0EFE-EFBC-44E0-A656-375819278A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255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C602-56C4-4ED0-A4AC-96F024B7B22D}" type="datetimeFigureOut">
              <a:rPr lang="sl-SI" smtClean="0"/>
              <a:t>31. 03. 2020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0EFE-EFBC-44E0-A656-375819278A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4143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C602-56C4-4ED0-A4AC-96F024B7B22D}" type="datetimeFigureOut">
              <a:rPr lang="sl-SI" smtClean="0"/>
              <a:t>31. 03. 2020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0EFE-EFBC-44E0-A656-375819278A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79981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C602-56C4-4ED0-A4AC-96F024B7B22D}" type="datetimeFigureOut">
              <a:rPr lang="sl-SI" smtClean="0"/>
              <a:t>31. 03. 2020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0EFE-EFBC-44E0-A656-375819278A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15283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C602-56C4-4ED0-A4AC-96F024B7B22D}" type="datetimeFigureOut">
              <a:rPr lang="sl-SI" smtClean="0"/>
              <a:t>31. 03. 2020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0EFE-EFBC-44E0-A656-375819278A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09552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C602-56C4-4ED0-A4AC-96F024B7B22D}" type="datetimeFigureOut">
              <a:rPr lang="sl-SI" smtClean="0"/>
              <a:t>31. 03. 2020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0EFE-EFBC-44E0-A656-375819278A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6376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C602-56C4-4ED0-A4AC-96F024B7B22D}" type="datetimeFigureOut">
              <a:rPr lang="sl-SI" smtClean="0"/>
              <a:t>31. 03. 2020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0EFE-EFBC-44E0-A656-375819278A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2183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C602-56C4-4ED0-A4AC-96F024B7B22D}" type="datetimeFigureOut">
              <a:rPr lang="sl-SI" smtClean="0"/>
              <a:t>31. 03. 2020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0EFE-EFBC-44E0-A656-375819278A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151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EC602-56C4-4ED0-A4AC-96F024B7B22D}" type="datetimeFigureOut">
              <a:rPr lang="sl-SI" smtClean="0"/>
              <a:t>31. 03. 2020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30EFE-EFBC-44E0-A656-375819278A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58090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598389" y="365648"/>
            <a:ext cx="2974110" cy="526472"/>
          </a:xfrm>
        </p:spPr>
        <p:txBody>
          <a:bodyPr>
            <a:normAutofit/>
          </a:bodyPr>
          <a:lstStyle/>
          <a:p>
            <a:r>
              <a:rPr lang="sl-SI" sz="2800" b="1" dirty="0">
                <a:latin typeface="Chiller" panose="04020404031007020602" pitchFamily="82" charset="0"/>
              </a:rPr>
              <a:t>»Šola na daljavo za 3. r«</a:t>
            </a:r>
            <a:endParaRPr lang="sl-SI" sz="2800" dirty="0">
              <a:latin typeface="Chiller" panose="04020404031007020602" pitchFamily="82" charset="0"/>
            </a:endParaRPr>
          </a:p>
        </p:txBody>
      </p:sp>
      <p:sp>
        <p:nvSpPr>
          <p:cNvPr id="4" name="Podnaslov 3"/>
          <p:cNvSpPr>
            <a:spLocks noGrp="1"/>
          </p:cNvSpPr>
          <p:nvPr>
            <p:ph type="subTitle" idx="1"/>
          </p:nvPr>
        </p:nvSpPr>
        <p:spPr>
          <a:xfrm>
            <a:off x="1620117" y="1130121"/>
            <a:ext cx="9144000" cy="859125"/>
          </a:xfrm>
        </p:spPr>
        <p:txBody>
          <a:bodyPr>
            <a:normAutofit lnSpcReduction="10000"/>
          </a:bodyPr>
          <a:lstStyle/>
          <a:p>
            <a:r>
              <a:rPr lang="sl-SI" sz="6000" b="1" dirty="0">
                <a:solidFill>
                  <a:schemeClr val="accent2">
                    <a:lumMod val="75000"/>
                  </a:schemeClr>
                </a:solidFill>
              </a:rPr>
              <a:t>SLOVENŠČINA</a:t>
            </a:r>
          </a:p>
          <a:p>
            <a:endParaRPr lang="sl-SI" sz="6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PoljeZBesedilom 7"/>
          <p:cNvSpPr txBox="1"/>
          <p:nvPr/>
        </p:nvSpPr>
        <p:spPr>
          <a:xfrm>
            <a:off x="1947905" y="5938719"/>
            <a:ext cx="8488424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sz="2400" b="1" dirty="0">
                <a:solidFill>
                  <a:srgbClr val="C00000"/>
                </a:solidFill>
              </a:rPr>
              <a:t>Danes se boš naučil-a, kaj so GLAVNI in kaj VRSTILNI ŠTEVNIKI.</a:t>
            </a:r>
            <a:endParaRPr lang="sl-SI" sz="2400" dirty="0"/>
          </a:p>
        </p:txBody>
      </p:sp>
      <p:pic>
        <p:nvPicPr>
          <p:cNvPr id="12" name="Slika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2703" y="2035804"/>
            <a:ext cx="6794954" cy="3755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42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24543" y="1230085"/>
            <a:ext cx="6422571" cy="787174"/>
          </a:xfrm>
        </p:spPr>
        <p:txBody>
          <a:bodyPr>
            <a:normAutofit/>
          </a:bodyPr>
          <a:lstStyle/>
          <a:p>
            <a:pPr algn="ctr"/>
            <a:r>
              <a:rPr lang="sl-SI" sz="2800" b="1" dirty="0">
                <a:solidFill>
                  <a:srgbClr val="0070C0"/>
                </a:solidFill>
                <a:latin typeface="+mn-lt"/>
              </a:rPr>
              <a:t>Koliko</a:t>
            </a:r>
            <a:r>
              <a:rPr lang="sl-SI" sz="2800" dirty="0">
                <a:latin typeface="+mn-lt"/>
              </a:rPr>
              <a:t> učencev je v 3. a razredu naše šole?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3886200" y="261257"/>
            <a:ext cx="4430486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FF0000"/>
                </a:solidFill>
              </a:rPr>
              <a:t>Ustno odgovori na vprašanja.</a:t>
            </a:r>
          </a:p>
        </p:txBody>
      </p:sp>
      <p:sp>
        <p:nvSpPr>
          <p:cNvPr id="5" name="Naslov 1"/>
          <p:cNvSpPr txBox="1">
            <a:spLocks/>
          </p:cNvSpPr>
          <p:nvPr/>
        </p:nvSpPr>
        <p:spPr>
          <a:xfrm>
            <a:off x="424543" y="2242580"/>
            <a:ext cx="3015343" cy="7871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l-SI" sz="2800" b="1" dirty="0">
                <a:solidFill>
                  <a:srgbClr val="0070C0"/>
                </a:solidFill>
                <a:latin typeface="+mn-lt"/>
              </a:rPr>
              <a:t>Koliko</a:t>
            </a:r>
            <a:r>
              <a:rPr lang="sl-SI" sz="2800" dirty="0">
                <a:latin typeface="+mn-lt"/>
              </a:rPr>
              <a:t> je deklic?</a:t>
            </a:r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326572" y="3252557"/>
            <a:ext cx="3113314" cy="7871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l-SI" sz="2800" b="1" dirty="0">
                <a:solidFill>
                  <a:srgbClr val="0070C0"/>
                </a:solidFill>
                <a:latin typeface="+mn-lt"/>
              </a:rPr>
              <a:t> Koliko</a:t>
            </a:r>
            <a:r>
              <a:rPr lang="sl-SI" sz="2800" dirty="0">
                <a:latin typeface="+mn-lt"/>
              </a:rPr>
              <a:t> je dečkov?</a:t>
            </a:r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125185" y="4175448"/>
            <a:ext cx="4201886" cy="7871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l-SI" sz="2800" b="1" dirty="0">
                <a:solidFill>
                  <a:srgbClr val="0070C0"/>
                </a:solidFill>
                <a:latin typeface="+mn-lt"/>
              </a:rPr>
              <a:t>Koliko</a:t>
            </a:r>
            <a:r>
              <a:rPr lang="sl-SI" sz="2800" dirty="0">
                <a:latin typeface="+mn-lt"/>
              </a:rPr>
              <a:t> učiteljic imajo?</a:t>
            </a:r>
          </a:p>
        </p:txBody>
      </p:sp>
      <p:sp>
        <p:nvSpPr>
          <p:cNvPr id="8" name="Naslov 1"/>
          <p:cNvSpPr txBox="1">
            <a:spLocks/>
          </p:cNvSpPr>
          <p:nvPr/>
        </p:nvSpPr>
        <p:spPr>
          <a:xfrm>
            <a:off x="125185" y="5098339"/>
            <a:ext cx="7522029" cy="7871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l-SI" sz="2800" b="1" dirty="0">
                <a:solidFill>
                  <a:srgbClr val="0070C0"/>
                </a:solidFill>
                <a:latin typeface="+mn-lt"/>
              </a:rPr>
              <a:t>Koliko</a:t>
            </a:r>
            <a:r>
              <a:rPr lang="sl-SI" sz="2800" dirty="0">
                <a:latin typeface="+mn-lt"/>
              </a:rPr>
              <a:t> različnih predmetov imajo na urniku?</a:t>
            </a:r>
          </a:p>
        </p:txBody>
      </p:sp>
      <p:sp>
        <p:nvSpPr>
          <p:cNvPr id="9" name="PoljeZBesedilom 8"/>
          <p:cNvSpPr txBox="1"/>
          <p:nvPr/>
        </p:nvSpPr>
        <p:spPr>
          <a:xfrm>
            <a:off x="10134600" y="1247818"/>
            <a:ext cx="9035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10134597" y="2967659"/>
            <a:ext cx="9035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</a:p>
        </p:txBody>
      </p:sp>
      <p:sp>
        <p:nvSpPr>
          <p:cNvPr id="11" name="PoljeZBesedilom 10"/>
          <p:cNvSpPr txBox="1"/>
          <p:nvPr/>
        </p:nvSpPr>
        <p:spPr>
          <a:xfrm>
            <a:off x="10134597" y="3886680"/>
            <a:ext cx="9035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10134597" y="2049778"/>
            <a:ext cx="9035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</a:t>
            </a:r>
          </a:p>
        </p:txBody>
      </p:sp>
      <p:sp>
        <p:nvSpPr>
          <p:cNvPr id="13" name="PoljeZBesedilom 12"/>
          <p:cNvSpPr txBox="1"/>
          <p:nvPr/>
        </p:nvSpPr>
        <p:spPr>
          <a:xfrm>
            <a:off x="10134596" y="4962622"/>
            <a:ext cx="9035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165650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8" grpId="0"/>
      <p:bldP spid="9" grpId="0"/>
      <p:bldP spid="10" grpId="0"/>
      <p:bldP spid="11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>
                <a:latin typeface="+mn-lt"/>
              </a:rPr>
              <a:t>Kadar povemo, </a:t>
            </a:r>
            <a:r>
              <a:rPr lang="sl-SI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KOLIKO</a:t>
            </a:r>
            <a:r>
              <a:rPr lang="sl-SI" dirty="0">
                <a:latin typeface="+mn-lt"/>
              </a:rPr>
              <a:t> je česa, zapišemo število </a:t>
            </a:r>
            <a:r>
              <a:rPr lang="sl-SI" u="sng" dirty="0">
                <a:latin typeface="+mn-lt"/>
              </a:rPr>
              <a:t>brez pike</a:t>
            </a:r>
            <a:r>
              <a:rPr lang="sl-SI" dirty="0">
                <a:latin typeface="+mn-lt"/>
              </a:rPr>
              <a:t>.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2173968"/>
            <a:ext cx="10515600" cy="79783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l-SI" sz="4400" dirty="0"/>
              <a:t>Številom brez pike pravimo </a:t>
            </a:r>
            <a:r>
              <a:rPr lang="sl-SI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GLAVNI ŠTEVNIKI</a:t>
            </a:r>
            <a:r>
              <a:rPr lang="sl-SI" sz="4400" dirty="0"/>
              <a:t>.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1791" y="4025702"/>
            <a:ext cx="2780017" cy="2286198"/>
          </a:xfrm>
          <a:prstGeom prst="rect">
            <a:avLst/>
          </a:prstGeom>
        </p:spPr>
      </p:pic>
      <p:sp>
        <p:nvSpPr>
          <p:cNvPr id="5" name="PoljeZBesedilom 4"/>
          <p:cNvSpPr txBox="1"/>
          <p:nvPr/>
        </p:nvSpPr>
        <p:spPr>
          <a:xfrm>
            <a:off x="838200" y="4485501"/>
            <a:ext cx="68688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dirty="0"/>
              <a:t>To so npr. </a:t>
            </a:r>
            <a:r>
              <a:rPr lang="sl-SI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24, 11, 13, 3, 7</a:t>
            </a:r>
            <a:r>
              <a:rPr lang="sl-SI" sz="44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6360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71497" y="2293711"/>
            <a:ext cx="5693228" cy="580118"/>
          </a:xfrm>
        </p:spPr>
        <p:txBody>
          <a:bodyPr/>
          <a:lstStyle/>
          <a:p>
            <a:pPr marL="0" indent="0">
              <a:buNone/>
            </a:pPr>
            <a:r>
              <a:rPr lang="sl-SI" b="1" dirty="0">
                <a:solidFill>
                  <a:srgbClr val="00B050"/>
                </a:solidFill>
              </a:rPr>
              <a:t>Katera</a:t>
            </a:r>
            <a:r>
              <a:rPr lang="sl-SI" dirty="0"/>
              <a:t> po vrsti je MAT v ponedeljek?</a:t>
            </a: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2345868" y="1342091"/>
            <a:ext cx="7837713" cy="52322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sz="2800" dirty="0">
                <a:solidFill>
                  <a:srgbClr val="FF0000"/>
                </a:solidFill>
              </a:rPr>
              <a:t>Nato ustno odgovori še na naslednja vprašanja.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3341911" y="361020"/>
            <a:ext cx="6183088" cy="9541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sz="2800" dirty="0">
                <a:solidFill>
                  <a:srgbClr val="FF0000"/>
                </a:solidFill>
              </a:rPr>
              <a:t>ZDAJ BOŠ POTREBOVAL-A URNIK 3. a.</a:t>
            </a:r>
            <a:br>
              <a:rPr lang="sl-SI" sz="2800" dirty="0">
                <a:solidFill>
                  <a:srgbClr val="FF0000"/>
                </a:solidFill>
              </a:rPr>
            </a:br>
            <a:r>
              <a:rPr lang="sl-SI" sz="2800" dirty="0">
                <a:solidFill>
                  <a:srgbClr val="FF0000"/>
                </a:solidFill>
              </a:rPr>
              <a:t> </a:t>
            </a:r>
            <a:r>
              <a:rPr lang="sl-SI" sz="1400" dirty="0">
                <a:solidFill>
                  <a:srgbClr val="FF0000"/>
                </a:solidFill>
              </a:rPr>
              <a:t>(lahko pa samo verjameš učiteljici Nataši)</a:t>
            </a:r>
          </a:p>
        </p:txBody>
      </p:sp>
      <p:sp>
        <p:nvSpPr>
          <p:cNvPr id="6" name="Označba mesta vsebine 2"/>
          <p:cNvSpPr txBox="1">
            <a:spLocks/>
          </p:cNvSpPr>
          <p:nvPr/>
        </p:nvSpPr>
        <p:spPr>
          <a:xfrm>
            <a:off x="571497" y="3277546"/>
            <a:ext cx="5693228" cy="5801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l-SI" b="1" dirty="0">
                <a:solidFill>
                  <a:srgbClr val="00B050"/>
                </a:solidFill>
              </a:rPr>
              <a:t>Katera</a:t>
            </a:r>
            <a:r>
              <a:rPr lang="sl-SI" dirty="0"/>
              <a:t> po vrsti je SLJ v sredo?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l-SI" dirty="0"/>
          </a:p>
        </p:txBody>
      </p:sp>
      <p:sp>
        <p:nvSpPr>
          <p:cNvPr id="7" name="Označba mesta vsebine 2"/>
          <p:cNvSpPr txBox="1">
            <a:spLocks/>
          </p:cNvSpPr>
          <p:nvPr/>
        </p:nvSpPr>
        <p:spPr>
          <a:xfrm>
            <a:off x="571497" y="4413042"/>
            <a:ext cx="5693228" cy="5801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l-SI" b="1" dirty="0">
                <a:solidFill>
                  <a:srgbClr val="00B050"/>
                </a:solidFill>
              </a:rPr>
              <a:t>Katera</a:t>
            </a:r>
            <a:r>
              <a:rPr lang="sl-SI" dirty="0"/>
              <a:t> po vrsti je TJA v četrtek?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l-SI" dirty="0"/>
          </a:p>
        </p:txBody>
      </p:sp>
      <p:sp>
        <p:nvSpPr>
          <p:cNvPr id="8" name="Označba mesta vsebine 2"/>
          <p:cNvSpPr txBox="1">
            <a:spLocks/>
          </p:cNvSpPr>
          <p:nvPr/>
        </p:nvSpPr>
        <p:spPr>
          <a:xfrm>
            <a:off x="495297" y="5548539"/>
            <a:ext cx="5693228" cy="5801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l-SI" b="1" dirty="0">
                <a:solidFill>
                  <a:srgbClr val="00B050"/>
                </a:solidFill>
              </a:rPr>
              <a:t>Kateri</a:t>
            </a:r>
            <a:r>
              <a:rPr lang="sl-SI" dirty="0"/>
              <a:t> po vrsti je ŠPO v ponedeljek?</a:t>
            </a:r>
          </a:p>
        </p:txBody>
      </p:sp>
      <p:sp>
        <p:nvSpPr>
          <p:cNvPr id="9" name="PoljeZBesedilom 8"/>
          <p:cNvSpPr txBox="1"/>
          <p:nvPr/>
        </p:nvSpPr>
        <p:spPr>
          <a:xfrm>
            <a:off x="9906000" y="2054020"/>
            <a:ext cx="9035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9885324" y="3107006"/>
            <a:ext cx="13643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1., 2.</a:t>
            </a:r>
          </a:p>
        </p:txBody>
      </p:sp>
      <p:sp>
        <p:nvSpPr>
          <p:cNvPr id="11" name="PoljeZBesedilom 10"/>
          <p:cNvSpPr txBox="1"/>
          <p:nvPr/>
        </p:nvSpPr>
        <p:spPr>
          <a:xfrm>
            <a:off x="9867894" y="4210028"/>
            <a:ext cx="9035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9905998" y="5359216"/>
            <a:ext cx="9035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</a:t>
            </a:r>
          </a:p>
        </p:txBody>
      </p:sp>
    </p:spTree>
    <p:extLst>
      <p:ext uri="{BB962C8B-B14F-4D97-AF65-F5344CB8AC3E}">
        <p14:creationId xmlns:p14="http://schemas.microsoft.com/office/powerpoint/2010/main" val="1661048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53143" y="108857"/>
            <a:ext cx="10515600" cy="1876973"/>
          </a:xfrm>
        </p:spPr>
        <p:txBody>
          <a:bodyPr>
            <a:normAutofit/>
          </a:bodyPr>
          <a:lstStyle/>
          <a:p>
            <a:r>
              <a:rPr lang="sl-SI" dirty="0">
                <a:latin typeface="+mn-lt"/>
              </a:rPr>
              <a:t>Kadar določimo </a:t>
            </a:r>
            <a:r>
              <a:rPr lang="sl-SI" b="1" dirty="0">
                <a:solidFill>
                  <a:srgbClr val="00B050"/>
                </a:solidFill>
                <a:latin typeface="+mn-lt"/>
              </a:rPr>
              <a:t>VRSTNI RED</a:t>
            </a:r>
            <a:r>
              <a:rPr lang="sl-SI" dirty="0">
                <a:solidFill>
                  <a:srgbClr val="00B050"/>
                </a:solidFill>
                <a:latin typeface="+mn-lt"/>
              </a:rPr>
              <a:t> </a:t>
            </a:r>
            <a:r>
              <a:rPr lang="sl-SI" dirty="0">
                <a:latin typeface="+mn-lt"/>
              </a:rPr>
              <a:t>(povemo, kaj je prvo, drugo, tretje…), pišemo </a:t>
            </a:r>
            <a:r>
              <a:rPr lang="sl-SI" u="sng" dirty="0">
                <a:latin typeface="+mn-lt"/>
              </a:rPr>
              <a:t>števila s piko</a:t>
            </a:r>
            <a:r>
              <a:rPr lang="sl-SI" dirty="0">
                <a:latin typeface="+mn-lt"/>
              </a:rPr>
              <a:t>. 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53143" y="2437833"/>
            <a:ext cx="10515600" cy="797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4400" dirty="0"/>
              <a:t>Številom s piko pravimo </a:t>
            </a:r>
            <a:r>
              <a:rPr lang="sl-SI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VRSTILNI</a:t>
            </a:r>
            <a:r>
              <a:rPr lang="sl-SI" sz="4400" dirty="0"/>
              <a:t> </a:t>
            </a:r>
            <a:r>
              <a:rPr lang="sl-SI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ŠTEVNIKI</a:t>
            </a:r>
            <a:r>
              <a:rPr lang="sl-SI" sz="4400" dirty="0"/>
              <a:t>.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1791" y="4025702"/>
            <a:ext cx="2780017" cy="2286198"/>
          </a:xfrm>
          <a:prstGeom prst="rect">
            <a:avLst/>
          </a:prstGeom>
        </p:spPr>
      </p:pic>
      <p:sp>
        <p:nvSpPr>
          <p:cNvPr id="5" name="PoljeZBesedilom 4"/>
          <p:cNvSpPr txBox="1"/>
          <p:nvPr/>
        </p:nvSpPr>
        <p:spPr>
          <a:xfrm>
            <a:off x="838200" y="4485501"/>
            <a:ext cx="68688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dirty="0"/>
              <a:t>To so npr. </a:t>
            </a:r>
            <a:r>
              <a:rPr lang="sl-SI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5. , 4. , 2. , 3. </a:t>
            </a:r>
            <a:r>
              <a:rPr lang="sl-SI" sz="44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865264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56872" y="195942"/>
            <a:ext cx="4212771" cy="928688"/>
          </a:xfrm>
        </p:spPr>
        <p:txBody>
          <a:bodyPr/>
          <a:lstStyle/>
          <a:p>
            <a:r>
              <a:rPr lang="sl-SI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GLAVNI ŠTEVNIKI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595229" y="1124630"/>
            <a:ext cx="1992086" cy="8087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Koliko?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082220" y="4051727"/>
            <a:ext cx="2797943" cy="2286198"/>
          </a:xfrm>
          <a:prstGeom prst="rect">
            <a:avLst/>
          </a:prstGeom>
        </p:spPr>
      </p:pic>
      <p:sp>
        <p:nvSpPr>
          <p:cNvPr id="5" name="Ovalni oblaček 4"/>
          <p:cNvSpPr/>
          <p:nvPr/>
        </p:nvSpPr>
        <p:spPr>
          <a:xfrm>
            <a:off x="6442339" y="4410295"/>
            <a:ext cx="2622647" cy="1195175"/>
          </a:xfrm>
          <a:prstGeom prst="wedgeEllipseCallout">
            <a:avLst>
              <a:gd name="adj1" fmla="val -101581"/>
              <a:gd name="adj2" fmla="val 640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dirty="0">
                <a:solidFill>
                  <a:srgbClr val="000000"/>
                </a:solidFill>
              </a:rPr>
              <a:t>Ni težko, kajne?</a:t>
            </a:r>
          </a:p>
          <a:p>
            <a:pPr algn="ctr"/>
            <a:r>
              <a:rPr lang="sl-SI" sz="2000" dirty="0">
                <a:solidFill>
                  <a:srgbClr val="000000"/>
                </a:solidFill>
              </a:rPr>
              <a:t>PONOVIVA!</a:t>
            </a:r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6771228" y="195942"/>
            <a:ext cx="4582571" cy="928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VRSTILNI ŠTEVNIKI</a:t>
            </a:r>
          </a:p>
        </p:txBody>
      </p:sp>
      <p:sp>
        <p:nvSpPr>
          <p:cNvPr id="7" name="Označba mesta vsebine 2"/>
          <p:cNvSpPr txBox="1">
            <a:spLocks/>
          </p:cNvSpPr>
          <p:nvPr/>
        </p:nvSpPr>
        <p:spPr>
          <a:xfrm>
            <a:off x="7103243" y="1124630"/>
            <a:ext cx="3700828" cy="808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sl-SI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Kateri po vrsti?</a:t>
            </a:r>
          </a:p>
        </p:txBody>
      </p:sp>
      <p:sp>
        <p:nvSpPr>
          <p:cNvPr id="9" name="PoljeZBesedilom 8"/>
          <p:cNvSpPr txBox="1"/>
          <p:nvPr/>
        </p:nvSpPr>
        <p:spPr>
          <a:xfrm>
            <a:off x="1099457" y="2611608"/>
            <a:ext cx="30806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dirty="0"/>
              <a:t>trinajst - </a:t>
            </a:r>
            <a:r>
              <a:rPr lang="sl-SI" sz="4400" dirty="0">
                <a:solidFill>
                  <a:srgbClr val="0070C0"/>
                </a:solidFill>
              </a:rPr>
              <a:t>13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1181415" y="1984227"/>
            <a:ext cx="26176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dirty="0"/>
              <a:t>sedem - </a:t>
            </a:r>
            <a:r>
              <a:rPr lang="sl-SI" sz="4400" dirty="0">
                <a:solidFill>
                  <a:srgbClr val="0070C0"/>
                </a:solidFill>
              </a:rPr>
              <a:t>7</a:t>
            </a:r>
          </a:p>
        </p:txBody>
      </p:sp>
      <p:sp>
        <p:nvSpPr>
          <p:cNvPr id="11" name="PoljeZBesedilom 10"/>
          <p:cNvSpPr txBox="1"/>
          <p:nvPr/>
        </p:nvSpPr>
        <p:spPr>
          <a:xfrm>
            <a:off x="957537" y="3343984"/>
            <a:ext cx="33644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400" dirty="0"/>
              <a:t>petdeset - </a:t>
            </a:r>
            <a:r>
              <a:rPr lang="sl-SI" sz="4400" dirty="0">
                <a:solidFill>
                  <a:srgbClr val="0070C0"/>
                </a:solidFill>
              </a:rPr>
              <a:t>50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7753663" y="1912513"/>
            <a:ext cx="26176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dirty="0"/>
              <a:t>sedmi – </a:t>
            </a:r>
            <a:r>
              <a:rPr lang="sl-SI" sz="4400" dirty="0">
                <a:solidFill>
                  <a:srgbClr val="00B050"/>
                </a:solidFill>
              </a:rPr>
              <a:t>7.</a:t>
            </a:r>
          </a:p>
        </p:txBody>
      </p:sp>
      <p:sp>
        <p:nvSpPr>
          <p:cNvPr id="13" name="PoljeZBesedilom 12"/>
          <p:cNvSpPr txBox="1"/>
          <p:nvPr/>
        </p:nvSpPr>
        <p:spPr>
          <a:xfrm>
            <a:off x="7753663" y="2681536"/>
            <a:ext cx="36001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dirty="0"/>
              <a:t>trinajsti – </a:t>
            </a:r>
            <a:r>
              <a:rPr lang="sl-SI" sz="4400" dirty="0">
                <a:solidFill>
                  <a:srgbClr val="00B050"/>
                </a:solidFill>
              </a:rPr>
              <a:t>13.</a:t>
            </a:r>
          </a:p>
        </p:txBody>
      </p:sp>
      <p:sp>
        <p:nvSpPr>
          <p:cNvPr id="14" name="PoljeZBesedilom 13"/>
          <p:cNvSpPr txBox="1"/>
          <p:nvPr/>
        </p:nvSpPr>
        <p:spPr>
          <a:xfrm>
            <a:off x="7753663" y="3430142"/>
            <a:ext cx="42206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dirty="0"/>
              <a:t>petdeseti – </a:t>
            </a:r>
            <a:r>
              <a:rPr lang="sl-SI" sz="4400" dirty="0">
                <a:solidFill>
                  <a:srgbClr val="00B050"/>
                </a:solidFill>
              </a:rPr>
              <a:t>50.</a:t>
            </a:r>
          </a:p>
        </p:txBody>
      </p:sp>
    </p:spTree>
    <p:extLst>
      <p:ext uri="{BB962C8B-B14F-4D97-AF65-F5344CB8AC3E}">
        <p14:creationId xmlns:p14="http://schemas.microsoft.com/office/powerpoint/2010/main" val="260072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7" grpId="0"/>
      <p:bldP spid="9" grpId="0"/>
      <p:bldP spid="10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62000" y="859971"/>
            <a:ext cx="1121229" cy="830717"/>
          </a:xfrm>
        </p:spPr>
        <p:txBody>
          <a:bodyPr>
            <a:normAutofit/>
          </a:bodyPr>
          <a:lstStyle/>
          <a:p>
            <a:r>
              <a:rPr lang="sl-SI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64.</a:t>
            </a: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846" y="4284223"/>
            <a:ext cx="2798307" cy="2286198"/>
          </a:xfrm>
          <a:prstGeom prst="rect">
            <a:avLst/>
          </a:prstGeom>
        </p:spPr>
      </p:pic>
      <p:sp>
        <p:nvSpPr>
          <p:cNvPr id="5" name="Ovalni oblaček 4"/>
          <p:cNvSpPr/>
          <p:nvPr/>
        </p:nvSpPr>
        <p:spPr>
          <a:xfrm>
            <a:off x="3350797" y="4562696"/>
            <a:ext cx="3735804" cy="1478875"/>
          </a:xfrm>
          <a:prstGeom prst="wedgeEllipseCallout">
            <a:avLst>
              <a:gd name="adj1" fmla="val -81966"/>
              <a:gd name="adj2" fmla="val 321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solidFill>
                  <a:srgbClr val="000000"/>
                </a:solidFill>
              </a:rPr>
              <a:t>Zdaj pa preveriva, če znaš števila PRAVILNO prebrati.</a:t>
            </a:r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2817396" y="3001450"/>
            <a:ext cx="1328058" cy="8307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100.</a:t>
            </a:r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9666514" y="4886774"/>
            <a:ext cx="1045029" cy="8307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8.</a:t>
            </a:r>
          </a:p>
        </p:txBody>
      </p:sp>
      <p:sp>
        <p:nvSpPr>
          <p:cNvPr id="8" name="Naslov 1"/>
          <p:cNvSpPr txBox="1">
            <a:spLocks/>
          </p:cNvSpPr>
          <p:nvPr/>
        </p:nvSpPr>
        <p:spPr>
          <a:xfrm>
            <a:off x="4419600" y="598712"/>
            <a:ext cx="1045029" cy="8307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36</a:t>
            </a:r>
          </a:p>
        </p:txBody>
      </p:sp>
      <p:sp>
        <p:nvSpPr>
          <p:cNvPr id="9" name="Naslov 1"/>
          <p:cNvSpPr txBox="1">
            <a:spLocks/>
          </p:cNvSpPr>
          <p:nvPr/>
        </p:nvSpPr>
        <p:spPr>
          <a:xfrm>
            <a:off x="10189028" y="444612"/>
            <a:ext cx="1045029" cy="8307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12</a:t>
            </a:r>
          </a:p>
        </p:txBody>
      </p:sp>
      <p:sp>
        <p:nvSpPr>
          <p:cNvPr id="10" name="Naslov 1"/>
          <p:cNvSpPr txBox="1">
            <a:spLocks/>
          </p:cNvSpPr>
          <p:nvPr/>
        </p:nvSpPr>
        <p:spPr>
          <a:xfrm>
            <a:off x="8969829" y="2430126"/>
            <a:ext cx="1045029" cy="8307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17.</a:t>
            </a:r>
          </a:p>
        </p:txBody>
      </p:sp>
      <p:sp>
        <p:nvSpPr>
          <p:cNvPr id="11" name="PoljeZBesedilom 10"/>
          <p:cNvSpPr txBox="1"/>
          <p:nvPr/>
        </p:nvSpPr>
        <p:spPr>
          <a:xfrm>
            <a:off x="3481425" y="1300501"/>
            <a:ext cx="2571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šestintrideset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8206827" y="3234800"/>
            <a:ext cx="2571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sedemnajst</a:t>
            </a:r>
            <a:r>
              <a:rPr lang="sl-SI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</a:p>
        </p:txBody>
      </p:sp>
      <p:sp>
        <p:nvSpPr>
          <p:cNvPr id="13" name="PoljeZBesedilom 12"/>
          <p:cNvSpPr txBox="1"/>
          <p:nvPr/>
        </p:nvSpPr>
        <p:spPr>
          <a:xfrm>
            <a:off x="8554168" y="5518351"/>
            <a:ext cx="2571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osm</a:t>
            </a:r>
            <a:r>
              <a:rPr lang="sl-SI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</a:p>
        </p:txBody>
      </p:sp>
      <p:sp>
        <p:nvSpPr>
          <p:cNvPr id="14" name="PoljeZBesedilom 13"/>
          <p:cNvSpPr txBox="1"/>
          <p:nvPr/>
        </p:nvSpPr>
        <p:spPr>
          <a:xfrm>
            <a:off x="9141997" y="1175759"/>
            <a:ext cx="2571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dvanajst</a:t>
            </a:r>
            <a:endParaRPr lang="sl-SI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PoljeZBesedilom 14"/>
          <p:cNvSpPr txBox="1"/>
          <p:nvPr/>
        </p:nvSpPr>
        <p:spPr>
          <a:xfrm>
            <a:off x="37098" y="1636714"/>
            <a:ext cx="2571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štiriinšestdeset</a:t>
            </a:r>
            <a:r>
              <a:rPr lang="sl-SI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</a:p>
        </p:txBody>
      </p:sp>
      <p:sp>
        <p:nvSpPr>
          <p:cNvPr id="16" name="PoljeZBesedilom 15"/>
          <p:cNvSpPr txBox="1"/>
          <p:nvPr/>
        </p:nvSpPr>
        <p:spPr>
          <a:xfrm>
            <a:off x="2065281" y="3617107"/>
            <a:ext cx="2571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stot</a:t>
            </a:r>
            <a:r>
              <a:rPr lang="sl-SI" sz="2800" dirty="0">
                <a:solidFill>
                  <a:srgbClr val="FF0000"/>
                </a:solidFill>
              </a:rPr>
              <a:t>i</a:t>
            </a:r>
            <a:endParaRPr lang="sl-SI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Naslov 1"/>
          <p:cNvSpPr txBox="1">
            <a:spLocks/>
          </p:cNvSpPr>
          <p:nvPr/>
        </p:nvSpPr>
        <p:spPr>
          <a:xfrm>
            <a:off x="5899056" y="2777850"/>
            <a:ext cx="1045029" cy="8307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21</a:t>
            </a:r>
          </a:p>
        </p:txBody>
      </p:sp>
      <p:sp>
        <p:nvSpPr>
          <p:cNvPr id="18" name="PoljeZBesedilom 17"/>
          <p:cNvSpPr txBox="1"/>
          <p:nvPr/>
        </p:nvSpPr>
        <p:spPr>
          <a:xfrm>
            <a:off x="5004424" y="3416808"/>
            <a:ext cx="2571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enaindvajset</a:t>
            </a:r>
            <a:endParaRPr lang="sl-SI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81436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75492" y="5061857"/>
            <a:ext cx="1477776" cy="1585097"/>
          </a:xfrm>
          <a:prstGeom prst="rect">
            <a:avLst/>
          </a:prstGeom>
        </p:spPr>
      </p:pic>
      <p:sp>
        <p:nvSpPr>
          <p:cNvPr id="4" name="PoljeZBesedilom 3"/>
          <p:cNvSpPr txBox="1"/>
          <p:nvPr/>
        </p:nvSpPr>
        <p:spPr>
          <a:xfrm>
            <a:off x="2324098" y="401801"/>
            <a:ext cx="7837713" cy="52322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sz="2800" dirty="0">
                <a:solidFill>
                  <a:srgbClr val="FF0000"/>
                </a:solidFill>
              </a:rPr>
              <a:t>DOKAŽI, da si tole </a:t>
            </a:r>
            <a:r>
              <a:rPr lang="sl-SI" sz="2800" b="1" dirty="0">
                <a:solidFill>
                  <a:srgbClr val="FF0000"/>
                </a:solidFill>
              </a:rPr>
              <a:t>znanost</a:t>
            </a:r>
            <a:r>
              <a:rPr lang="sl-SI" sz="2800" dirty="0">
                <a:solidFill>
                  <a:srgbClr val="FF0000"/>
                </a:solidFill>
              </a:rPr>
              <a:t> res razumel-a.</a:t>
            </a:r>
          </a:p>
        </p:txBody>
      </p:sp>
      <p:sp>
        <p:nvSpPr>
          <p:cNvPr id="6" name="Ovalni oblaček 5"/>
          <p:cNvSpPr/>
          <p:nvPr/>
        </p:nvSpPr>
        <p:spPr>
          <a:xfrm>
            <a:off x="1754579" y="3712359"/>
            <a:ext cx="2523507" cy="1349498"/>
          </a:xfrm>
          <a:prstGeom prst="wedgeEllipseCallout">
            <a:avLst>
              <a:gd name="adj1" fmla="val -63023"/>
              <a:gd name="adj2" fmla="val 10500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rgbClr val="0070C0"/>
                </a:solidFill>
                <a:latin typeface="Segoe Print" panose="02000600000000000000" pitchFamily="2" charset="0"/>
              </a:rPr>
              <a:t>NALIVNIK!</a:t>
            </a:r>
          </a:p>
          <a:p>
            <a:pPr algn="ctr"/>
            <a:r>
              <a:rPr lang="sl-SI" dirty="0">
                <a:solidFill>
                  <a:srgbClr val="0070C0"/>
                </a:solidFill>
                <a:latin typeface="Segoe Print" panose="02000600000000000000" pitchFamily="2" charset="0"/>
              </a:rPr>
              <a:t>LEPOPIS!</a:t>
            </a:r>
          </a:p>
          <a:p>
            <a:pPr algn="ctr"/>
            <a:r>
              <a:rPr lang="sl-SI" b="1" dirty="0">
                <a:solidFill>
                  <a:srgbClr val="0070C0"/>
                </a:solidFill>
                <a:latin typeface="Segoe Print" panose="02000600000000000000" pitchFamily="2" charset="0"/>
              </a:rPr>
              <a:t>He he he.</a:t>
            </a:r>
          </a:p>
        </p:txBody>
      </p:sp>
      <p:sp>
        <p:nvSpPr>
          <p:cNvPr id="8" name="Ovalni oblaček 7"/>
          <p:cNvSpPr/>
          <p:nvPr/>
        </p:nvSpPr>
        <p:spPr>
          <a:xfrm>
            <a:off x="2330" y="1828800"/>
            <a:ext cx="3014002" cy="1644925"/>
          </a:xfrm>
          <a:prstGeom prst="wedgeEllipseCallout">
            <a:avLst>
              <a:gd name="adj1" fmla="val -7954"/>
              <a:gd name="adj2" fmla="val 16211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rgbClr val="0070C0"/>
                </a:solidFill>
                <a:latin typeface="Segoe Print" panose="02000600000000000000" pitchFamily="2" charset="0"/>
              </a:rPr>
              <a:t>Morda boš moral-a učiteljici nalogo pokazati na </a:t>
            </a:r>
            <a:r>
              <a:rPr lang="sl-SI" dirty="0" err="1">
                <a:solidFill>
                  <a:srgbClr val="0070C0"/>
                </a:solidFill>
                <a:latin typeface="Segoe Print" panose="02000600000000000000" pitchFamily="2" charset="0"/>
              </a:rPr>
              <a:t>Zoomu</a:t>
            </a:r>
            <a:r>
              <a:rPr lang="sl-SI" dirty="0">
                <a:solidFill>
                  <a:srgbClr val="0070C0"/>
                </a:solidFill>
                <a:latin typeface="Segoe Print" panose="02000600000000000000" pitchFamily="2" charset="0"/>
              </a:rPr>
              <a:t>!</a:t>
            </a:r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314" y="4288872"/>
            <a:ext cx="2786113" cy="2286198"/>
          </a:xfrm>
          <a:prstGeom prst="rect">
            <a:avLst/>
          </a:prstGeom>
        </p:spPr>
      </p:pic>
      <p:sp>
        <p:nvSpPr>
          <p:cNvPr id="11" name="Ovalni oblaček 10"/>
          <p:cNvSpPr/>
          <p:nvPr/>
        </p:nvSpPr>
        <p:spPr>
          <a:xfrm>
            <a:off x="5408510" y="3614057"/>
            <a:ext cx="3735804" cy="1981200"/>
          </a:xfrm>
          <a:prstGeom prst="wedgeEllipseCallout">
            <a:avLst>
              <a:gd name="adj1" fmla="val 63146"/>
              <a:gd name="adj2" fmla="val 379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solidFill>
                  <a:srgbClr val="000000"/>
                </a:solidFill>
              </a:rPr>
              <a:t>Naloge bodo zate „mala malica“.</a:t>
            </a:r>
          </a:p>
          <a:p>
            <a:pPr algn="ctr"/>
            <a:r>
              <a:rPr lang="sl-SI" sz="2400" dirty="0">
                <a:solidFill>
                  <a:srgbClr val="FFC000"/>
                </a:solidFill>
              </a:rPr>
              <a:t>Vseeno preveri z rešitvami.</a:t>
            </a:r>
          </a:p>
        </p:txBody>
      </p:sp>
    </p:spTree>
    <p:extLst>
      <p:ext uri="{BB962C8B-B14F-4D97-AF65-F5344CB8AC3E}">
        <p14:creationId xmlns:p14="http://schemas.microsoft.com/office/powerpoint/2010/main" val="2818138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203331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sl-SI" sz="4400" dirty="0"/>
              <a:t>Reši UL, ki te čaka v SU. Lahko na pamet, lahko ga natisneš, lahko pa za vajo prepišeš besedilo v zvezek z vmesno črto in nato označiš glavne in vrstilne števnike. Izbira je tvoja.  </a:t>
            </a:r>
            <a:r>
              <a:rPr lang="sl-SI" sz="4400" dirty="0">
                <a:sym typeface="Wingdings" panose="05000000000000000000" pitchFamily="2" charset="2"/>
              </a:rPr>
              <a:t></a:t>
            </a:r>
            <a:endParaRPr lang="sl-SI" sz="4400" dirty="0"/>
          </a:p>
          <a:p>
            <a:pPr marL="0" indent="0" algn="ctr">
              <a:buNone/>
            </a:pPr>
            <a:endParaRPr lang="sl-SI" sz="44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444" y="201139"/>
            <a:ext cx="3365284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641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353</Words>
  <Application>Microsoft Office PowerPoint</Application>
  <PresentationFormat>Widescreen</PresentationFormat>
  <Paragraphs>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Chiller</vt:lpstr>
      <vt:lpstr>Segoe Print</vt:lpstr>
      <vt:lpstr>Officeova tema</vt:lpstr>
      <vt:lpstr>»Šola na daljavo za 3. r«</vt:lpstr>
      <vt:lpstr>Koliko učencev je v 3. a razredu naše šole?</vt:lpstr>
      <vt:lpstr>Kadar povemo, KOLIKO je česa, zapišemo število brez pike.</vt:lpstr>
      <vt:lpstr>PowerPoint Presentation</vt:lpstr>
      <vt:lpstr>Kadar določimo VRSTNI RED (povemo, kaj je prvo, drugo, tretje…), pišemo števila s piko. </vt:lpstr>
      <vt:lpstr>GLAVNI ŠTEVNIKI</vt:lpstr>
      <vt:lpstr>64.</vt:lpstr>
      <vt:lpstr>PowerPoint Presentation</vt:lpstr>
      <vt:lpstr>PowerPoint Presentation</vt:lpstr>
    </vt:vector>
  </TitlesOfParts>
  <Company>MIZS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»Šola na daljavo za 3. a«</dc:title>
  <dc:creator>Andreja Kovač</dc:creator>
  <cp:lastModifiedBy>Nataša Lenarčič</cp:lastModifiedBy>
  <cp:revision>66</cp:revision>
  <dcterms:created xsi:type="dcterms:W3CDTF">2020-03-15T21:42:43Z</dcterms:created>
  <dcterms:modified xsi:type="dcterms:W3CDTF">2020-03-31T13:15:07Z</dcterms:modified>
</cp:coreProperties>
</file>