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57" r:id="rId3"/>
    <p:sldId id="260" r:id="rId4"/>
    <p:sldId id="288" r:id="rId5"/>
    <p:sldId id="289" r:id="rId6"/>
    <p:sldId id="264" r:id="rId7"/>
    <p:sldId id="284" r:id="rId8"/>
    <p:sldId id="285" r:id="rId9"/>
    <p:sldId id="265" r:id="rId10"/>
    <p:sldId id="286" r:id="rId11"/>
    <p:sldId id="287" r:id="rId12"/>
    <p:sldId id="298" r:id="rId13"/>
    <p:sldId id="300" r:id="rId14"/>
    <p:sldId id="303" r:id="rId15"/>
    <p:sldId id="302" r:id="rId16"/>
    <p:sldId id="304" r:id="rId17"/>
    <p:sldId id="305" r:id="rId18"/>
    <p:sldId id="306" r:id="rId19"/>
    <p:sldId id="266" r:id="rId20"/>
    <p:sldId id="281" r:id="rId21"/>
    <p:sldId id="294" r:id="rId22"/>
    <p:sldId id="314" r:id="rId23"/>
    <p:sldId id="317" r:id="rId24"/>
    <p:sldId id="315" r:id="rId25"/>
    <p:sldId id="316" r:id="rId26"/>
    <p:sldId id="267" r:id="rId27"/>
    <p:sldId id="279" r:id="rId28"/>
    <p:sldId id="280" r:id="rId29"/>
    <p:sldId id="290" r:id="rId30"/>
    <p:sldId id="272" r:id="rId31"/>
    <p:sldId id="261" r:id="rId32"/>
    <p:sldId id="262" r:id="rId33"/>
    <p:sldId id="283" r:id="rId34"/>
    <p:sldId id="291" r:id="rId35"/>
    <p:sldId id="292" r:id="rId36"/>
    <p:sldId id="273" r:id="rId37"/>
    <p:sldId id="263" r:id="rId38"/>
    <p:sldId id="278" r:id="rId39"/>
    <p:sldId id="277" r:id="rId40"/>
    <p:sldId id="274" r:id="rId41"/>
    <p:sldId id="268" r:id="rId42"/>
    <p:sldId id="270" r:id="rId43"/>
    <p:sldId id="293" r:id="rId44"/>
    <p:sldId id="269" r:id="rId45"/>
    <p:sldId id="313" r:id="rId46"/>
    <p:sldId id="259" r:id="rId47"/>
    <p:sldId id="296" r:id="rId48"/>
    <p:sldId id="297" r:id="rId49"/>
    <p:sldId id="307" r:id="rId50"/>
    <p:sldId id="308" r:id="rId51"/>
    <p:sldId id="309" r:id="rId52"/>
    <p:sldId id="310" r:id="rId53"/>
    <p:sldId id="311" r:id="rId54"/>
    <p:sldId id="312" r:id="rId55"/>
    <p:sldId id="318" r:id="rId56"/>
    <p:sldId id="319" r:id="rId57"/>
    <p:sldId id="320" r:id="rId58"/>
    <p:sldId id="321" r:id="rId59"/>
    <p:sldId id="322" r:id="rId60"/>
    <p:sldId id="323" r:id="rId61"/>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4660"/>
  </p:normalViewPr>
  <p:slideViewPr>
    <p:cSldViewPr>
      <p:cViewPr>
        <p:scale>
          <a:sx n="90" d="100"/>
          <a:sy n="90" d="100"/>
        </p:scale>
        <p:origin x="-154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x-non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29. 03. 2020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109844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29. 03. 2020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52554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29. 03. 2020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16208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E8BE30A6-57DE-4E3F-B460-703F9667A20E}" type="datetimeFigureOut">
              <a:rPr lang="x-none" smtClean="0"/>
              <a:t>29. 03. 2020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81647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x-non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BE30A6-57DE-4E3F-B460-703F9667A20E}" type="datetimeFigureOut">
              <a:rPr lang="x-none" smtClean="0"/>
              <a:t>29. 03. 2020</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015543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E8BE30A6-57DE-4E3F-B460-703F9667A20E}" type="datetimeFigureOut">
              <a:rPr lang="x-none" smtClean="0"/>
              <a:t>29. 03. 2020</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24494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x-non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E8BE30A6-57DE-4E3F-B460-703F9667A20E}" type="datetimeFigureOut">
              <a:rPr lang="x-none" smtClean="0"/>
              <a:t>29. 03. 2020</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298425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E8BE30A6-57DE-4E3F-B460-703F9667A20E}" type="datetimeFigureOut">
              <a:rPr lang="x-none" smtClean="0"/>
              <a:t>29. 03. 2020</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44867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E30A6-57DE-4E3F-B460-703F9667A20E}" type="datetimeFigureOut">
              <a:rPr lang="x-none" smtClean="0"/>
              <a:t>29. 03. 2020</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05742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x-non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E30A6-57DE-4E3F-B460-703F9667A20E}" type="datetimeFigureOut">
              <a:rPr lang="x-none" smtClean="0"/>
              <a:t>29. 03. 2020</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93736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x-non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E30A6-57DE-4E3F-B460-703F9667A20E}" type="datetimeFigureOut">
              <a:rPr lang="x-none" smtClean="0"/>
              <a:t>29. 03. 2020</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D6334087-C763-4F5D-9ECA-19D458F53515}" type="slidenum">
              <a:rPr lang="x-none" smtClean="0"/>
              <a:t>‹#›</a:t>
            </a:fld>
            <a:endParaRPr lang="x-none"/>
          </a:p>
        </p:txBody>
      </p:sp>
    </p:spTree>
    <p:extLst>
      <p:ext uri="{BB962C8B-B14F-4D97-AF65-F5344CB8AC3E}">
        <p14:creationId xmlns:p14="http://schemas.microsoft.com/office/powerpoint/2010/main" val="376221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E30A6-57DE-4E3F-B460-703F9667A20E}" type="datetimeFigureOut">
              <a:rPr lang="x-none" smtClean="0"/>
              <a:t>29. 03. 2020</a:t>
            </a:fld>
            <a:endParaRPr lang="x-non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34087-C763-4F5D-9ECA-19D458F53515}" type="slidenum">
              <a:rPr lang="x-none" smtClean="0"/>
              <a:t>‹#›</a:t>
            </a:fld>
            <a:endParaRPr lang="x-none"/>
          </a:p>
        </p:txBody>
      </p:sp>
    </p:spTree>
    <p:extLst>
      <p:ext uri="{BB962C8B-B14F-4D97-AF65-F5344CB8AC3E}">
        <p14:creationId xmlns:p14="http://schemas.microsoft.com/office/powerpoint/2010/main" val="744567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12" Type="http://schemas.openxmlformats.org/officeDocument/2006/relationships/hyperlink" Target="https://www.youtube.com/watch?v=EMmruaF7nro" TargetMode="External"/><Relationship Id="rId2" Type="http://schemas.openxmlformats.org/officeDocument/2006/relationships/hyperlink" Target="https://www.youtube.com/watch?v=9653NFE0VBU" TargetMode="Externa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hyperlink" Target="https://www.youtube.com/watch?v=clo-ULDb-T0" TargetMode="External"/><Relationship Id="rId5" Type="http://schemas.openxmlformats.org/officeDocument/2006/relationships/image" Target="../media/image17.png"/><Relationship Id="rId10" Type="http://schemas.openxmlformats.org/officeDocument/2006/relationships/hyperlink" Target="https://www.youtube.com/watch?v=Yy_uAfoXqb0" TargetMode="External"/><Relationship Id="rId4" Type="http://schemas.openxmlformats.org/officeDocument/2006/relationships/hyperlink" Target="https://www.youtube.com/watch?v=QcP0tqg-tL0" TargetMode="External"/><Relationship Id="rId9" Type="http://schemas.openxmlformats.org/officeDocument/2006/relationships/hyperlink" Target="https://www.youtube.com/watch?v=qkVC6w7yzOc"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6.xml"/><Relationship Id="rId18" Type="http://schemas.openxmlformats.org/officeDocument/2006/relationships/slide" Target="slide26.xml"/><Relationship Id="rId3" Type="http://schemas.openxmlformats.org/officeDocument/2006/relationships/image" Target="../media/image1.jpeg"/><Relationship Id="rId21" Type="http://schemas.microsoft.com/office/2007/relationships/hdphoto" Target="../media/hdphoto2.wdp"/><Relationship Id="rId7" Type="http://schemas.openxmlformats.org/officeDocument/2006/relationships/slide" Target="slide19.xml"/><Relationship Id="rId12" Type="http://schemas.openxmlformats.org/officeDocument/2006/relationships/slide" Target="slide32.xml"/><Relationship Id="rId17" Type="http://schemas.openxmlformats.org/officeDocument/2006/relationships/slide" Target="slide44.xml"/><Relationship Id="rId2" Type="http://schemas.openxmlformats.org/officeDocument/2006/relationships/slide" Target="slide2.xml"/><Relationship Id="rId16" Type="http://schemas.openxmlformats.org/officeDocument/2006/relationships/slide" Target="slide36.xml"/><Relationship Id="rId20"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40.xml"/><Relationship Id="rId5" Type="http://schemas.microsoft.com/office/2007/relationships/hdphoto" Target="../media/hdphoto1.wdp"/><Relationship Id="rId15" Type="http://schemas.openxmlformats.org/officeDocument/2006/relationships/slide" Target="slide49.xml"/><Relationship Id="rId10" Type="http://schemas.openxmlformats.org/officeDocument/2006/relationships/slide" Target="slide12.xml"/><Relationship Id="rId19" Type="http://schemas.openxmlformats.org/officeDocument/2006/relationships/slide" Target="slide55.xml"/><Relationship Id="rId4" Type="http://schemas.openxmlformats.org/officeDocument/2006/relationships/image" Target="../media/image2.png"/><Relationship Id="rId9" Type="http://schemas.openxmlformats.org/officeDocument/2006/relationships/slide" Target="slide9.xml"/><Relationship Id="rId14" Type="http://schemas.openxmlformats.org/officeDocument/2006/relationships/slide" Target="slide30.xml"/><Relationship Id="rId22" Type="http://schemas.openxmlformats.org/officeDocument/2006/relationships/slide" Target="slide56.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slide" Target="slide25.xml"/><Relationship Id="rId12" Type="http://schemas.openxmlformats.org/officeDocument/2006/relationships/image" Target="../media/image25.jpeg"/><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slide" Target="slide23.xml"/><Relationship Id="rId5" Type="http://schemas.openxmlformats.org/officeDocument/2006/relationships/slide" Target="slide24.xml"/><Relationship Id="rId10" Type="http://schemas.openxmlformats.org/officeDocument/2006/relationships/image" Target="../media/image24.jpeg"/><Relationship Id="rId4" Type="http://schemas.openxmlformats.org/officeDocument/2006/relationships/image" Target="../media/image21.jpeg"/><Relationship Id="rId9"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 Target="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0.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0.xml"/><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slide" Target="slide27.xml"/><Relationship Id="rId2" Type="http://schemas.openxmlformats.org/officeDocument/2006/relationships/hyperlink" Target="https://www.youtube.com/watch?v=rXKt0qhFN-Y" TargetMode="Externa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hyperlink" Target="https://www.youtube.com/watch?v=paGuSxv51RA" TargetMode="External"/><Relationship Id="rId5" Type="http://schemas.openxmlformats.org/officeDocument/2006/relationships/image" Target="../media/image16.png"/><Relationship Id="rId10" Type="http://schemas.openxmlformats.org/officeDocument/2006/relationships/hyperlink" Target="https://www.youtube.com/watch?v=TQ3xrirYHH0" TargetMode="External"/><Relationship Id="rId4" Type="http://schemas.openxmlformats.org/officeDocument/2006/relationships/hyperlink" Target="https://www.youtube.com/watch?v=_5VIXhRqQZU" TargetMode="External"/><Relationship Id="rId9" Type="http://schemas.openxmlformats.org/officeDocument/2006/relationships/hyperlink" Target="https://www.youtube.com/watch?v=GqOCd8Rm4X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28.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hyperlink" Target="https://www.youtube.com/watch?v=fwvlQRCTluQ" TargetMode="External"/><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32.png"/><Relationship Id="rId10" Type="http://schemas.openxmlformats.org/officeDocument/2006/relationships/hyperlink" Target="https://www.youtube.com/watch?v=-PXgGnKhEdQ" TargetMode="External"/><Relationship Id="rId4" Type="http://schemas.openxmlformats.org/officeDocument/2006/relationships/hyperlink" Target="https://www.youtube.com/watch?v=VP9KP2MXOjY" TargetMode="External"/><Relationship Id="rId9" Type="http://schemas.openxmlformats.org/officeDocument/2006/relationships/hyperlink" Target="https://www.youtube.com/watch?v=RHtQ4ZF2rGQ" TargetMode="Externa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jpeg"/><Relationship Id="rId7" Type="http://schemas.openxmlformats.org/officeDocument/2006/relationships/image" Target="../media/image32.png"/><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hyperlink" Target="https://www.youtube.com/watch?v=K8pNCgjdHvk" TargetMode="External"/><Relationship Id="rId5" Type="http://schemas.openxmlformats.org/officeDocument/2006/relationships/image" Target="../media/image16.png"/><Relationship Id="rId10" Type="http://schemas.openxmlformats.org/officeDocument/2006/relationships/hyperlink" Target="https://www.youtube.com/watch?v=o5-MkuEnDoA" TargetMode="External"/><Relationship Id="rId4" Type="http://schemas.openxmlformats.org/officeDocument/2006/relationships/hyperlink" Target="https://www.youtube.com/watch?v=8pGhfPzhRv4" TargetMode="External"/><Relationship Id="rId9" Type="http://schemas.openxmlformats.org/officeDocument/2006/relationships/hyperlink" Target="https://www.youtube.com/watch?v=0EupRH9K5y8" TargetMode="External"/></Relationships>
</file>

<file path=ppt/slides/_rels/slide3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gif"/><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 Target="slide37.xml"/><Relationship Id="rId7" Type="http://schemas.openxmlformats.org/officeDocument/2006/relationships/hyperlink" Target="https://www.youtube.com/watch?v=wuPinZeVgrM" TargetMode="External"/><Relationship Id="rId2" Type="http://schemas.openxmlformats.org/officeDocument/2006/relationships/hyperlink" Target="https://www.youtube.com/watch?v=jUJC9riCdDA" TargetMode="External"/><Relationship Id="rId1" Type="http://schemas.openxmlformats.org/officeDocument/2006/relationships/slideLayout" Target="../slideLayouts/slideLayout2.xml"/><Relationship Id="rId6" Type="http://schemas.openxmlformats.org/officeDocument/2006/relationships/hyperlink" Target="https://www.youtube.com/watch?v=UgS-_E70P64" TargetMode="External"/><Relationship Id="rId5" Type="http://schemas.openxmlformats.org/officeDocument/2006/relationships/hyperlink" Target="https://www.youtube.com/watch?v=K9XCKP9KN7A" TargetMode="External"/><Relationship Id="rId10" Type="http://schemas.openxmlformats.org/officeDocument/2006/relationships/image" Target="../media/image45.jpeg"/><Relationship Id="rId4" Type="http://schemas.openxmlformats.org/officeDocument/2006/relationships/image" Target="../media/image43.jpeg"/><Relationship Id="rId9" Type="http://schemas.openxmlformats.org/officeDocument/2006/relationships/hyperlink" Target="https://www.youtube.com/watch?v=NbAz-fnXQAY"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image" Target="../media/image48.jpeg"/><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slide" Target="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37.xml"/><Relationship Id="rId1" Type="http://schemas.openxmlformats.org/officeDocument/2006/relationships/slideLayout" Target="../slideLayouts/slideLayout2.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slide" Target="slide45.xml"/><Relationship Id="rId9"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6.gif"/><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slide" Target="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1.xml"/><Relationship Id="rId1" Type="http://schemas.openxmlformats.org/officeDocument/2006/relationships/slideLayout" Target="../slideLayouts/slideLayout2.xml"/><Relationship Id="rId5" Type="http://schemas.openxmlformats.org/officeDocument/2006/relationships/slide" Target="slide53.xml"/><Relationship Id="rId4" Type="http://schemas.openxmlformats.org/officeDocument/2006/relationships/slide" Target="slide54.xml"/></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gif"/><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slide" Target="slide2.xml"/><Relationship Id="rId2"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7.xml"/><Relationship Id="rId4" Type="http://schemas.openxmlformats.org/officeDocument/2006/relationships/slide" Target="slide58.xml"/></Relationships>
</file>

<file path=ppt/slides/_rels/slide5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ln>
            <a:solidFill>
              <a:schemeClr val="accent1"/>
            </a:solidFill>
          </a:ln>
        </p:spPr>
        <p:txBody>
          <a:bodyPr/>
          <a:lstStyle/>
          <a:p>
            <a:r>
              <a:rPr lang="sl-SI" dirty="0" smtClean="0">
                <a:solidFill>
                  <a:schemeClr val="accent5">
                    <a:lumMod val="50000"/>
                  </a:schemeClr>
                </a:solidFill>
              </a:rPr>
              <a:t>PROMET</a:t>
            </a:r>
            <a:endParaRPr lang="sl-SI" dirty="0">
              <a:solidFill>
                <a:schemeClr val="accent5">
                  <a:lumMod val="50000"/>
                </a:schemeClr>
              </a:solidFill>
            </a:endParaRPr>
          </a:p>
        </p:txBody>
      </p:sp>
      <p:sp>
        <p:nvSpPr>
          <p:cNvPr id="3" name="Ograda vsebine 2"/>
          <p:cNvSpPr>
            <a:spLocks noGrp="1"/>
          </p:cNvSpPr>
          <p:nvPr>
            <p:ph idx="1"/>
          </p:nvPr>
        </p:nvSpPr>
        <p:spPr>
          <a:xfrm>
            <a:off x="467544" y="1600200"/>
            <a:ext cx="8219256" cy="5069160"/>
          </a:xfrm>
        </p:spPr>
        <p:txBody>
          <a:bodyPr>
            <a:normAutofit fontScale="85000" lnSpcReduction="20000"/>
          </a:bodyPr>
          <a:lstStyle/>
          <a:p>
            <a:pPr marL="0" indent="0">
              <a:buNone/>
            </a:pPr>
            <a:r>
              <a:rPr lang="sl-SI" sz="3000" dirty="0" smtClean="0"/>
              <a:t>Na naslednji sliki v spodnjem desnem kotu (pri modrem avtu) klikni na modra usta in preberi navodila.</a:t>
            </a:r>
          </a:p>
          <a:p>
            <a:pPr marL="0" indent="0">
              <a:buNone/>
            </a:pPr>
            <a:r>
              <a:rPr lang="sl-SI" sz="3000" dirty="0" smtClean="0"/>
              <a:t>Vse naloge izhajajo iz prve slike. Ko boš kliknil na semafor, avto, prometne znake, vlak, avtobus… se bodo pojavila vprašanja, na katere boš odgovoril. Le sledi povezavi. Ko se želiš vrniti nazaj na prvo sliko, klikneš na povezavo v spodnjem desnem kotu „Nazaj na sliko.“</a:t>
            </a:r>
          </a:p>
          <a:p>
            <a:pPr marL="0" indent="0">
              <a:buNone/>
            </a:pPr>
            <a:r>
              <a:rPr lang="sl-SI" sz="3000" dirty="0" smtClean="0"/>
              <a:t>Sedaj pa je čas za raziskovanje! Uživaj! </a:t>
            </a:r>
            <a:r>
              <a:rPr lang="sl-SI" sz="3000" dirty="0" smtClean="0">
                <a:sym typeface="Wingdings" panose="05000000000000000000" pitchFamily="2" charset="2"/>
              </a:rPr>
              <a:t></a:t>
            </a:r>
          </a:p>
          <a:p>
            <a:pPr marL="0" indent="0">
              <a:buNone/>
            </a:pPr>
            <a:endParaRPr lang="sl-SI" dirty="0" smtClean="0">
              <a:sym typeface="Wingdings" panose="05000000000000000000" pitchFamily="2" charset="2"/>
            </a:endParaRPr>
          </a:p>
          <a:p>
            <a:pPr marL="0" indent="0">
              <a:buNone/>
            </a:pPr>
            <a:endParaRPr lang="sl-SI" dirty="0">
              <a:sym typeface="Wingdings" panose="05000000000000000000" pitchFamily="2" charset="2"/>
            </a:endParaRPr>
          </a:p>
          <a:p>
            <a:pPr marL="0" indent="0">
              <a:buNone/>
            </a:pPr>
            <a:endParaRPr lang="sl-SI" dirty="0">
              <a:sym typeface="Wingdings" panose="05000000000000000000" pitchFamily="2" charset="2"/>
            </a:endParaRPr>
          </a:p>
          <a:p>
            <a:pPr marL="0" indent="0" algn="r">
              <a:buNone/>
            </a:pPr>
            <a:r>
              <a:rPr lang="sl-SI" sz="3000" dirty="0" smtClean="0">
                <a:sym typeface="Wingdings" panose="05000000000000000000" pitchFamily="2" charset="2"/>
              </a:rPr>
              <a:t>Avtorici: Neža Mulej</a:t>
            </a:r>
          </a:p>
          <a:p>
            <a:pPr marL="0" indent="0" algn="r">
              <a:buNone/>
            </a:pPr>
            <a:r>
              <a:rPr lang="sl-SI" sz="3000" dirty="0" smtClean="0">
                <a:sym typeface="Wingdings" panose="05000000000000000000" pitchFamily="2" charset="2"/>
              </a:rPr>
              <a:t>    Katja Traven</a:t>
            </a:r>
            <a:endParaRPr lang="sl-SI" sz="3000" dirty="0" smtClean="0"/>
          </a:p>
          <a:p>
            <a:endParaRPr lang="sl-SI" dirty="0" smtClean="0"/>
          </a:p>
        </p:txBody>
      </p:sp>
    </p:spTree>
    <p:extLst>
      <p:ext uri="{BB962C8B-B14F-4D97-AF65-F5344CB8AC3E}">
        <p14:creationId xmlns:p14="http://schemas.microsoft.com/office/powerpoint/2010/main" val="4072199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1266"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58561" cy="6418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79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2290" name="Picture 2" descr="Rezultat iskanja slik za well done carto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86793"/>
            <a:ext cx="5040560" cy="5363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71400"/>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455465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274638"/>
            <a:ext cx="5410944" cy="1143000"/>
          </a:xfrm>
        </p:spPr>
        <p:txBody>
          <a:bodyPr>
            <a:normAutofit fontScale="90000"/>
          </a:bodyPr>
          <a:lstStyle/>
          <a:p>
            <a:r>
              <a:rPr lang="sl-SI" dirty="0" smtClean="0"/>
              <a:t>Kaj pomeni, če na cesti opazim ta znak?</a:t>
            </a:r>
            <a:endParaRPr lang="x-none" dirty="0"/>
          </a:p>
        </p:txBody>
      </p:sp>
      <p:sp>
        <p:nvSpPr>
          <p:cNvPr id="3" name="Content Placeholder 2"/>
          <p:cNvSpPr>
            <a:spLocks noGrp="1"/>
          </p:cNvSpPr>
          <p:nvPr>
            <p:ph idx="1"/>
          </p:nvPr>
        </p:nvSpPr>
        <p:spPr>
          <a:xfrm>
            <a:off x="3635896" y="1600200"/>
            <a:ext cx="5328592" cy="4525963"/>
          </a:xfrm>
        </p:spPr>
        <p:txBody>
          <a:bodyPr/>
          <a:lstStyle/>
          <a:p>
            <a:pPr marL="0" indent="0">
              <a:buNone/>
            </a:pPr>
            <a:r>
              <a:rPr lang="sl-SI" dirty="0" smtClean="0"/>
              <a:t>a) </a:t>
            </a:r>
            <a:r>
              <a:rPr lang="sl-SI" dirty="0" smtClean="0">
                <a:hlinkClick r:id="rId2" action="ppaction://hlinksldjump"/>
              </a:rPr>
              <a:t>Vedno se moram ustaviti. </a:t>
            </a:r>
            <a:endParaRPr lang="sl-SI" dirty="0" smtClean="0"/>
          </a:p>
          <a:p>
            <a:pPr marL="0" indent="0">
              <a:buNone/>
            </a:pPr>
            <a:r>
              <a:rPr lang="sl-SI" dirty="0" smtClean="0"/>
              <a:t>b) </a:t>
            </a:r>
            <a:r>
              <a:rPr lang="sl-SI" dirty="0" smtClean="0">
                <a:hlinkClick r:id="rId2" action="ppaction://hlinksldjump"/>
              </a:rPr>
              <a:t>Prišel sem do velikega križišča.</a:t>
            </a:r>
            <a:endParaRPr lang="sl-SI" dirty="0" smtClean="0"/>
          </a:p>
          <a:p>
            <a:pPr marL="0" indent="0">
              <a:buNone/>
            </a:pPr>
            <a:r>
              <a:rPr lang="sl-SI" dirty="0" smtClean="0"/>
              <a:t>c) </a:t>
            </a:r>
            <a:r>
              <a:rPr lang="sl-SI" dirty="0" smtClean="0">
                <a:hlinkClick r:id="rId2" action="ppaction://hlinksldjump"/>
              </a:rPr>
              <a:t>Nevarnost živali na cesti. </a:t>
            </a:r>
            <a:endParaRPr lang="sl-SI" dirty="0" smtClean="0"/>
          </a:p>
          <a:p>
            <a:pPr marL="0" indent="0">
              <a:buNone/>
            </a:pPr>
            <a:r>
              <a:rPr lang="sl-SI" dirty="0" smtClean="0"/>
              <a:t>d)</a:t>
            </a:r>
            <a:r>
              <a:rPr lang="sl-SI" dirty="0"/>
              <a:t> </a:t>
            </a:r>
            <a:r>
              <a:rPr lang="sl-SI" dirty="0">
                <a:hlinkClick r:id="rId3" action="ppaction://hlinksldjump"/>
              </a:rPr>
              <a:t>Prečkal bom železniške tire.</a:t>
            </a:r>
            <a:endParaRPr lang="sl-SI" dirty="0"/>
          </a:p>
          <a:p>
            <a:pPr marL="0" indent="0">
              <a:buNone/>
            </a:pPr>
            <a:endParaRPr lang="x-none" dirty="0"/>
          </a:p>
        </p:txBody>
      </p:sp>
      <p:pic>
        <p:nvPicPr>
          <p:cNvPr id="27650" name="Picture 2" descr="Rezultat iskanja slik za znak za vlak">
            <a:hlinkClick r:id="rId2"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9" b="99556" l="1167" r="90000">
                        <a14:foregroundMark x1="27167" y1="17556" x2="59000" y2="38444"/>
                        <a14:foregroundMark x1="26000" y1="42222" x2="28833" y2="39778"/>
                        <a14:foregroundMark x1="44000" y1="30667" x2="44000" y2="50222"/>
                        <a14:backgroundMark x1="32167" y1="40889" x2="40833" y2="35556"/>
                      </a14:backgroundRemoval>
                    </a14:imgEffect>
                  </a14:imgLayer>
                </a14:imgProps>
              </a:ext>
              <a:ext uri="{28A0092B-C50C-407E-A947-70E740481C1C}">
                <a14:useLocalDpi xmlns:a14="http://schemas.microsoft.com/office/drawing/2010/main" val="0"/>
              </a:ext>
            </a:extLst>
          </a:blip>
          <a:srcRect/>
          <a:stretch>
            <a:fillRect/>
          </a:stretch>
        </p:blipFill>
        <p:spPr bwMode="auto">
          <a:xfrm>
            <a:off x="-680008" y="1412776"/>
            <a:ext cx="5138936" cy="385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54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1266"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58561" cy="6418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391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492896"/>
            <a:ext cx="4968552" cy="3661867"/>
          </a:xfrm>
        </p:spPr>
        <p:txBody>
          <a:bodyPr/>
          <a:lstStyle/>
          <a:p>
            <a:pPr marL="0" indent="0">
              <a:buNone/>
            </a:pPr>
            <a:r>
              <a:rPr lang="sl-SI" b="1" dirty="0" smtClean="0"/>
              <a:t>Kaj pomeni, če na </a:t>
            </a:r>
          </a:p>
          <a:p>
            <a:pPr marL="0" indent="0">
              <a:buNone/>
            </a:pPr>
            <a:r>
              <a:rPr lang="sl-SI" b="1" dirty="0" smtClean="0"/>
              <a:t>znaku utripajo oranžne luči?</a:t>
            </a:r>
          </a:p>
          <a:p>
            <a:pPr marL="0" indent="0">
              <a:buNone/>
            </a:pPr>
            <a:endParaRPr lang="sl-SI" dirty="0"/>
          </a:p>
          <a:p>
            <a:pPr marL="514350" indent="-514350">
              <a:buAutoNum type="alphaLcParenR"/>
            </a:pPr>
            <a:r>
              <a:rPr lang="sl-SI" dirty="0" smtClean="0">
                <a:hlinkClick r:id="rId2" action="ppaction://hlinksldjump"/>
              </a:rPr>
              <a:t>Takoj se ustavi, saj prihaja vlak!</a:t>
            </a:r>
            <a:endParaRPr lang="sl-SI" dirty="0" smtClean="0"/>
          </a:p>
          <a:p>
            <a:pPr marL="514350" indent="-514350">
              <a:buAutoNum type="alphaLcParenR"/>
            </a:pPr>
            <a:r>
              <a:rPr lang="sl-SI" dirty="0" smtClean="0">
                <a:hlinkClick r:id="rId3" action="ppaction://hlinksldjump"/>
              </a:rPr>
              <a:t>Nadaljuj z vožnjo!</a:t>
            </a:r>
            <a:endParaRPr lang="x-none" dirty="0"/>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43408"/>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077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2290" name="Picture 2" descr="Rezultat iskanja slik za well done carto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86793"/>
            <a:ext cx="5040560" cy="5363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227" y="-531440"/>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1924671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274638"/>
            <a:ext cx="5122912" cy="2290266"/>
          </a:xfrm>
        </p:spPr>
        <p:txBody>
          <a:bodyPr/>
          <a:lstStyle/>
          <a:p>
            <a:r>
              <a:rPr lang="sl-SI" b="1" dirty="0" smtClean="0"/>
              <a:t>Kaj pomeni ta znak?</a:t>
            </a:r>
            <a:endParaRPr lang="x-none" b="1" dirty="0"/>
          </a:p>
        </p:txBody>
      </p:sp>
      <p:sp>
        <p:nvSpPr>
          <p:cNvPr id="3" name="Content Placeholder 2"/>
          <p:cNvSpPr>
            <a:spLocks noGrp="1"/>
          </p:cNvSpPr>
          <p:nvPr>
            <p:ph idx="1"/>
          </p:nvPr>
        </p:nvSpPr>
        <p:spPr>
          <a:xfrm>
            <a:off x="3635896" y="2924944"/>
            <a:ext cx="5050904" cy="3201219"/>
          </a:xfrm>
        </p:spPr>
        <p:txBody>
          <a:bodyPr>
            <a:normAutofit lnSpcReduction="10000"/>
          </a:bodyPr>
          <a:lstStyle/>
          <a:p>
            <a:pPr marL="514350" indent="-514350">
              <a:buAutoNum type="alphaLcParenR"/>
            </a:pPr>
            <a:r>
              <a:rPr lang="sl-SI" sz="2800" dirty="0" smtClean="0">
                <a:hlinkClick r:id="rId2" action="ppaction://hlinksldjump"/>
              </a:rPr>
              <a:t>Prepovedano za avtobuse.</a:t>
            </a:r>
            <a:endParaRPr lang="sl-SI" sz="2800" dirty="0" smtClean="0"/>
          </a:p>
          <a:p>
            <a:pPr marL="514350" indent="-514350">
              <a:buAutoNum type="alphaLcParenR"/>
            </a:pPr>
            <a:r>
              <a:rPr lang="sl-SI" sz="2800" dirty="0" smtClean="0">
                <a:hlinkClick r:id="rId3" action="ppaction://hlinksldjump"/>
              </a:rPr>
              <a:t>Na tem mestu je avtobusna postaja.</a:t>
            </a:r>
            <a:endParaRPr lang="sl-SI" sz="2800" dirty="0" smtClean="0"/>
          </a:p>
          <a:p>
            <a:pPr marL="514350" indent="-514350">
              <a:buAutoNum type="alphaLcParenR"/>
            </a:pPr>
            <a:r>
              <a:rPr lang="sl-SI" sz="2800" dirty="0" smtClean="0">
                <a:hlinkClick r:id="rId2" action="ppaction://hlinksldjump"/>
              </a:rPr>
              <a:t>Na tem mestu je delavnica za avtobuse.</a:t>
            </a:r>
          </a:p>
          <a:p>
            <a:pPr marL="514350" indent="-514350">
              <a:buAutoNum type="alphaLcParenR"/>
            </a:pPr>
            <a:r>
              <a:rPr lang="sl-SI" sz="2800" dirty="0" smtClean="0">
                <a:hlinkClick r:id="rId2" action="ppaction://hlinksldjump"/>
              </a:rPr>
              <a:t>Znak stoji pred garažo za avtobuse.</a:t>
            </a:r>
            <a:endParaRPr lang="x-none" sz="2800" dirty="0"/>
          </a:p>
        </p:txBody>
      </p:sp>
      <p:sp>
        <p:nvSpPr>
          <p:cNvPr id="4" name="AutoShape 2" descr="Rezultat iskanja slik za znak avtobusna postaj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sp>
        <p:nvSpPr>
          <p:cNvPr id="5" name="AutoShape 4" descr="Rezultat iskanja slik za znak avtobusna postaj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31750" name="Picture 6" descr="Rezultat iskanja slik za znak avtobusna posta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31" y="168346"/>
            <a:ext cx="3315815" cy="331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44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1266"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58561" cy="6418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00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74318"/>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Rezultat iskanja slik za well done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318" y="1625786"/>
            <a:ext cx="4802721" cy="51103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77170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AVTOBUS</a:t>
            </a:r>
            <a:endParaRPr lang="x-none" dirty="0"/>
          </a:p>
        </p:txBody>
      </p:sp>
      <p:sp>
        <p:nvSpPr>
          <p:cNvPr id="3" name="Content Placeholder 2"/>
          <p:cNvSpPr>
            <a:spLocks noGrp="1"/>
          </p:cNvSpPr>
          <p:nvPr>
            <p:ph idx="1"/>
          </p:nvPr>
        </p:nvSpPr>
        <p:spPr/>
        <p:txBody>
          <a:bodyPr/>
          <a:lstStyle/>
          <a:p>
            <a:endParaRPr lang="x-none"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700808"/>
            <a:ext cx="1901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742" y="2777896"/>
            <a:ext cx="135890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Rezultat iskanja slik za bus picture">
            <a:hlinkClick r:id="rId6" action="ppaction://hlinksldjump"/>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1484784"/>
            <a:ext cx="6480720" cy="2893485"/>
          </a:xfrm>
          <a:prstGeom prst="rect">
            <a:avLst/>
          </a:prstGeom>
          <a:noFill/>
          <a:ln>
            <a:noFill/>
          </a:ln>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946" y="4941168"/>
            <a:ext cx="695869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96736" y="5340962"/>
            <a:ext cx="5472608" cy="646331"/>
          </a:xfrm>
          <a:prstGeom prst="rect">
            <a:avLst/>
          </a:prstGeom>
          <a:noFill/>
        </p:spPr>
        <p:txBody>
          <a:bodyPr wrap="square" rtlCol="0">
            <a:spAutoFit/>
          </a:bodyPr>
          <a:lstStyle/>
          <a:p>
            <a:r>
              <a:rPr lang="sl-SI" dirty="0" smtClean="0"/>
              <a:t>Vozniki avtobusa po gorskih cestah morajo biti </a:t>
            </a:r>
            <a:r>
              <a:rPr lang="sl-SI" dirty="0" smtClean="0">
                <a:hlinkClick r:id="rId9"/>
              </a:rPr>
              <a:t>zelo izurjeni</a:t>
            </a:r>
            <a:r>
              <a:rPr lang="sl-SI" dirty="0" smtClean="0"/>
              <a:t>!</a:t>
            </a:r>
            <a:endParaRPr lang="x-none" dirty="0"/>
          </a:p>
        </p:txBody>
      </p:sp>
      <p:sp>
        <p:nvSpPr>
          <p:cNvPr id="7" name="TextBox 6"/>
          <p:cNvSpPr txBox="1"/>
          <p:nvPr/>
        </p:nvSpPr>
        <p:spPr>
          <a:xfrm>
            <a:off x="642424" y="5013176"/>
            <a:ext cx="6048672" cy="369332"/>
          </a:xfrm>
          <a:prstGeom prst="rect">
            <a:avLst/>
          </a:prstGeom>
          <a:noFill/>
        </p:spPr>
        <p:txBody>
          <a:bodyPr wrap="square" rtlCol="0">
            <a:spAutoFit/>
          </a:bodyPr>
          <a:lstStyle/>
          <a:p>
            <a:r>
              <a:rPr lang="sl-SI" dirty="0" smtClean="0"/>
              <a:t>Bi si poslušal, kako zveni </a:t>
            </a:r>
            <a:r>
              <a:rPr lang="sl-SI" dirty="0" smtClean="0">
                <a:hlinkClick r:id="rId10"/>
              </a:rPr>
              <a:t>pesmica o avtobusu?</a:t>
            </a:r>
            <a:endParaRPr lang="x-none" dirty="0"/>
          </a:p>
        </p:txBody>
      </p:sp>
      <p:sp>
        <p:nvSpPr>
          <p:cNvPr id="8" name="TextBox 7"/>
          <p:cNvSpPr txBox="1"/>
          <p:nvPr/>
        </p:nvSpPr>
        <p:spPr>
          <a:xfrm>
            <a:off x="827584" y="5956831"/>
            <a:ext cx="5328592" cy="369332"/>
          </a:xfrm>
          <a:prstGeom prst="rect">
            <a:avLst/>
          </a:prstGeom>
          <a:noFill/>
        </p:spPr>
        <p:txBody>
          <a:bodyPr wrap="square" rtlCol="0">
            <a:spAutoFit/>
          </a:bodyPr>
          <a:lstStyle/>
          <a:p>
            <a:r>
              <a:rPr lang="sl-SI" dirty="0" smtClean="0"/>
              <a:t>Ali si vedel, da so nekateri avtobusi </a:t>
            </a:r>
            <a:r>
              <a:rPr lang="sl-SI" dirty="0" smtClean="0">
                <a:hlinkClick r:id="rId11"/>
              </a:rPr>
              <a:t>tudi zelo veliki</a:t>
            </a:r>
            <a:r>
              <a:rPr lang="sl-SI" dirty="0" smtClean="0"/>
              <a:t>?</a:t>
            </a:r>
            <a:endParaRPr lang="x-none" dirty="0"/>
          </a:p>
        </p:txBody>
      </p:sp>
      <p:sp>
        <p:nvSpPr>
          <p:cNvPr id="9" name="TextBox 8"/>
          <p:cNvSpPr txBox="1"/>
          <p:nvPr/>
        </p:nvSpPr>
        <p:spPr>
          <a:xfrm>
            <a:off x="827584" y="6326163"/>
            <a:ext cx="6624736" cy="369332"/>
          </a:xfrm>
          <a:prstGeom prst="rect">
            <a:avLst/>
          </a:prstGeom>
          <a:noFill/>
        </p:spPr>
        <p:txBody>
          <a:bodyPr wrap="square" rtlCol="0">
            <a:spAutoFit/>
          </a:bodyPr>
          <a:lstStyle/>
          <a:p>
            <a:r>
              <a:rPr lang="sl-SI" dirty="0" smtClean="0"/>
              <a:t>Ali misliš, da je možno, da avtobus </a:t>
            </a:r>
            <a:r>
              <a:rPr lang="sl-SI" dirty="0" smtClean="0">
                <a:hlinkClick r:id="rId12"/>
              </a:rPr>
              <a:t>prečka reko brez mostu</a:t>
            </a:r>
            <a:r>
              <a:rPr lang="sl-SI" dirty="0" smtClean="0"/>
              <a:t>?</a:t>
            </a:r>
            <a:endParaRPr lang="x-none" dirty="0"/>
          </a:p>
        </p:txBody>
      </p:sp>
    </p:spTree>
    <p:extLst>
      <p:ext uri="{BB962C8B-B14F-4D97-AF65-F5344CB8AC3E}">
        <p14:creationId xmlns:p14="http://schemas.microsoft.com/office/powerpoint/2010/main" val="3898554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27">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8" y="0"/>
            <a:ext cx="9120032" cy="6840880"/>
          </a:xfrm>
          <a:prstGeom prst="rect">
            <a:avLst/>
          </a:prstGeom>
          <a:noFill/>
        </p:spPr>
      </p:pic>
      <p:sp>
        <p:nvSpPr>
          <p:cNvPr id="5" name="TextBox 4"/>
          <p:cNvSpPr txBox="1"/>
          <p:nvPr/>
        </p:nvSpPr>
        <p:spPr>
          <a:xfrm>
            <a:off x="3446176" y="2687858"/>
            <a:ext cx="360040" cy="369332"/>
          </a:xfrm>
          <a:prstGeom prst="rect">
            <a:avLst/>
          </a:prstGeom>
          <a:noFill/>
        </p:spPr>
        <p:txBody>
          <a:bodyPr wrap="square" rtlCol="0">
            <a:spAutoFit/>
          </a:bodyPr>
          <a:lstStyle/>
          <a:p>
            <a:r>
              <a:rPr lang="sl-SI" dirty="0" smtClean="0"/>
              <a:t>     </a:t>
            </a:r>
            <a:endParaRPr lang="x-none" dirty="0"/>
          </a:p>
        </p:txBody>
      </p:sp>
      <p:pic>
        <p:nvPicPr>
          <p:cNvPr id="5122" name="Picture 2" descr="Rezultat iskanja slik za semaf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67" b="98333" l="9746" r="89831"/>
                    </a14:imgEffect>
                  </a14:imgLayer>
                </a14:imgProps>
              </a:ext>
              <a:ext uri="{28A0092B-C50C-407E-A947-70E740481C1C}">
                <a14:useLocalDpi xmlns:a14="http://schemas.microsoft.com/office/drawing/2010/main" val="0"/>
              </a:ext>
            </a:extLst>
          </a:blip>
          <a:srcRect/>
          <a:stretch>
            <a:fillRect/>
          </a:stretch>
        </p:blipFill>
        <p:spPr bwMode="auto">
          <a:xfrm>
            <a:off x="7236296" y="3420440"/>
            <a:ext cx="506003" cy="12864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182" y="4221088"/>
            <a:ext cx="5064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hlinkClick r:id="rId7" action="ppaction://hlinksldjump"/>
          </p:cNvPr>
          <p:cNvSpPr txBox="1"/>
          <p:nvPr/>
        </p:nvSpPr>
        <p:spPr>
          <a:xfrm>
            <a:off x="539552" y="4998261"/>
            <a:ext cx="1728192" cy="1017404"/>
          </a:xfrm>
          <a:prstGeom prst="rect">
            <a:avLst/>
          </a:prstGeom>
          <a:noFill/>
        </p:spPr>
        <p:txBody>
          <a:bodyPr wrap="square" rtlCol="0">
            <a:spAutoFit/>
          </a:bodyPr>
          <a:lstStyle/>
          <a:p>
            <a:endParaRPr lang="x-none" dirty="0"/>
          </a:p>
        </p:txBody>
      </p:sp>
      <p:sp>
        <p:nvSpPr>
          <p:cNvPr id="8" name="TextBox 7"/>
          <p:cNvSpPr txBox="1"/>
          <p:nvPr/>
        </p:nvSpPr>
        <p:spPr>
          <a:xfrm>
            <a:off x="4196324" y="4598776"/>
            <a:ext cx="387660" cy="265249"/>
          </a:xfrm>
          <a:prstGeom prst="rect">
            <a:avLst/>
          </a:prstGeom>
          <a:noFill/>
        </p:spPr>
        <p:txBody>
          <a:bodyPr wrap="square" rtlCol="0">
            <a:spAutoFit/>
          </a:bodyPr>
          <a:lstStyle/>
          <a:p>
            <a:endParaRPr lang="x-none" dirty="0"/>
          </a:p>
        </p:txBody>
      </p:sp>
      <p:sp>
        <p:nvSpPr>
          <p:cNvPr id="9" name="TextBox 8">
            <a:hlinkClick r:id="rId8" action="ppaction://hlinksldjump"/>
          </p:cNvPr>
          <p:cNvSpPr txBox="1"/>
          <p:nvPr/>
        </p:nvSpPr>
        <p:spPr>
          <a:xfrm>
            <a:off x="7042466" y="4063664"/>
            <a:ext cx="387660" cy="265249"/>
          </a:xfrm>
          <a:prstGeom prst="rect">
            <a:avLst/>
          </a:prstGeom>
          <a:noFill/>
        </p:spPr>
        <p:txBody>
          <a:bodyPr wrap="square" rtlCol="0">
            <a:spAutoFit/>
          </a:bodyPr>
          <a:lstStyle/>
          <a:p>
            <a:endParaRPr lang="x-none" dirty="0"/>
          </a:p>
        </p:txBody>
      </p:sp>
      <p:sp>
        <p:nvSpPr>
          <p:cNvPr id="10" name="TextBox 9">
            <a:hlinkClick r:id="rId9" action="ppaction://hlinksldjump"/>
          </p:cNvPr>
          <p:cNvSpPr txBox="1"/>
          <p:nvPr/>
        </p:nvSpPr>
        <p:spPr>
          <a:xfrm>
            <a:off x="7498274" y="3930455"/>
            <a:ext cx="387660" cy="265249"/>
          </a:xfrm>
          <a:prstGeom prst="rect">
            <a:avLst/>
          </a:prstGeom>
          <a:noFill/>
        </p:spPr>
        <p:txBody>
          <a:bodyPr wrap="square" rtlCol="0">
            <a:spAutoFit/>
          </a:bodyPr>
          <a:lstStyle/>
          <a:p>
            <a:endParaRPr lang="x-none" dirty="0"/>
          </a:p>
        </p:txBody>
      </p:sp>
      <p:sp>
        <p:nvSpPr>
          <p:cNvPr id="11" name="TextBox 10">
            <a:hlinkClick r:id="rId10" action="ppaction://hlinksldjump"/>
          </p:cNvPr>
          <p:cNvSpPr txBox="1"/>
          <p:nvPr/>
        </p:nvSpPr>
        <p:spPr>
          <a:xfrm>
            <a:off x="8329598" y="2995959"/>
            <a:ext cx="387660" cy="1200329"/>
          </a:xfrm>
          <a:prstGeom prst="rect">
            <a:avLst/>
          </a:prstGeom>
          <a:noFill/>
        </p:spPr>
        <p:txBody>
          <a:bodyPr wrap="square" rtlCol="0">
            <a:spAutoFit/>
          </a:bodyPr>
          <a:lstStyle/>
          <a:p>
            <a:endParaRPr lang="sl-SI" dirty="0" smtClean="0"/>
          </a:p>
          <a:p>
            <a:endParaRPr lang="sl-SI" dirty="0"/>
          </a:p>
          <a:p>
            <a:endParaRPr lang="sl-SI" dirty="0" smtClean="0"/>
          </a:p>
          <a:p>
            <a:endParaRPr lang="x-none" dirty="0"/>
          </a:p>
        </p:txBody>
      </p:sp>
      <p:sp>
        <p:nvSpPr>
          <p:cNvPr id="12" name="TextBox 11">
            <a:hlinkClick r:id="rId11" action="ppaction://hlinksldjump"/>
          </p:cNvPr>
          <p:cNvSpPr txBox="1"/>
          <p:nvPr/>
        </p:nvSpPr>
        <p:spPr>
          <a:xfrm>
            <a:off x="6300192" y="4810065"/>
            <a:ext cx="387660" cy="265249"/>
          </a:xfrm>
          <a:prstGeom prst="rect">
            <a:avLst/>
          </a:prstGeom>
          <a:noFill/>
        </p:spPr>
        <p:txBody>
          <a:bodyPr wrap="square" rtlCol="0">
            <a:spAutoFit/>
          </a:bodyPr>
          <a:lstStyle/>
          <a:p>
            <a:endParaRPr lang="x-none" dirty="0"/>
          </a:p>
        </p:txBody>
      </p:sp>
      <p:sp>
        <p:nvSpPr>
          <p:cNvPr id="13" name="TextBox 12">
            <a:hlinkClick r:id="rId12" action="ppaction://hlinksldjump"/>
          </p:cNvPr>
          <p:cNvSpPr txBox="1"/>
          <p:nvPr/>
        </p:nvSpPr>
        <p:spPr>
          <a:xfrm>
            <a:off x="6072626" y="3744529"/>
            <a:ext cx="803630" cy="817595"/>
          </a:xfrm>
          <a:prstGeom prst="rect">
            <a:avLst/>
          </a:prstGeom>
          <a:noFill/>
        </p:spPr>
        <p:txBody>
          <a:bodyPr wrap="square" rtlCol="0">
            <a:spAutoFit/>
          </a:bodyPr>
          <a:lstStyle/>
          <a:p>
            <a:endParaRPr lang="x-none" dirty="0"/>
          </a:p>
        </p:txBody>
      </p:sp>
      <p:sp>
        <p:nvSpPr>
          <p:cNvPr id="14" name="TextBox 13">
            <a:hlinkClick r:id="rId13" action="ppaction://hlinksldjump"/>
          </p:cNvPr>
          <p:cNvSpPr txBox="1"/>
          <p:nvPr/>
        </p:nvSpPr>
        <p:spPr>
          <a:xfrm>
            <a:off x="3432366" y="2687859"/>
            <a:ext cx="373850" cy="369332"/>
          </a:xfrm>
          <a:prstGeom prst="rect">
            <a:avLst/>
          </a:prstGeom>
          <a:noFill/>
        </p:spPr>
        <p:txBody>
          <a:bodyPr wrap="square" rtlCol="0">
            <a:spAutoFit/>
          </a:bodyPr>
          <a:lstStyle/>
          <a:p>
            <a:endParaRPr lang="x-none" dirty="0"/>
          </a:p>
        </p:txBody>
      </p:sp>
      <p:sp>
        <p:nvSpPr>
          <p:cNvPr id="15" name="TextBox 14">
            <a:hlinkClick r:id="rId14" action="ppaction://hlinksldjump"/>
          </p:cNvPr>
          <p:cNvSpPr txBox="1"/>
          <p:nvPr/>
        </p:nvSpPr>
        <p:spPr>
          <a:xfrm>
            <a:off x="1767013" y="486994"/>
            <a:ext cx="1852278" cy="602506"/>
          </a:xfrm>
          <a:prstGeom prst="rect">
            <a:avLst/>
          </a:prstGeom>
          <a:noFill/>
        </p:spPr>
        <p:txBody>
          <a:bodyPr wrap="square" rtlCol="0">
            <a:spAutoFit/>
          </a:bodyPr>
          <a:lstStyle/>
          <a:p>
            <a:endParaRPr lang="x-none" dirty="0"/>
          </a:p>
        </p:txBody>
      </p:sp>
      <p:sp>
        <p:nvSpPr>
          <p:cNvPr id="16" name="TextBox 15">
            <a:hlinkClick r:id="rId15" action="ppaction://hlinksldjump"/>
          </p:cNvPr>
          <p:cNvSpPr txBox="1"/>
          <p:nvPr/>
        </p:nvSpPr>
        <p:spPr>
          <a:xfrm>
            <a:off x="6948264" y="1089500"/>
            <a:ext cx="481862" cy="372501"/>
          </a:xfrm>
          <a:prstGeom prst="rect">
            <a:avLst/>
          </a:prstGeom>
          <a:noFill/>
        </p:spPr>
        <p:txBody>
          <a:bodyPr wrap="square" rtlCol="0">
            <a:spAutoFit/>
          </a:bodyPr>
          <a:lstStyle/>
          <a:p>
            <a:endParaRPr lang="x-none" dirty="0"/>
          </a:p>
        </p:txBody>
      </p:sp>
      <p:sp>
        <p:nvSpPr>
          <p:cNvPr id="17" name="TextBox 16">
            <a:hlinkClick r:id="rId16" action="ppaction://hlinksldjump"/>
          </p:cNvPr>
          <p:cNvSpPr txBox="1"/>
          <p:nvPr/>
        </p:nvSpPr>
        <p:spPr>
          <a:xfrm>
            <a:off x="1209818" y="4063665"/>
            <a:ext cx="697886" cy="667736"/>
          </a:xfrm>
          <a:prstGeom prst="rect">
            <a:avLst/>
          </a:prstGeom>
          <a:noFill/>
        </p:spPr>
        <p:txBody>
          <a:bodyPr wrap="square" rtlCol="0">
            <a:spAutoFit/>
          </a:bodyPr>
          <a:lstStyle/>
          <a:p>
            <a:endParaRPr lang="x-none" dirty="0"/>
          </a:p>
        </p:txBody>
      </p:sp>
      <p:sp>
        <p:nvSpPr>
          <p:cNvPr id="18" name="TextBox 17">
            <a:hlinkClick r:id="rId17" action="ppaction://hlinksldjump"/>
          </p:cNvPr>
          <p:cNvSpPr txBox="1"/>
          <p:nvPr/>
        </p:nvSpPr>
        <p:spPr>
          <a:xfrm>
            <a:off x="4653279" y="4212867"/>
            <a:ext cx="238218" cy="369332"/>
          </a:xfrm>
          <a:prstGeom prst="rect">
            <a:avLst/>
          </a:prstGeom>
          <a:noFill/>
        </p:spPr>
        <p:txBody>
          <a:bodyPr wrap="square" rtlCol="0">
            <a:spAutoFit/>
          </a:bodyPr>
          <a:lstStyle/>
          <a:p>
            <a:endParaRPr lang="x-none" dirty="0"/>
          </a:p>
        </p:txBody>
      </p:sp>
      <p:sp>
        <p:nvSpPr>
          <p:cNvPr id="19" name="TextBox 18">
            <a:hlinkClick r:id="rId18" action="ppaction://hlinksldjump"/>
          </p:cNvPr>
          <p:cNvSpPr txBox="1"/>
          <p:nvPr/>
        </p:nvSpPr>
        <p:spPr>
          <a:xfrm>
            <a:off x="7899718" y="5445224"/>
            <a:ext cx="708983" cy="369332"/>
          </a:xfrm>
          <a:prstGeom prst="rect">
            <a:avLst/>
          </a:prstGeom>
          <a:noFill/>
        </p:spPr>
        <p:txBody>
          <a:bodyPr wrap="square" rtlCol="0">
            <a:spAutoFit/>
          </a:bodyPr>
          <a:lstStyle/>
          <a:p>
            <a:endParaRPr lang="x-none" dirty="0"/>
          </a:p>
        </p:txBody>
      </p:sp>
      <p:pic>
        <p:nvPicPr>
          <p:cNvPr id="20" name="Picture 19" descr="Image result for logopedija glasilka">
            <a:hlinkClick r:id="rId19" action="ppaction://hlinksldjump"/>
          </p:cNvPr>
          <p:cNvPicPr/>
          <p:nvPr/>
        </p:nvPicPr>
        <p:blipFill rotWithShape="1">
          <a:blip r:embed="rId20" cstate="print">
            <a:extLst>
              <a:ext uri="{BEBA8EAE-BF5A-486C-A8C5-ECC9F3942E4B}">
                <a14:imgProps xmlns:a14="http://schemas.microsoft.com/office/drawing/2010/main">
                  <a14:imgLayer r:embed="rId21">
                    <a14:imgEffect>
                      <a14:backgroundRemoval t="313" b="51875" l="7813" r="94688">
                        <a14:foregroundMark x1="34375" y1="13125" x2="79375" y2="15937"/>
                        <a14:foregroundMark x1="70000" y1="25938" x2="71563" y2="29063"/>
                      </a14:backgroundRemoval>
                    </a14:imgEffect>
                  </a14:imgLayer>
                </a14:imgProps>
              </a:ext>
              <a:ext uri="{28A0092B-C50C-407E-A947-70E740481C1C}">
                <a14:useLocalDpi xmlns:a14="http://schemas.microsoft.com/office/drawing/2010/main" val="0"/>
              </a:ext>
            </a:extLst>
          </a:blip>
          <a:srcRect b="46250"/>
          <a:stretch/>
        </p:blipFill>
        <p:spPr bwMode="auto">
          <a:xfrm>
            <a:off x="8382293" y="6388077"/>
            <a:ext cx="713502" cy="428569"/>
          </a:xfrm>
          <a:prstGeom prst="rect">
            <a:avLst/>
          </a:prstGeom>
          <a:noFill/>
          <a:ln>
            <a:noFill/>
          </a:ln>
          <a:extLst>
            <a:ext uri="{53640926-AAD7-44D8-BBD7-CCE9431645EC}">
              <a14:shadowObscured xmlns:a14="http://schemas.microsoft.com/office/drawing/2010/main"/>
            </a:ext>
          </a:extLst>
        </p:spPr>
      </p:pic>
      <p:sp>
        <p:nvSpPr>
          <p:cNvPr id="6" name="TextBox 5">
            <a:hlinkClick r:id="rId22" action="ppaction://hlinksldjump"/>
          </p:cNvPr>
          <p:cNvSpPr txBox="1"/>
          <p:nvPr/>
        </p:nvSpPr>
        <p:spPr>
          <a:xfrm>
            <a:off x="3806216" y="3057191"/>
            <a:ext cx="261728" cy="369332"/>
          </a:xfrm>
          <a:prstGeom prst="rect">
            <a:avLst/>
          </a:prstGeom>
          <a:noFill/>
        </p:spPr>
        <p:txBody>
          <a:bodyPr wrap="square" rtlCol="0">
            <a:spAutoFit/>
          </a:bodyPr>
          <a:lstStyle/>
          <a:p>
            <a:endParaRPr lang="x-none" dirty="0"/>
          </a:p>
        </p:txBody>
      </p:sp>
    </p:spTree>
    <p:extLst>
      <p:ext uri="{BB962C8B-B14F-4D97-AF65-F5344CB8AC3E}">
        <p14:creationId xmlns:p14="http://schemas.microsoft.com/office/powerpoint/2010/main" val="3394211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Kje vse lahko pelje avtobus?</a:t>
            </a:r>
            <a:endParaRPr lang="x-none" dirty="0"/>
          </a:p>
        </p:txBody>
      </p:sp>
      <p:pic>
        <p:nvPicPr>
          <p:cNvPr id="1843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5368"/>
            <a:ext cx="3192428" cy="234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Povezana slika">
            <a:hlinkClick r:id="rId2" action="ppaction://hlinksldjump"/>
          </p:cNvPr>
          <p:cNvPicPr>
            <a:picLocks noGrp="1"/>
          </p:cNvPicPr>
          <p:nvPr>
            <p:ph idx="1"/>
          </p:nvPr>
        </p:nvPicPr>
        <p:blipFill rotWithShape="1">
          <a:blip r:embed="rId4" cstate="print">
            <a:extLst>
              <a:ext uri="{28A0092B-C50C-407E-A947-70E740481C1C}">
                <a14:useLocalDpi xmlns:a14="http://schemas.microsoft.com/office/drawing/2010/main" val="0"/>
              </a:ext>
            </a:extLst>
          </a:blip>
          <a:srcRect r="10288"/>
          <a:stretch/>
        </p:blipFill>
        <p:spPr bwMode="auto">
          <a:xfrm>
            <a:off x="256257" y="4005064"/>
            <a:ext cx="2803575" cy="21128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descr="Rezultat iskanja slik za railway road">
            <a:hlinkClick r:id="rId5" action="ppaction://hlinksldjump"/>
          </p:cNvPr>
          <p:cNvPicPr/>
          <p:nvPr/>
        </p:nvPicPr>
        <p:blipFill rotWithShape="1">
          <a:blip r:embed="rId6" cstate="print">
            <a:extLst>
              <a:ext uri="{28A0092B-C50C-407E-A947-70E740481C1C}">
                <a14:useLocalDpi xmlns:a14="http://schemas.microsoft.com/office/drawing/2010/main" val="0"/>
              </a:ext>
            </a:extLst>
          </a:blip>
          <a:srcRect r="7949"/>
          <a:stretch/>
        </p:blipFill>
        <p:spPr bwMode="auto">
          <a:xfrm>
            <a:off x="3275856" y="1628800"/>
            <a:ext cx="2784236" cy="19117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descr="Rezultat iskanja slik za poljedelstvo">
            <a:hlinkClick r:id="rId7" action="ppaction://hlinksldjump"/>
          </p:cNvPr>
          <p:cNvPicPr/>
          <p:nvPr/>
        </p:nvPicPr>
        <p:blipFill rotWithShape="1">
          <a:blip r:embed="rId8" cstate="print">
            <a:extLst>
              <a:ext uri="{28A0092B-C50C-407E-A947-70E740481C1C}">
                <a14:useLocalDpi xmlns:a14="http://schemas.microsoft.com/office/drawing/2010/main" val="0"/>
              </a:ext>
            </a:extLst>
          </a:blip>
          <a:srcRect l="11940" r="14042"/>
          <a:stretch/>
        </p:blipFill>
        <p:spPr bwMode="auto">
          <a:xfrm>
            <a:off x="3299856" y="4077072"/>
            <a:ext cx="2760236" cy="21361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descr="Rezultat iskanja slik za sea">
            <a:hlinkClick r:id="rId9" action="ppaction://hlinksldjump"/>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3864" y="4149081"/>
            <a:ext cx="2743463" cy="2064132"/>
          </a:xfrm>
          <a:prstGeom prst="rect">
            <a:avLst/>
          </a:prstGeom>
          <a:ln>
            <a:noFill/>
          </a:ln>
          <a:effectLst>
            <a:outerShdw blurRad="292100" dist="139700" dir="2700000" algn="tl" rotWithShape="0">
              <a:srgbClr val="333333">
                <a:alpha val="65000"/>
              </a:srgbClr>
            </a:outerShdw>
          </a:effectLst>
        </p:spPr>
      </p:pic>
      <p:pic>
        <p:nvPicPr>
          <p:cNvPr id="9" name="Picture 8" descr="Rezultat iskanja slik za sky">
            <a:hlinkClick r:id="rId11" action="ppaction://hlinksldjump"/>
          </p:cNvPr>
          <p:cNvPicPr/>
          <p:nvPr/>
        </p:nvPicPr>
        <p:blipFill>
          <a:blip r:embed="rId12">
            <a:extLst>
              <a:ext uri="{28A0092B-C50C-407E-A947-70E740481C1C}">
                <a14:useLocalDpi xmlns:a14="http://schemas.microsoft.com/office/drawing/2010/main" val="0"/>
              </a:ext>
            </a:extLst>
          </a:blip>
          <a:srcRect/>
          <a:stretch>
            <a:fillRect/>
          </a:stretch>
        </p:blipFill>
        <p:spPr bwMode="auto">
          <a:xfrm>
            <a:off x="6372200" y="1628800"/>
            <a:ext cx="2682426" cy="2037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471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9458" name="Picture 2" descr="Rezultat iskanja slik za happy bus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8892480" cy="6793857"/>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747" l="1432" r="100000">
                        <a14:foregroundMark x1="33040" y1="29658" x2="40419" y2="26996"/>
                        <a14:foregroundMark x1="31718" y1="30418" x2="41410" y2="30038"/>
                        <a14:foregroundMark x1="26542" y1="40177" x2="33370" y2="36122"/>
                        <a14:foregroundMark x1="29075" y1="33840" x2="34031" y2="41825"/>
                        <a14:foregroundMark x1="27753" y1="39797" x2="31718" y2="42205"/>
                        <a14:foregroundMark x1="31057" y1="42205" x2="32489" y2="38783"/>
                        <a14:foregroundMark x1="24559" y1="46008" x2="29515" y2="45120"/>
                        <a14:foregroundMark x1="18502" y1="41825" x2="21916" y2="41698"/>
                        <a14:foregroundMark x1="46916" y1="54753" x2="50991" y2="49937"/>
                        <a14:foregroundMark x1="44604" y1="57034" x2="51872" y2="51331"/>
                        <a14:foregroundMark x1="66189" y1="73131" x2="67731" y2="70089"/>
                        <a14:foregroundMark x1="72467" y1="68441" x2="71366" y2="61597"/>
                        <a14:foregroundMark x1="47247" y1="56654" x2="51982" y2="52471"/>
                        <a14:foregroundMark x1="45374" y1="55640" x2="47907" y2="50951"/>
                        <a14:foregroundMark x1="42952" y1="37643" x2="42621" y2="36755"/>
                        <a14:foregroundMark x1="36344" y1="21546" x2="38656" y2="19772"/>
                        <a14:foregroundMark x1="30837" y1="30672" x2="33370" y2="31812"/>
                        <a14:foregroundMark x1="28194" y1="36882" x2="32819" y2="40684"/>
                        <a14:foregroundMark x1="28194" y1="40177" x2="28524" y2="36882"/>
                        <a14:backgroundMark x1="36784" y1="30292" x2="36784" y2="30292"/>
                        <a14:backgroundMark x1="31498" y1="30672" x2="39758" y2="28137"/>
                        <a14:backgroundMark x1="27533" y1="37516" x2="33480" y2="37516"/>
                        <a14:backgroundMark x1="27423" y1="38783" x2="32709" y2="41445"/>
                        <a14:backgroundMark x1="29846" y1="34474" x2="32819" y2="41065"/>
                        <a14:backgroundMark x1="45374" y1="55640" x2="51542" y2="50317"/>
                        <a14:backgroundMark x1="45264" y1="55894" x2="52533" y2="52598"/>
                      </a14:backgroundRemoval>
                    </a14:imgEffect>
                  </a14:imgLayer>
                </a14:imgProps>
              </a:ext>
              <a:ext uri="{28A0092B-C50C-407E-A947-70E740481C1C}">
                <a14:useLocalDpi xmlns:a14="http://schemas.microsoft.com/office/drawing/2010/main" val="0"/>
              </a:ext>
            </a:extLst>
          </a:blip>
          <a:srcRect/>
          <a:stretch>
            <a:fillRect/>
          </a:stretch>
        </p:blipFill>
        <p:spPr bwMode="auto">
          <a:xfrm>
            <a:off x="5148064" y="-419496"/>
            <a:ext cx="4392037"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2"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996838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smtClean="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dirty="0"/>
          </a:p>
        </p:txBody>
      </p:sp>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pic>
        <p:nvPicPr>
          <p:cNvPr id="5" name="Picture 4" descr="Rezultat iskanja slik za ship">
            <a:hlinkClick r:id="rId2" action="ppaction://hlinksldjump"/>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512" y="2924944"/>
            <a:ext cx="8082080" cy="3573016"/>
          </a:xfrm>
          <a:prstGeom prst="rect">
            <a:avLst/>
          </a:prstGeom>
          <a:noFill/>
          <a:ln>
            <a:noFill/>
          </a:ln>
        </p:spPr>
      </p:pic>
    </p:spTree>
    <p:extLst>
      <p:ext uri="{BB962C8B-B14F-4D97-AF65-F5344CB8AC3E}">
        <p14:creationId xmlns:p14="http://schemas.microsoft.com/office/powerpoint/2010/main" val="3801038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smtClean="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dirty="0"/>
          </a:p>
        </p:txBody>
      </p:sp>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pic>
        <p:nvPicPr>
          <p:cNvPr id="5" name="Picture 4" descr="Rezultat iskanja slik za airplane">
            <a:hlinkClick r:id="rId2" action="ppaction://hlinksldjump"/>
          </p:cNvPr>
          <p:cNvPicPr/>
          <p:nvPr/>
        </p:nvPicPr>
        <p:blipFill rotWithShape="1">
          <a:blip r:embed="rId3">
            <a:extLst>
              <a:ext uri="{BEBA8EAE-BF5A-486C-A8C5-ECC9F3942E4B}">
                <a14:imgProps xmlns:a14="http://schemas.microsoft.com/office/drawing/2010/main">
                  <a14:imgLayer r:embed="rId4">
                    <a14:imgEffect>
                      <a14:backgroundRemoval t="9645" b="89848" l="4000" r="96727"/>
                    </a14:imgEffect>
                  </a14:imgLayer>
                </a14:imgProps>
              </a:ext>
              <a:ext uri="{28A0092B-C50C-407E-A947-70E740481C1C}">
                <a14:useLocalDpi xmlns:a14="http://schemas.microsoft.com/office/drawing/2010/main" val="0"/>
              </a:ext>
            </a:extLst>
          </a:blip>
          <a:srcRect l="6613" t="16807" r="6012" b="27719"/>
          <a:stretch/>
        </p:blipFill>
        <p:spPr bwMode="auto">
          <a:xfrm flipH="1">
            <a:off x="1763688" y="3645024"/>
            <a:ext cx="5099297" cy="20643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6223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a:p>
        </p:txBody>
      </p:sp>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pic>
        <p:nvPicPr>
          <p:cNvPr id="5" name="Picture 4" descr="Rezultat iskanja slik za train picture">
            <a:hlinkClick r:id="rId2" action="ppaction://hlinksldjump"/>
          </p:cNvPr>
          <p:cNvPicPr/>
          <p:nvPr/>
        </p:nvPicPr>
        <p:blipFill>
          <a:blip r:embed="rId3" cstate="print">
            <a:extLst>
              <a:ext uri="{BEBA8EAE-BF5A-486C-A8C5-ECC9F3942E4B}">
                <a14:imgProps xmlns:a14="http://schemas.microsoft.com/office/drawing/2010/main">
                  <a14:imgLayer r:embed="rId4">
                    <a14:imgEffect>
                      <a14:backgroundRemoval t="1417" b="100000" l="1859" r="100000"/>
                    </a14:imgEffect>
                  </a14:imgLayer>
                </a14:imgProps>
              </a:ext>
              <a:ext uri="{28A0092B-C50C-407E-A947-70E740481C1C}">
                <a14:useLocalDpi xmlns:a14="http://schemas.microsoft.com/office/drawing/2010/main" val="0"/>
              </a:ext>
            </a:extLst>
          </a:blip>
          <a:srcRect/>
          <a:stretch>
            <a:fillRect/>
          </a:stretch>
        </p:blipFill>
        <p:spPr bwMode="auto">
          <a:xfrm flipH="1">
            <a:off x="2064768" y="3501008"/>
            <a:ext cx="5230380" cy="2504306"/>
          </a:xfrm>
          <a:prstGeom prst="rect">
            <a:avLst/>
          </a:prstGeom>
          <a:noFill/>
          <a:ln>
            <a:noFill/>
          </a:ln>
        </p:spPr>
      </p:pic>
    </p:spTree>
    <p:extLst>
      <p:ext uri="{BB962C8B-B14F-4D97-AF65-F5344CB8AC3E}">
        <p14:creationId xmlns:p14="http://schemas.microsoft.com/office/powerpoint/2010/main" val="3026223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a:hlinkClick r:id="rId2" action="ppaction://hlinksldjump"/>
              </a:rPr>
              <a:t>Napačen odgovor, poskusi ponovno!</a:t>
            </a:r>
            <a:endParaRPr lang="x-none" dirty="0"/>
          </a:p>
        </p:txBody>
      </p:sp>
      <p:sp>
        <p:nvSpPr>
          <p:cNvPr id="3" name="Content Placeholder 2"/>
          <p:cNvSpPr>
            <a:spLocks noGrp="1"/>
          </p:cNvSpPr>
          <p:nvPr>
            <p:ph idx="1"/>
          </p:nvPr>
        </p:nvSpPr>
        <p:spPr/>
        <p:txBody>
          <a:bodyPr/>
          <a:lstStyle/>
          <a:p>
            <a:endParaRPr lang="x-none" dirty="0"/>
          </a:p>
        </p:txBody>
      </p:sp>
      <p:pic>
        <p:nvPicPr>
          <p:cNvPr id="5" name="Picture 4" descr="Rezultat iskanja slik za tractor picture">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9268" y="3140968"/>
            <a:ext cx="5800923" cy="3174985"/>
          </a:xfrm>
          <a:prstGeom prst="rect">
            <a:avLst/>
          </a:prstGeom>
          <a:noFill/>
          <a:ln>
            <a:noFill/>
          </a:ln>
        </p:spPr>
      </p:pic>
      <p:sp>
        <p:nvSpPr>
          <p:cNvPr id="4" name="Oval Callout 3"/>
          <p:cNvSpPr/>
          <p:nvPr/>
        </p:nvSpPr>
        <p:spPr>
          <a:xfrm>
            <a:off x="5292080" y="1700808"/>
            <a:ext cx="3960440" cy="1800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smtClean="0"/>
              <a:t>Tu peljem jaz!</a:t>
            </a:r>
            <a:endParaRPr lang="x-none" sz="3600" dirty="0"/>
          </a:p>
        </p:txBody>
      </p:sp>
    </p:spTree>
    <p:extLst>
      <p:ext uri="{BB962C8B-B14F-4D97-AF65-F5344CB8AC3E}">
        <p14:creationId xmlns:p14="http://schemas.microsoft.com/office/powerpoint/2010/main" val="3026223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AVTO</a:t>
            </a:r>
            <a:endParaRPr lang="x-none"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3068960"/>
            <a:ext cx="13541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178329" y="1844824"/>
            <a:ext cx="1902117" cy="10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085184"/>
            <a:ext cx="56578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1772816"/>
            <a:ext cx="4319714" cy="27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0753" y="5203382"/>
            <a:ext cx="5256584" cy="923330"/>
          </a:xfrm>
          <a:prstGeom prst="rect">
            <a:avLst/>
          </a:prstGeom>
          <a:noFill/>
        </p:spPr>
        <p:txBody>
          <a:bodyPr wrap="square" rtlCol="0">
            <a:spAutoFit/>
          </a:bodyPr>
          <a:lstStyle/>
          <a:p>
            <a:r>
              <a:rPr lang="sl-SI" dirty="0" smtClean="0"/>
              <a:t>Ali veš, da obstajajo </a:t>
            </a:r>
            <a:r>
              <a:rPr lang="sl-SI" dirty="0" smtClean="0">
                <a:hlinkClick r:id="rId9"/>
              </a:rPr>
              <a:t>dirke z avtomobili</a:t>
            </a:r>
            <a:r>
              <a:rPr lang="sl-SI" dirty="0" smtClean="0"/>
              <a:t>?</a:t>
            </a:r>
          </a:p>
          <a:p>
            <a:r>
              <a:rPr lang="sl-SI" dirty="0" smtClean="0"/>
              <a:t>Ali si že videl avto, ki </a:t>
            </a:r>
            <a:r>
              <a:rPr lang="sl-SI" dirty="0" smtClean="0">
                <a:hlinkClick r:id="rId10"/>
              </a:rPr>
              <a:t>spremeni obliko?!</a:t>
            </a:r>
            <a:endParaRPr lang="sl-SI" dirty="0" smtClean="0"/>
          </a:p>
          <a:p>
            <a:r>
              <a:rPr lang="sl-SI" dirty="0" smtClean="0"/>
              <a:t>Poznaš risanko </a:t>
            </a:r>
            <a:r>
              <a:rPr lang="sl-SI" dirty="0" smtClean="0">
                <a:hlinkClick r:id="rId11"/>
              </a:rPr>
              <a:t>Avtomobili?</a:t>
            </a:r>
            <a:endParaRPr lang="x-none" dirty="0"/>
          </a:p>
        </p:txBody>
      </p:sp>
    </p:spTree>
    <p:extLst>
      <p:ext uri="{BB962C8B-B14F-4D97-AF65-F5344CB8AC3E}">
        <p14:creationId xmlns:p14="http://schemas.microsoft.com/office/powerpoint/2010/main" val="1479658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Najdi 5 razlik!</a:t>
            </a:r>
            <a:endParaRPr lang="x-none" dirty="0"/>
          </a:p>
        </p:txBody>
      </p:sp>
      <p:pic>
        <p:nvPicPr>
          <p:cNvPr id="14340" name="Picture 4" descr="Rezultat iskanja slik za find differences car">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9" t="29507" r="3346" b="29565"/>
          <a:stretch/>
        </p:blipFill>
        <p:spPr bwMode="auto">
          <a:xfrm>
            <a:off x="417279" y="2420887"/>
            <a:ext cx="8578785" cy="2928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rId4" action="ppaction://hlinksldjump"/>
          </p:cNvPr>
          <p:cNvSpPr txBox="1"/>
          <p:nvPr/>
        </p:nvSpPr>
        <p:spPr>
          <a:xfrm>
            <a:off x="6948264" y="2452926"/>
            <a:ext cx="648072" cy="369332"/>
          </a:xfrm>
          <a:prstGeom prst="rect">
            <a:avLst/>
          </a:prstGeom>
          <a:noFill/>
        </p:spPr>
        <p:txBody>
          <a:bodyPr wrap="square" rtlCol="0">
            <a:spAutoFit/>
          </a:bodyPr>
          <a:lstStyle/>
          <a:p>
            <a:endParaRPr lang="x-none" dirty="0"/>
          </a:p>
        </p:txBody>
      </p:sp>
      <p:sp>
        <p:nvSpPr>
          <p:cNvPr id="7" name="TextBox 6">
            <a:hlinkClick r:id="rId4" action="ppaction://hlinksldjump"/>
          </p:cNvPr>
          <p:cNvSpPr txBox="1"/>
          <p:nvPr/>
        </p:nvSpPr>
        <p:spPr>
          <a:xfrm>
            <a:off x="2627784" y="2452926"/>
            <a:ext cx="648072" cy="369332"/>
          </a:xfrm>
          <a:prstGeom prst="rect">
            <a:avLst/>
          </a:prstGeom>
          <a:noFill/>
        </p:spPr>
        <p:txBody>
          <a:bodyPr wrap="square" rtlCol="0">
            <a:spAutoFit/>
          </a:bodyPr>
          <a:lstStyle/>
          <a:p>
            <a:endParaRPr lang="x-none" dirty="0"/>
          </a:p>
        </p:txBody>
      </p:sp>
      <p:sp>
        <p:nvSpPr>
          <p:cNvPr id="9" name="TextBox 8">
            <a:hlinkClick r:id="rId4" action="ppaction://hlinksldjump"/>
          </p:cNvPr>
          <p:cNvSpPr txBox="1"/>
          <p:nvPr/>
        </p:nvSpPr>
        <p:spPr>
          <a:xfrm>
            <a:off x="5076056" y="4437112"/>
            <a:ext cx="720080" cy="369332"/>
          </a:xfrm>
          <a:prstGeom prst="rect">
            <a:avLst/>
          </a:prstGeom>
          <a:noFill/>
        </p:spPr>
        <p:txBody>
          <a:bodyPr wrap="square" rtlCol="0">
            <a:spAutoFit/>
          </a:bodyPr>
          <a:lstStyle/>
          <a:p>
            <a:endParaRPr lang="x-none" dirty="0"/>
          </a:p>
        </p:txBody>
      </p:sp>
      <p:sp>
        <p:nvSpPr>
          <p:cNvPr id="10" name="TextBox 9">
            <a:hlinkClick r:id="rId4" action="ppaction://hlinksldjump"/>
          </p:cNvPr>
          <p:cNvSpPr txBox="1"/>
          <p:nvPr/>
        </p:nvSpPr>
        <p:spPr>
          <a:xfrm>
            <a:off x="2771800" y="4509120"/>
            <a:ext cx="360040" cy="369332"/>
          </a:xfrm>
          <a:prstGeom prst="rect">
            <a:avLst/>
          </a:prstGeom>
          <a:noFill/>
        </p:spPr>
        <p:txBody>
          <a:bodyPr wrap="square" rtlCol="0">
            <a:spAutoFit/>
          </a:bodyPr>
          <a:lstStyle/>
          <a:p>
            <a:endParaRPr lang="x-none" dirty="0"/>
          </a:p>
        </p:txBody>
      </p:sp>
      <p:sp>
        <p:nvSpPr>
          <p:cNvPr id="11" name="TextBox 10">
            <a:hlinkClick r:id="rId4" action="ppaction://hlinksldjump"/>
          </p:cNvPr>
          <p:cNvSpPr txBox="1"/>
          <p:nvPr/>
        </p:nvSpPr>
        <p:spPr>
          <a:xfrm>
            <a:off x="3923928" y="4005064"/>
            <a:ext cx="360040" cy="369332"/>
          </a:xfrm>
          <a:prstGeom prst="rect">
            <a:avLst/>
          </a:prstGeom>
          <a:noFill/>
        </p:spPr>
        <p:txBody>
          <a:bodyPr wrap="square" rtlCol="0">
            <a:spAutoFit/>
          </a:bodyPr>
          <a:lstStyle/>
          <a:p>
            <a:endParaRPr lang="x-none" dirty="0"/>
          </a:p>
        </p:txBody>
      </p:sp>
      <p:sp>
        <p:nvSpPr>
          <p:cNvPr id="12" name="TextBox 11">
            <a:hlinkClick r:id="rId4" action="ppaction://hlinksldjump"/>
          </p:cNvPr>
          <p:cNvSpPr txBox="1"/>
          <p:nvPr/>
        </p:nvSpPr>
        <p:spPr>
          <a:xfrm>
            <a:off x="7092280" y="4517088"/>
            <a:ext cx="360040" cy="369332"/>
          </a:xfrm>
          <a:prstGeom prst="rect">
            <a:avLst/>
          </a:prstGeom>
          <a:noFill/>
        </p:spPr>
        <p:txBody>
          <a:bodyPr wrap="square" rtlCol="0">
            <a:spAutoFit/>
          </a:bodyPr>
          <a:lstStyle/>
          <a:p>
            <a:endParaRPr lang="x-none" dirty="0"/>
          </a:p>
        </p:txBody>
      </p:sp>
      <p:sp>
        <p:nvSpPr>
          <p:cNvPr id="13" name="TextBox 12">
            <a:hlinkClick r:id="rId4" action="ppaction://hlinksldjump"/>
          </p:cNvPr>
          <p:cNvSpPr txBox="1"/>
          <p:nvPr/>
        </p:nvSpPr>
        <p:spPr>
          <a:xfrm>
            <a:off x="8172400" y="4005064"/>
            <a:ext cx="360040" cy="369332"/>
          </a:xfrm>
          <a:prstGeom prst="rect">
            <a:avLst/>
          </a:prstGeom>
          <a:noFill/>
        </p:spPr>
        <p:txBody>
          <a:bodyPr wrap="square" rtlCol="0">
            <a:spAutoFit/>
          </a:bodyPr>
          <a:lstStyle/>
          <a:p>
            <a:endParaRPr lang="x-none" dirty="0"/>
          </a:p>
        </p:txBody>
      </p:sp>
      <p:sp>
        <p:nvSpPr>
          <p:cNvPr id="14" name="TextBox 13">
            <a:hlinkClick r:id="rId4" action="ppaction://hlinksldjump"/>
          </p:cNvPr>
          <p:cNvSpPr txBox="1"/>
          <p:nvPr/>
        </p:nvSpPr>
        <p:spPr>
          <a:xfrm>
            <a:off x="2555776" y="3356992"/>
            <a:ext cx="792088" cy="297324"/>
          </a:xfrm>
          <a:prstGeom prst="rect">
            <a:avLst/>
          </a:prstGeom>
          <a:noFill/>
        </p:spPr>
        <p:txBody>
          <a:bodyPr wrap="square" rtlCol="0">
            <a:spAutoFit/>
          </a:bodyPr>
          <a:lstStyle/>
          <a:p>
            <a:endParaRPr lang="x-none" dirty="0"/>
          </a:p>
        </p:txBody>
      </p:sp>
      <p:sp>
        <p:nvSpPr>
          <p:cNvPr id="15" name="TextBox 14">
            <a:hlinkClick r:id="rId4" action="ppaction://hlinksldjump"/>
          </p:cNvPr>
          <p:cNvSpPr txBox="1"/>
          <p:nvPr/>
        </p:nvSpPr>
        <p:spPr>
          <a:xfrm>
            <a:off x="6876256" y="3356992"/>
            <a:ext cx="792088" cy="369332"/>
          </a:xfrm>
          <a:prstGeom prst="rect">
            <a:avLst/>
          </a:prstGeom>
          <a:noFill/>
        </p:spPr>
        <p:txBody>
          <a:bodyPr wrap="square" rtlCol="0">
            <a:spAutoFit/>
          </a:bodyPr>
          <a:lstStyle/>
          <a:p>
            <a:endParaRPr lang="x-none" dirty="0"/>
          </a:p>
        </p:txBody>
      </p:sp>
      <p:sp>
        <p:nvSpPr>
          <p:cNvPr id="16" name="TextBox 15">
            <a:hlinkClick r:id="rId4" action="ppaction://hlinksldjump"/>
          </p:cNvPr>
          <p:cNvSpPr txBox="1"/>
          <p:nvPr/>
        </p:nvSpPr>
        <p:spPr>
          <a:xfrm rot="20058106">
            <a:off x="1034560" y="3761722"/>
            <a:ext cx="1060650" cy="200200"/>
          </a:xfrm>
          <a:prstGeom prst="rect">
            <a:avLst/>
          </a:prstGeom>
          <a:noFill/>
        </p:spPr>
        <p:txBody>
          <a:bodyPr wrap="square" rtlCol="0">
            <a:spAutoFit/>
          </a:bodyPr>
          <a:lstStyle/>
          <a:p>
            <a:endParaRPr lang="x-none" sz="800" dirty="0"/>
          </a:p>
        </p:txBody>
      </p:sp>
      <p:sp>
        <p:nvSpPr>
          <p:cNvPr id="17" name="TextBox 16">
            <a:hlinkClick r:id="rId4" action="ppaction://hlinksldjump"/>
          </p:cNvPr>
          <p:cNvSpPr txBox="1"/>
          <p:nvPr/>
        </p:nvSpPr>
        <p:spPr>
          <a:xfrm rot="20058106">
            <a:off x="5265811" y="3761722"/>
            <a:ext cx="1060650" cy="200200"/>
          </a:xfrm>
          <a:prstGeom prst="rect">
            <a:avLst/>
          </a:prstGeom>
          <a:noFill/>
        </p:spPr>
        <p:txBody>
          <a:bodyPr wrap="square" rtlCol="0">
            <a:spAutoFit/>
          </a:bodyPr>
          <a:lstStyle/>
          <a:p>
            <a:endParaRPr lang="x-none" sz="800" dirty="0"/>
          </a:p>
        </p:txBody>
      </p:sp>
    </p:spTree>
    <p:extLst>
      <p:ext uri="{BB962C8B-B14F-4D97-AF65-F5344CB8AC3E}">
        <p14:creationId xmlns:p14="http://schemas.microsoft.com/office/powerpoint/2010/main" val="1077857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3314" name="Picture 2" descr="Povezana slika">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8172400" cy="6129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548680"/>
            <a:ext cx="5616624" cy="646331"/>
          </a:xfrm>
          <a:prstGeom prst="rect">
            <a:avLst/>
          </a:prstGeom>
          <a:noFill/>
        </p:spPr>
        <p:txBody>
          <a:bodyPr wrap="square" rtlCol="0">
            <a:spAutoFit/>
          </a:bodyPr>
          <a:lstStyle/>
          <a:p>
            <a:r>
              <a:rPr lang="sl-SI" sz="3600" dirty="0" smtClean="0"/>
              <a:t>POSKUSI PONOVNO! </a:t>
            </a:r>
            <a:r>
              <a:rPr lang="sl-SI" sz="3600" dirty="0" smtClean="0">
                <a:sym typeface="Wingdings" panose="05000000000000000000" pitchFamily="2" charset="2"/>
              </a:rPr>
              <a:t></a:t>
            </a:r>
            <a:endParaRPr lang="x-none" sz="3600" dirty="0"/>
          </a:p>
        </p:txBody>
      </p:sp>
    </p:spTree>
    <p:extLst>
      <p:ext uri="{BB962C8B-B14F-4D97-AF65-F5344CB8AC3E}">
        <p14:creationId xmlns:p14="http://schemas.microsoft.com/office/powerpoint/2010/main" val="3231430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Dobro opazuješ!</a:t>
            </a:r>
            <a:endParaRPr lang="x-none" dirty="0"/>
          </a:p>
        </p:txBody>
      </p:sp>
      <p:sp>
        <p:nvSpPr>
          <p:cNvPr id="3" name="Content Placeholder 2"/>
          <p:cNvSpPr>
            <a:spLocks noGrp="1"/>
          </p:cNvSpPr>
          <p:nvPr>
            <p:ph idx="1"/>
          </p:nvPr>
        </p:nvSpPr>
        <p:spPr/>
        <p:txBody>
          <a:bodyPr/>
          <a:lstStyle/>
          <a:p>
            <a:endParaRPr lang="x-none"/>
          </a:p>
        </p:txBody>
      </p:sp>
      <p:pic>
        <p:nvPicPr>
          <p:cNvPr id="21506" name="Picture 2" descr="Povezana slik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086748" cy="45453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80064" y="6165304"/>
            <a:ext cx="3384376"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Našel sem že vse razlike </a:t>
            </a:r>
          </a:p>
          <a:p>
            <a:pPr algn="ctr"/>
            <a:r>
              <a:rPr lang="sl-SI" dirty="0" smtClean="0">
                <a:solidFill>
                  <a:schemeClr val="tx1"/>
                </a:solidFill>
                <a:hlinkClick r:id="rId3" action="ppaction://hlinksldjump"/>
              </a:rPr>
              <a:t> NAZAJ NA SLIKO</a:t>
            </a:r>
            <a:endParaRPr lang="x-none" dirty="0">
              <a:solidFill>
                <a:schemeClr val="tx1"/>
              </a:solidFill>
            </a:endParaRPr>
          </a:p>
        </p:txBody>
      </p:sp>
      <p:sp>
        <p:nvSpPr>
          <p:cNvPr id="4" name="Rectangle 3"/>
          <p:cNvSpPr/>
          <p:nvPr/>
        </p:nvSpPr>
        <p:spPr>
          <a:xfrm>
            <a:off x="5580064" y="5517232"/>
            <a:ext cx="338437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hlinkClick r:id="rId4" action="ppaction://hlinksldjump"/>
              </a:rPr>
              <a:t>NADALJUJ Z ISKANJEM </a:t>
            </a:r>
            <a:r>
              <a:rPr lang="sl-SI" dirty="0" smtClean="0">
                <a:sym typeface="Wingdings" panose="05000000000000000000" pitchFamily="2" charset="2"/>
                <a:hlinkClick r:id="rId4" action="ppaction://hlinksldjump"/>
              </a:rPr>
              <a:t></a:t>
            </a:r>
            <a:endParaRPr lang="x-none" dirty="0"/>
          </a:p>
        </p:txBody>
      </p:sp>
    </p:spTree>
    <p:extLst>
      <p:ext uri="{BB962C8B-B14F-4D97-AF65-F5344CB8AC3E}">
        <p14:creationId xmlns:p14="http://schemas.microsoft.com/office/powerpoint/2010/main" val="3870402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274638"/>
            <a:ext cx="4978896" cy="1143000"/>
          </a:xfrm>
        </p:spPr>
        <p:txBody>
          <a:bodyPr>
            <a:normAutofit fontScale="90000"/>
          </a:bodyPr>
          <a:lstStyle/>
          <a:p>
            <a:r>
              <a:rPr lang="sl-SI" b="1" dirty="0" smtClean="0"/>
              <a:t>Pri tem znaku se morajo vozila…</a:t>
            </a:r>
            <a:endParaRPr lang="x-none" b="1" dirty="0"/>
          </a:p>
        </p:txBody>
      </p:sp>
      <p:sp>
        <p:nvSpPr>
          <p:cNvPr id="3" name="Content Placeholder 2"/>
          <p:cNvSpPr>
            <a:spLocks noGrp="1"/>
          </p:cNvSpPr>
          <p:nvPr>
            <p:ph idx="1"/>
          </p:nvPr>
        </p:nvSpPr>
        <p:spPr>
          <a:xfrm>
            <a:off x="4427984" y="2564904"/>
            <a:ext cx="4258816" cy="3561259"/>
          </a:xfrm>
        </p:spPr>
        <p:txBody>
          <a:bodyPr/>
          <a:lstStyle/>
          <a:p>
            <a:pPr marL="514350" indent="-514350">
              <a:buAutoNum type="alphaLcParenR"/>
            </a:pPr>
            <a:r>
              <a:rPr lang="sl-SI" dirty="0" smtClean="0">
                <a:hlinkClick r:id="rId2" action="ppaction://hlinksldjump"/>
              </a:rPr>
              <a:t>…ustaviti</a:t>
            </a:r>
            <a:r>
              <a:rPr lang="sl-SI" dirty="0" smtClean="0"/>
              <a:t>.</a:t>
            </a:r>
            <a:endParaRPr lang="sl-SI" dirty="0"/>
          </a:p>
          <a:p>
            <a:pPr marL="514350" indent="-514350">
              <a:buAutoNum type="alphaLcParenR"/>
            </a:pPr>
            <a:r>
              <a:rPr lang="sl-SI" dirty="0" smtClean="0">
                <a:hlinkClick r:id="rId3" action="ppaction://hlinksldjump"/>
              </a:rPr>
              <a:t>…počakati 10 minut</a:t>
            </a:r>
            <a:r>
              <a:rPr lang="sl-SI" dirty="0" smtClean="0"/>
              <a:t>.</a:t>
            </a:r>
          </a:p>
          <a:p>
            <a:pPr marL="514350" indent="-514350">
              <a:buAutoNum type="alphaLcParenR"/>
            </a:pPr>
            <a:r>
              <a:rPr lang="sl-SI" dirty="0" smtClean="0">
                <a:hlinkClick r:id="rId3" action="ppaction://hlinksldjump"/>
              </a:rPr>
              <a:t>…peljati mimo</a:t>
            </a:r>
            <a:r>
              <a:rPr lang="sl-SI" dirty="0" smtClean="0"/>
              <a:t>.</a:t>
            </a:r>
            <a:endParaRPr lang="x-none" dirty="0"/>
          </a:p>
        </p:txBody>
      </p:sp>
      <p:pic>
        <p:nvPicPr>
          <p:cNvPr id="2050" name="Picture 2" descr="Rezultat iskanja slik za STOP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99" y="404664"/>
            <a:ext cx="36195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30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VLAK</a:t>
            </a:r>
            <a:endParaRPr lang="x-none" dirty="0"/>
          </a:p>
        </p:txBody>
      </p:sp>
      <p:pic>
        <p:nvPicPr>
          <p:cNvPr id="4"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829" y="1700808"/>
            <a:ext cx="1902117" cy="10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003172" y="2924944"/>
            <a:ext cx="1353429" cy="100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40768"/>
            <a:ext cx="5472608" cy="358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467544" y="4797152"/>
            <a:ext cx="6645349"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7" y="4924700"/>
            <a:ext cx="6045261" cy="1477328"/>
          </a:xfrm>
          <a:prstGeom prst="rect">
            <a:avLst/>
          </a:prstGeom>
          <a:noFill/>
        </p:spPr>
        <p:txBody>
          <a:bodyPr wrap="square" rtlCol="0">
            <a:spAutoFit/>
          </a:bodyPr>
          <a:lstStyle/>
          <a:p>
            <a:r>
              <a:rPr lang="sl-SI" dirty="0" smtClean="0"/>
              <a:t>Ali imaš rad pesmice? Tale </a:t>
            </a:r>
            <a:r>
              <a:rPr lang="sl-SI" dirty="0" smtClean="0">
                <a:hlinkClick r:id="rId9"/>
              </a:rPr>
              <a:t>govori o vlaku</a:t>
            </a:r>
            <a:r>
              <a:rPr lang="sl-SI" dirty="0" smtClean="0"/>
              <a:t>!</a:t>
            </a:r>
          </a:p>
          <a:p>
            <a:r>
              <a:rPr lang="sl-SI" dirty="0" smtClean="0"/>
              <a:t>Ali veš kakšni so bili </a:t>
            </a:r>
            <a:r>
              <a:rPr lang="sl-SI" dirty="0" smtClean="0">
                <a:hlinkClick r:id="rId10"/>
              </a:rPr>
              <a:t>vlaki včasih</a:t>
            </a:r>
            <a:r>
              <a:rPr lang="sl-SI" dirty="0" smtClean="0"/>
              <a:t>?</a:t>
            </a:r>
          </a:p>
          <a:p>
            <a:r>
              <a:rPr lang="sl-SI" dirty="0" smtClean="0"/>
              <a:t>Kakšni misliš da bodo vlaki </a:t>
            </a:r>
            <a:r>
              <a:rPr lang="sl-SI" dirty="0" err="1" smtClean="0"/>
              <a:t>izgledali</a:t>
            </a:r>
            <a:r>
              <a:rPr lang="sl-SI" dirty="0" smtClean="0"/>
              <a:t> </a:t>
            </a:r>
            <a:r>
              <a:rPr lang="sl-SI" dirty="0" smtClean="0">
                <a:hlinkClick r:id="rId10"/>
              </a:rPr>
              <a:t>v prihodnosti</a:t>
            </a:r>
            <a:r>
              <a:rPr lang="sl-SI" dirty="0" smtClean="0"/>
              <a:t>?</a:t>
            </a:r>
          </a:p>
          <a:p>
            <a:endParaRPr lang="sl-SI" dirty="0" smtClean="0"/>
          </a:p>
          <a:p>
            <a:endParaRPr lang="x-none" dirty="0"/>
          </a:p>
        </p:txBody>
      </p:sp>
    </p:spTree>
    <p:extLst>
      <p:ext uri="{BB962C8B-B14F-4D97-AF65-F5344CB8AC3E}">
        <p14:creationId xmlns:p14="http://schemas.microsoft.com/office/powerpoint/2010/main" val="3998289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Neža\Desktop\image (32).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05038"/>
            <a:ext cx="6300192" cy="5183923"/>
          </a:xfrm>
          <a:prstGeom prst="rect">
            <a:avLst/>
          </a:prstGeom>
          <a:noFill/>
          <a:ln>
            <a:noFill/>
          </a:ln>
        </p:spPr>
      </p:pic>
      <p:sp>
        <p:nvSpPr>
          <p:cNvPr id="5" name="TextBox 4"/>
          <p:cNvSpPr txBox="1"/>
          <p:nvPr/>
        </p:nvSpPr>
        <p:spPr>
          <a:xfrm>
            <a:off x="6876256" y="1988840"/>
            <a:ext cx="2376264" cy="3416320"/>
          </a:xfrm>
          <a:prstGeom prst="rect">
            <a:avLst/>
          </a:prstGeom>
          <a:noFill/>
        </p:spPr>
        <p:txBody>
          <a:bodyPr wrap="square" rtlCol="0">
            <a:spAutoFit/>
          </a:bodyPr>
          <a:lstStyle/>
          <a:p>
            <a:r>
              <a:rPr lang="en-US" dirty="0" err="1" smtClean="0"/>
              <a:t>Kaj</a:t>
            </a:r>
            <a:r>
              <a:rPr lang="en-US" dirty="0" smtClean="0"/>
              <a:t> </a:t>
            </a:r>
            <a:r>
              <a:rPr lang="en-US" dirty="0" err="1" smtClean="0"/>
              <a:t>vidiš</a:t>
            </a:r>
            <a:r>
              <a:rPr lang="en-US" dirty="0" smtClean="0"/>
              <a:t> </a:t>
            </a:r>
            <a:r>
              <a:rPr lang="en-US" dirty="0" err="1" smtClean="0"/>
              <a:t>na</a:t>
            </a:r>
            <a:r>
              <a:rPr lang="en-US" dirty="0" smtClean="0"/>
              <a:t> </a:t>
            </a:r>
            <a:r>
              <a:rPr lang="en-US" dirty="0" err="1" smtClean="0"/>
              <a:t>sliki</a:t>
            </a:r>
            <a:r>
              <a:rPr lang="en-US" dirty="0" smtClean="0"/>
              <a:t>?</a:t>
            </a:r>
            <a:endParaRPr lang="sl-SI" dirty="0" smtClean="0"/>
          </a:p>
          <a:p>
            <a:endParaRPr lang="en-US" dirty="0" smtClean="0"/>
          </a:p>
          <a:p>
            <a:r>
              <a:rPr lang="en-US" dirty="0" err="1" smtClean="0"/>
              <a:t>Kako</a:t>
            </a:r>
            <a:r>
              <a:rPr lang="en-US" dirty="0" smtClean="0"/>
              <a:t> </a:t>
            </a:r>
            <a:r>
              <a:rPr lang="en-US" dirty="0" err="1" smtClean="0"/>
              <a:t>plačamo</a:t>
            </a:r>
            <a:r>
              <a:rPr lang="en-US" dirty="0" smtClean="0"/>
              <a:t> </a:t>
            </a:r>
            <a:r>
              <a:rPr lang="en-US" dirty="0" err="1" smtClean="0"/>
              <a:t>vožnjo</a:t>
            </a:r>
            <a:r>
              <a:rPr lang="en-US" dirty="0" smtClean="0"/>
              <a:t> z </a:t>
            </a:r>
            <a:r>
              <a:rPr lang="en-US" dirty="0" err="1" smtClean="0"/>
              <a:t>vlakom</a:t>
            </a:r>
            <a:r>
              <a:rPr lang="en-US" dirty="0" smtClean="0"/>
              <a:t>?</a:t>
            </a:r>
          </a:p>
          <a:p>
            <a:endParaRPr lang="sl-SI" dirty="0"/>
          </a:p>
          <a:p>
            <a:r>
              <a:rPr lang="en-US" dirty="0" err="1" smtClean="0"/>
              <a:t>Kako</a:t>
            </a:r>
            <a:r>
              <a:rPr lang="en-US" dirty="0" smtClean="0"/>
              <a:t> </a:t>
            </a:r>
            <a:r>
              <a:rPr lang="en-US" dirty="0" err="1" smtClean="0"/>
              <a:t>izstopimo</a:t>
            </a:r>
            <a:r>
              <a:rPr lang="en-US" dirty="0" smtClean="0"/>
              <a:t>?</a:t>
            </a:r>
          </a:p>
          <a:p>
            <a:endParaRPr lang="sl-SI" dirty="0"/>
          </a:p>
          <a:p>
            <a:r>
              <a:rPr lang="en-US" dirty="0" err="1" smtClean="0"/>
              <a:t>Kako</a:t>
            </a:r>
            <a:r>
              <a:rPr lang="en-US" dirty="0" smtClean="0"/>
              <a:t> </a:t>
            </a:r>
            <a:r>
              <a:rPr lang="en-US" dirty="0" err="1" smtClean="0"/>
              <a:t>vemo</a:t>
            </a:r>
            <a:r>
              <a:rPr lang="en-US" dirty="0" smtClean="0"/>
              <a:t>, </a:t>
            </a:r>
            <a:r>
              <a:rPr lang="en-US" dirty="0" err="1" smtClean="0"/>
              <a:t>kdaj</a:t>
            </a:r>
            <a:r>
              <a:rPr lang="en-US" dirty="0" smtClean="0"/>
              <a:t> </a:t>
            </a:r>
            <a:r>
              <a:rPr lang="en-US" dirty="0" err="1" smtClean="0"/>
              <a:t>izstopiti</a:t>
            </a:r>
            <a:r>
              <a:rPr lang="en-US" dirty="0" smtClean="0"/>
              <a:t>?</a:t>
            </a:r>
          </a:p>
          <a:p>
            <a:endParaRPr lang="sl-SI" dirty="0"/>
          </a:p>
          <a:p>
            <a:r>
              <a:rPr lang="en-US" dirty="0" smtClean="0"/>
              <a:t>Si se </a:t>
            </a:r>
            <a:r>
              <a:rPr lang="en-US" dirty="0" err="1" smtClean="0"/>
              <a:t>že</a:t>
            </a:r>
            <a:r>
              <a:rPr lang="en-US" dirty="0" smtClean="0"/>
              <a:t> </a:t>
            </a:r>
            <a:r>
              <a:rPr lang="en-US" dirty="0" err="1" smtClean="0"/>
              <a:t>kdaj</a:t>
            </a:r>
            <a:r>
              <a:rPr lang="en-US" dirty="0" smtClean="0"/>
              <a:t> </a:t>
            </a:r>
            <a:r>
              <a:rPr lang="en-US" dirty="0" err="1" smtClean="0"/>
              <a:t>peljal</a:t>
            </a:r>
            <a:r>
              <a:rPr lang="en-US" dirty="0" smtClean="0"/>
              <a:t> z </a:t>
            </a:r>
            <a:r>
              <a:rPr lang="en-US" dirty="0" err="1" smtClean="0"/>
              <a:t>vlakom</a:t>
            </a:r>
            <a:r>
              <a:rPr lang="en-US" dirty="0" smtClean="0"/>
              <a:t>? </a:t>
            </a:r>
            <a:r>
              <a:rPr lang="en-US" dirty="0" err="1" smtClean="0"/>
              <a:t>Pripoveduj</a:t>
            </a:r>
            <a:r>
              <a:rPr lang="en-US" dirty="0" smtClean="0"/>
              <a:t>.</a:t>
            </a:r>
            <a:endParaRPr lang="en-US" dirty="0"/>
          </a:p>
        </p:txBody>
      </p:sp>
      <p:sp>
        <p:nvSpPr>
          <p:cNvPr id="6" name="Rectangle 5"/>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683213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KOMBI</a:t>
            </a:r>
            <a:endParaRPr lang="x-none" dirty="0"/>
          </a:p>
        </p:txBody>
      </p:sp>
      <p:pic>
        <p:nvPicPr>
          <p:cNvPr id="13314" name="Picture 2" descr="Rezultat iskanja slik za kombi">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912" y="1052736"/>
            <a:ext cx="7964741" cy="367168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728829" y="1700808"/>
            <a:ext cx="1902117" cy="10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2780928"/>
            <a:ext cx="13541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341" y="4797153"/>
            <a:ext cx="5657850"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4941168"/>
            <a:ext cx="5256584" cy="646331"/>
          </a:xfrm>
          <a:prstGeom prst="rect">
            <a:avLst/>
          </a:prstGeom>
          <a:noFill/>
        </p:spPr>
        <p:txBody>
          <a:bodyPr wrap="square" rtlCol="0">
            <a:spAutoFit/>
          </a:bodyPr>
          <a:lstStyle/>
          <a:p>
            <a:r>
              <a:rPr lang="sl-SI" dirty="0" smtClean="0"/>
              <a:t>Ali veš, da se da v kombiju </a:t>
            </a:r>
            <a:r>
              <a:rPr lang="sl-SI" dirty="0" smtClean="0">
                <a:hlinkClick r:id="rId9"/>
              </a:rPr>
              <a:t>tudi živeti</a:t>
            </a:r>
            <a:r>
              <a:rPr lang="sl-SI" dirty="0" smtClean="0"/>
              <a:t>?</a:t>
            </a:r>
          </a:p>
          <a:p>
            <a:r>
              <a:rPr lang="sl-SI" smtClean="0"/>
              <a:t>Ali imaš </a:t>
            </a:r>
            <a:r>
              <a:rPr lang="sl-SI" dirty="0" smtClean="0"/>
              <a:t>rad sladoled? Si že kdaj videl </a:t>
            </a:r>
            <a:r>
              <a:rPr lang="sl-SI" dirty="0" smtClean="0">
                <a:hlinkClick r:id="rId10"/>
              </a:rPr>
              <a:t>tak kombi</a:t>
            </a:r>
            <a:r>
              <a:rPr lang="sl-SI" dirty="0" smtClean="0"/>
              <a:t>?</a:t>
            </a:r>
            <a:endParaRPr lang="x-none" dirty="0"/>
          </a:p>
        </p:txBody>
      </p:sp>
    </p:spTree>
    <p:extLst>
      <p:ext uri="{BB962C8B-B14F-4D97-AF65-F5344CB8AC3E}">
        <p14:creationId xmlns:p14="http://schemas.microsoft.com/office/powerpoint/2010/main" val="41192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normAutofit fontScale="90000"/>
          </a:bodyPr>
          <a:lstStyle/>
          <a:p>
            <a:r>
              <a:rPr lang="sl-SI" dirty="0" smtClean="0"/>
              <a:t>Kombi mora pripeljati kokoši do </a:t>
            </a:r>
            <a:r>
              <a:rPr lang="sl-SI" dirty="0" err="1" smtClean="0"/>
              <a:t>kurnika</a:t>
            </a:r>
            <a:r>
              <a:rPr lang="sl-SI" dirty="0" smtClean="0"/>
              <a:t>. Česa za varno vožnjo v prometu ne potrebuje? </a:t>
            </a:r>
            <a:endParaRPr lang="x-none" dirty="0"/>
          </a:p>
        </p:txBody>
      </p:sp>
      <p:sp>
        <p:nvSpPr>
          <p:cNvPr id="3" name="Content Placeholder 2"/>
          <p:cNvSpPr>
            <a:spLocks noGrp="1"/>
          </p:cNvSpPr>
          <p:nvPr>
            <p:ph idx="1"/>
          </p:nvPr>
        </p:nvSpPr>
        <p:spPr>
          <a:xfrm>
            <a:off x="539552" y="2636912"/>
            <a:ext cx="8147248" cy="3489251"/>
          </a:xfrm>
        </p:spPr>
        <p:txBody>
          <a:bodyPr/>
          <a:lstStyle/>
          <a:p>
            <a:pPr marL="514350" indent="-514350">
              <a:buAutoNum type="alphaLcParenR"/>
            </a:pPr>
            <a:r>
              <a:rPr lang="sl-SI" dirty="0" smtClean="0">
                <a:hlinkClick r:id="rId2" action="ppaction://hlinksldjump"/>
              </a:rPr>
              <a:t>Zavore</a:t>
            </a:r>
          </a:p>
          <a:p>
            <a:pPr marL="514350" indent="-514350">
              <a:buAutoNum type="alphaLcParenR"/>
            </a:pPr>
            <a:r>
              <a:rPr lang="sl-SI" dirty="0" smtClean="0">
                <a:hlinkClick r:id="rId2" action="ppaction://hlinksldjump"/>
              </a:rPr>
              <a:t>Smernik</a:t>
            </a:r>
            <a:endParaRPr lang="sl-SI" dirty="0" smtClean="0"/>
          </a:p>
          <a:p>
            <a:pPr marL="514350" indent="-514350">
              <a:buAutoNum type="alphaLcParenR"/>
            </a:pPr>
            <a:r>
              <a:rPr lang="sl-SI" dirty="0" smtClean="0">
                <a:hlinkClick r:id="rId3" action="ppaction://hlinksldjump"/>
              </a:rPr>
              <a:t>Dobre glasbe</a:t>
            </a:r>
            <a:endParaRPr lang="sl-SI" dirty="0" smtClean="0"/>
          </a:p>
          <a:p>
            <a:pPr marL="514350" indent="-514350">
              <a:buAutoNum type="alphaLcParenR"/>
            </a:pPr>
            <a:r>
              <a:rPr lang="sl-SI" dirty="0" smtClean="0">
                <a:hlinkClick r:id="rId2" action="ppaction://hlinksldjump"/>
              </a:rPr>
              <a:t>Stranskega ogledala</a:t>
            </a:r>
            <a:endParaRPr lang="sl-SI" dirty="0" smtClean="0"/>
          </a:p>
          <a:p>
            <a:pPr marL="514350" indent="-514350">
              <a:buAutoNum type="alphaLcParenR"/>
            </a:pPr>
            <a:r>
              <a:rPr lang="sl-SI" dirty="0" smtClean="0">
                <a:hlinkClick r:id="rId3" action="ppaction://hlinksldjump"/>
              </a:rPr>
              <a:t>Klimatska naprava</a:t>
            </a:r>
            <a:endParaRPr lang="sl-SI" dirty="0" smtClean="0"/>
          </a:p>
          <a:p>
            <a:pPr marL="514350" indent="-514350">
              <a:buAutoNum type="alphaLcParenR"/>
            </a:pPr>
            <a:endParaRPr lang="sl-SI" dirty="0" smtClean="0"/>
          </a:p>
          <a:p>
            <a:pPr marL="514350" indent="-514350">
              <a:buAutoNum type="alphaLcParenR"/>
            </a:pPr>
            <a:endParaRPr lang="x-none" dirty="0"/>
          </a:p>
        </p:txBody>
      </p:sp>
    </p:spTree>
    <p:extLst>
      <p:ext uri="{BB962C8B-B14F-4D97-AF65-F5344CB8AC3E}">
        <p14:creationId xmlns:p14="http://schemas.microsoft.com/office/powerpoint/2010/main" val="267295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4338" name="Picture 2" descr="Povezana slika">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8088899" cy="606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803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BRAVO!</a:t>
            </a:r>
            <a:endParaRPr lang="x-none" dirty="0"/>
          </a:p>
        </p:txBody>
      </p:sp>
      <p:sp>
        <p:nvSpPr>
          <p:cNvPr id="3" name="Content Placeholder 2"/>
          <p:cNvSpPr>
            <a:spLocks noGrp="1"/>
          </p:cNvSpPr>
          <p:nvPr>
            <p:ph idx="1"/>
          </p:nvPr>
        </p:nvSpPr>
        <p:spPr/>
        <p:txBody>
          <a:bodyPr/>
          <a:lstStyle/>
          <a:p>
            <a:endParaRPr lang="x-none" dirty="0"/>
          </a:p>
        </p:txBody>
      </p:sp>
      <p:pic>
        <p:nvPicPr>
          <p:cNvPr id="15362" name="Picture 2" descr="Rezultat iskanja slik za happy chicke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5328592"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28184" y="5877272"/>
            <a:ext cx="2664295" cy="8640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Odgovoril sem na vprašanje </a:t>
            </a:r>
          </a:p>
          <a:p>
            <a:pPr algn="ctr"/>
            <a:r>
              <a:rPr lang="sl-SI" dirty="0" smtClean="0">
                <a:solidFill>
                  <a:schemeClr val="tx1"/>
                </a:solidFill>
                <a:hlinkClick r:id="rId3" action="ppaction://hlinksldjump"/>
              </a:rPr>
              <a:t>NAZAJ NA SLIKO</a:t>
            </a:r>
            <a:endParaRPr lang="x-none" dirty="0">
              <a:solidFill>
                <a:schemeClr val="tx1"/>
              </a:solidFill>
            </a:endParaRPr>
          </a:p>
        </p:txBody>
      </p:sp>
      <p:sp>
        <p:nvSpPr>
          <p:cNvPr id="4" name="Rectangle 3"/>
          <p:cNvSpPr/>
          <p:nvPr/>
        </p:nvSpPr>
        <p:spPr>
          <a:xfrm>
            <a:off x="6228184" y="5193196"/>
            <a:ext cx="2664295"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hlinkClick r:id="rId4" action="ppaction://hlinksldjump"/>
              </a:rPr>
              <a:t>NADALJUJ Z NALOGO </a:t>
            </a:r>
            <a:r>
              <a:rPr lang="sl-SI" dirty="0" smtClean="0">
                <a:sym typeface="Wingdings" panose="05000000000000000000" pitchFamily="2" charset="2"/>
              </a:rPr>
              <a:t></a:t>
            </a:r>
            <a:endParaRPr lang="x-none" dirty="0"/>
          </a:p>
        </p:txBody>
      </p:sp>
    </p:spTree>
    <p:extLst>
      <p:ext uri="{BB962C8B-B14F-4D97-AF65-F5344CB8AC3E}">
        <p14:creationId xmlns:p14="http://schemas.microsoft.com/office/powerpoint/2010/main" val="1689729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0680" y="5229200"/>
            <a:ext cx="5631480" cy="1440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2" name="Title 1"/>
          <p:cNvSpPr>
            <a:spLocks noGrp="1"/>
          </p:cNvSpPr>
          <p:nvPr>
            <p:ph type="title"/>
          </p:nvPr>
        </p:nvSpPr>
        <p:spPr>
          <a:xfrm>
            <a:off x="457200" y="274638"/>
            <a:ext cx="5987008" cy="1143000"/>
          </a:xfrm>
        </p:spPr>
        <p:txBody>
          <a:bodyPr/>
          <a:lstStyle/>
          <a:p>
            <a:r>
              <a:rPr lang="en-US" dirty="0" smtClean="0"/>
              <a:t>KOLO</a:t>
            </a:r>
            <a:endParaRPr lang="x-none" dirty="0"/>
          </a:p>
        </p:txBody>
      </p:sp>
      <p:sp>
        <p:nvSpPr>
          <p:cNvPr id="3" name="Content Placeholder 2"/>
          <p:cNvSpPr>
            <a:spLocks noGrp="1"/>
          </p:cNvSpPr>
          <p:nvPr>
            <p:ph idx="1"/>
          </p:nvPr>
        </p:nvSpPr>
        <p:spPr>
          <a:xfrm>
            <a:off x="539552" y="5328608"/>
            <a:ext cx="6203032" cy="576064"/>
          </a:xfrm>
        </p:spPr>
        <p:txBody>
          <a:bodyPr>
            <a:normAutofit/>
          </a:bodyPr>
          <a:lstStyle/>
          <a:p>
            <a:pPr marL="0" indent="0">
              <a:buNone/>
            </a:pPr>
            <a:r>
              <a:rPr lang="sl-SI" sz="1800" dirty="0" smtClean="0"/>
              <a:t>Se že sam voziš s kolesom? Kako skrbiš za </a:t>
            </a:r>
            <a:r>
              <a:rPr lang="sl-SI" sz="1800" dirty="0" smtClean="0">
                <a:hlinkClick r:id="rId2"/>
              </a:rPr>
              <a:t>varnost</a:t>
            </a:r>
            <a:r>
              <a:rPr lang="sl-SI" sz="1800" dirty="0" smtClean="0"/>
              <a:t>? (1.32)</a:t>
            </a:r>
          </a:p>
        </p:txBody>
      </p:sp>
      <p:pic>
        <p:nvPicPr>
          <p:cNvPr id="8194" name="Picture 2" descr="Rezultat iskanja slik za bicycle parts kids">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6" y="1268760"/>
            <a:ext cx="5761466" cy="3842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552" y="5650010"/>
            <a:ext cx="5904656" cy="369332"/>
          </a:xfrm>
          <a:prstGeom prst="rect">
            <a:avLst/>
          </a:prstGeom>
          <a:noFill/>
        </p:spPr>
        <p:txBody>
          <a:bodyPr wrap="square" rtlCol="0">
            <a:spAutoFit/>
          </a:bodyPr>
          <a:lstStyle/>
          <a:p>
            <a:r>
              <a:rPr lang="sl-SI" dirty="0" smtClean="0"/>
              <a:t>Ali si že videl, kako nekateri na kolesu izvajajo</a:t>
            </a:r>
            <a:r>
              <a:rPr lang="sl-SI" dirty="0" smtClean="0">
                <a:hlinkClick r:id="rId5"/>
              </a:rPr>
              <a:t> norčije</a:t>
            </a:r>
            <a:r>
              <a:rPr lang="sl-SI" dirty="0" smtClean="0"/>
              <a:t>? </a:t>
            </a:r>
            <a:endParaRPr lang="x-none" dirty="0"/>
          </a:p>
        </p:txBody>
      </p:sp>
      <p:sp>
        <p:nvSpPr>
          <p:cNvPr id="7" name="TextBox 6"/>
          <p:cNvSpPr txBox="1"/>
          <p:nvPr/>
        </p:nvSpPr>
        <p:spPr>
          <a:xfrm>
            <a:off x="539552" y="6019342"/>
            <a:ext cx="5472608" cy="369332"/>
          </a:xfrm>
          <a:prstGeom prst="rect">
            <a:avLst/>
          </a:prstGeom>
          <a:noFill/>
        </p:spPr>
        <p:txBody>
          <a:bodyPr wrap="square" rtlCol="0">
            <a:spAutoFit/>
          </a:bodyPr>
          <a:lstStyle/>
          <a:p>
            <a:r>
              <a:rPr lang="sl-SI" dirty="0" smtClean="0"/>
              <a:t>Ali več, da je kolesarjenje tudi </a:t>
            </a:r>
            <a:r>
              <a:rPr lang="sl-SI" dirty="0" smtClean="0">
                <a:hlinkClick r:id="rId6"/>
              </a:rPr>
              <a:t>olimpijski šport</a:t>
            </a:r>
            <a:r>
              <a:rPr lang="sl-SI" dirty="0" smtClean="0"/>
              <a:t>?</a:t>
            </a:r>
            <a:endParaRPr lang="x-none" dirty="0"/>
          </a:p>
        </p:txBody>
      </p:sp>
      <p:pic>
        <p:nvPicPr>
          <p:cNvPr id="8196" name="Picture 4" descr="Rezultat iskanja slik za sound">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1766174"/>
            <a:ext cx="1898575" cy="10679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zultat iskanja slik za film">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2240" y="2974162"/>
            <a:ext cx="1353549"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774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pPr marL="0" indent="0">
              <a:buNone/>
            </a:pPr>
            <a:r>
              <a:rPr lang="sl-SI" dirty="0" smtClean="0"/>
              <a:t>Kateri predmeti uporabljaš pri </a:t>
            </a:r>
            <a:r>
              <a:rPr lang="sl-SI" dirty="0" err="1" smtClean="0"/>
              <a:t>vožjni</a:t>
            </a:r>
            <a:r>
              <a:rPr lang="sl-SI" dirty="0" smtClean="0"/>
              <a:t> s kolesom? </a:t>
            </a:r>
            <a:endParaRPr lang="x-none" dirty="0"/>
          </a:p>
        </p:txBody>
      </p:sp>
      <p:pic>
        <p:nvPicPr>
          <p:cNvPr id="7172" name="Picture 4" descr="Povezana slika">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100678"/>
            <a:ext cx="2420888" cy="24208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zultat iskanja slik za bicycle parts kids">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4415" y="1052736"/>
            <a:ext cx="3740409" cy="237516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zultat iskanja slik za kolo zvonÄek">
            <a:hlinkClick r:id="rId2"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49" t="29203" r="13501" b="16297"/>
          <a:stretch/>
        </p:blipFill>
        <p:spPr bwMode="auto">
          <a:xfrm>
            <a:off x="4355976" y="3371826"/>
            <a:ext cx="1035496" cy="84546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Povezana slika">
            <a:hlinkClick r:id="rId2"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3754197"/>
            <a:ext cx="158115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ovezana slika">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944" y="4521566"/>
            <a:ext cx="2033441" cy="203344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Rezultat iskanja slik za mobitel telefoni">
            <a:hlinkClick r:id="rId7"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9945" y="5065791"/>
            <a:ext cx="1624879" cy="72171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Rezultat iskanja slik za volan">
            <a:hlinkClick r:id="rId7"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5469" y="1161107"/>
            <a:ext cx="1924870" cy="192487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Rezultat iskanja slik za zimska guma">
            <a:hlinkClick r:id="rId7"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7136" y="4293096"/>
            <a:ext cx="1581217" cy="236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221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ovezana slik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492896"/>
            <a:ext cx="3638738" cy="40324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2267744" y="188640"/>
            <a:ext cx="6804248" cy="3024336"/>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4000" dirty="0" smtClean="0"/>
              <a:t>Bravo, obvladaš! </a:t>
            </a:r>
            <a:endParaRPr lang="x-none" sz="4000" dirty="0"/>
          </a:p>
        </p:txBody>
      </p:sp>
      <p:sp>
        <p:nvSpPr>
          <p:cNvPr id="5" name="Rectangle 4"/>
          <p:cNvSpPr/>
          <p:nvPr/>
        </p:nvSpPr>
        <p:spPr>
          <a:xfrm>
            <a:off x="5940152" y="6237312"/>
            <a:ext cx="295232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Našel sem že vse predmete NAZAJ NA SLIKO</a:t>
            </a:r>
            <a:endParaRPr lang="x-none" dirty="0">
              <a:solidFill>
                <a:schemeClr val="tx1"/>
              </a:solidFill>
            </a:endParaRPr>
          </a:p>
        </p:txBody>
      </p:sp>
      <p:sp>
        <p:nvSpPr>
          <p:cNvPr id="6" name="Rectangle 5"/>
          <p:cNvSpPr/>
          <p:nvPr/>
        </p:nvSpPr>
        <p:spPr>
          <a:xfrm>
            <a:off x="5940152" y="5517232"/>
            <a:ext cx="295232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NADALJUJ Z ISKANJEM</a:t>
            </a:r>
            <a:endParaRPr lang="x-none" dirty="0">
              <a:solidFill>
                <a:schemeClr val="tx1"/>
              </a:solidFill>
            </a:endParaRPr>
          </a:p>
        </p:txBody>
      </p:sp>
    </p:spTree>
    <p:extLst>
      <p:ext uri="{BB962C8B-B14F-4D97-AF65-F5344CB8AC3E}">
        <p14:creationId xmlns:p14="http://schemas.microsoft.com/office/powerpoint/2010/main" val="2577936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4008" y="5229200"/>
            <a:ext cx="4042792" cy="896963"/>
          </a:xfrm>
        </p:spPr>
        <p:txBody>
          <a:bodyPr>
            <a:normAutofit/>
          </a:bodyPr>
          <a:lstStyle/>
          <a:p>
            <a:pPr marL="0" indent="0">
              <a:buNone/>
            </a:pPr>
            <a:r>
              <a:rPr lang="sl-SI" dirty="0" smtClean="0">
                <a:hlinkClick r:id="rId2" action="ppaction://hlinksldjump"/>
              </a:rPr>
              <a:t>… POSKUSI ZNOVA</a:t>
            </a:r>
            <a:endParaRPr lang="x-none" dirty="0"/>
          </a:p>
        </p:txBody>
      </p:sp>
      <p:pic>
        <p:nvPicPr>
          <p:cNvPr id="11266" name="Picture 2" descr="Rezultat iskanja slik za JOHNNY BRAVO SAD">
            <a:hlinkClick r:id="rId2" action="ppaction://hlinksldjump"/>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746" r="89831"/>
                    </a14:imgEffect>
                  </a14:imgLayer>
                </a14:imgProps>
              </a:ext>
              <a:ext uri="{28A0092B-C50C-407E-A947-70E740481C1C}">
                <a14:useLocalDpi xmlns:a14="http://schemas.microsoft.com/office/drawing/2010/main" val="0"/>
              </a:ext>
            </a:extLst>
          </a:blip>
          <a:srcRect/>
          <a:stretch>
            <a:fillRect/>
          </a:stretch>
        </p:blipFill>
        <p:spPr bwMode="auto">
          <a:xfrm>
            <a:off x="251520" y="1850340"/>
            <a:ext cx="3312367" cy="491240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699792" y="-9128"/>
            <a:ext cx="6264696" cy="2592288"/>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2800" dirty="0" smtClean="0"/>
              <a:t>Ta predmet žal ne spada k vožnji s kolesom.</a:t>
            </a:r>
            <a:endParaRPr lang="x-none" sz="2800" dirty="0"/>
          </a:p>
        </p:txBody>
      </p:sp>
    </p:spTree>
    <p:extLst>
      <p:ext uri="{BB962C8B-B14F-4D97-AF65-F5344CB8AC3E}">
        <p14:creationId xmlns:p14="http://schemas.microsoft.com/office/powerpoint/2010/main" val="2403535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10244" name="Picture 4"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80107" cy="6435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2040" y="4941168"/>
            <a:ext cx="3528392" cy="523220"/>
          </a:xfrm>
          <a:prstGeom prst="rect">
            <a:avLst/>
          </a:prstGeom>
          <a:noFill/>
        </p:spPr>
        <p:txBody>
          <a:bodyPr wrap="square" rtlCol="0">
            <a:spAutoFit/>
          </a:bodyPr>
          <a:lstStyle/>
          <a:p>
            <a:r>
              <a:rPr lang="sl-SI" sz="2800" dirty="0" smtClean="0">
                <a:hlinkClick r:id="rId2" action="ppaction://hlinksldjump"/>
              </a:rPr>
              <a:t>POSKUSI PONOVNO!</a:t>
            </a:r>
            <a:endParaRPr lang="x-none" sz="2800" dirty="0"/>
          </a:p>
        </p:txBody>
      </p:sp>
    </p:spTree>
    <p:extLst>
      <p:ext uri="{BB962C8B-B14F-4D97-AF65-F5344CB8AC3E}">
        <p14:creationId xmlns:p14="http://schemas.microsoft.com/office/powerpoint/2010/main" val="3576983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dirty="0"/>
          </a:p>
        </p:txBody>
      </p:sp>
      <p:sp>
        <p:nvSpPr>
          <p:cNvPr id="3" name="Content Placeholder 2"/>
          <p:cNvSpPr>
            <a:spLocks noGrp="1"/>
          </p:cNvSpPr>
          <p:nvPr>
            <p:ph idx="1"/>
          </p:nvPr>
        </p:nvSpPr>
        <p:spPr/>
        <p:txBody>
          <a:bodyPr/>
          <a:lstStyle/>
          <a:p>
            <a:endParaRPr lang="x-none" dirty="0"/>
          </a:p>
        </p:txBody>
      </p:sp>
      <p:sp>
        <p:nvSpPr>
          <p:cNvPr id="5" name="Oval Callout 4"/>
          <p:cNvSpPr/>
          <p:nvPr/>
        </p:nvSpPr>
        <p:spPr>
          <a:xfrm flipH="1">
            <a:off x="179512" y="476672"/>
            <a:ext cx="6192688" cy="180020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2400" dirty="0" smtClean="0"/>
              <a:t>ŽIVJO, JAZ SEM BINE. </a:t>
            </a:r>
          </a:p>
          <a:p>
            <a:pPr algn="ctr"/>
            <a:r>
              <a:rPr lang="sl-SI" sz="2400" dirty="0" smtClean="0"/>
              <a:t>MI BOŠ POMAGAL, KAKO VARNO PRITI V ŠOLO?</a:t>
            </a:r>
            <a:endParaRPr lang="x-none" sz="2400" dirty="0"/>
          </a:p>
        </p:txBody>
      </p:sp>
      <p:pic>
        <p:nvPicPr>
          <p:cNvPr id="5124" name="Picture 4" descr="Rezultat iskanja slik za little boy waving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772814"/>
            <a:ext cx="2921654" cy="506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77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Kako Bine prečka cesto?</a:t>
            </a:r>
            <a:endParaRPr lang="x-none" dirty="0"/>
          </a:p>
        </p:txBody>
      </p:sp>
      <p:sp>
        <p:nvSpPr>
          <p:cNvPr id="3" name="Content Placeholder 2"/>
          <p:cNvSpPr>
            <a:spLocks noGrp="1"/>
          </p:cNvSpPr>
          <p:nvPr>
            <p:ph idx="1"/>
          </p:nvPr>
        </p:nvSpPr>
        <p:spPr>
          <a:xfrm>
            <a:off x="457200" y="1412776"/>
            <a:ext cx="8579296" cy="4713387"/>
          </a:xfrm>
        </p:spPr>
        <p:txBody>
          <a:bodyPr>
            <a:normAutofit fontScale="92500"/>
          </a:bodyPr>
          <a:lstStyle/>
          <a:p>
            <a:pPr marL="0" indent="0">
              <a:buNone/>
            </a:pPr>
            <a:endParaRPr lang="en-US" dirty="0" smtClean="0"/>
          </a:p>
          <a:p>
            <a:pPr marL="0" indent="0">
              <a:lnSpc>
                <a:spcPct val="200000"/>
              </a:lnSpc>
              <a:buNone/>
            </a:pPr>
            <a:r>
              <a:rPr lang="en-US" sz="2400" dirty="0" smtClean="0"/>
              <a:t>a</a:t>
            </a:r>
            <a:r>
              <a:rPr lang="sl-SI" sz="2400" dirty="0" smtClean="0">
                <a:hlinkClick r:id="rId2" action="ppaction://hlinksldjump"/>
              </a:rPr>
              <a:t>) Počakati mora zeleno luč.</a:t>
            </a:r>
            <a:endParaRPr lang="sl-SI" sz="2400" dirty="0" smtClean="0"/>
          </a:p>
          <a:p>
            <a:pPr marL="0" indent="0">
              <a:lnSpc>
                <a:spcPct val="200000"/>
              </a:lnSpc>
              <a:buNone/>
            </a:pPr>
            <a:r>
              <a:rPr lang="sl-SI" sz="2400" dirty="0" smtClean="0"/>
              <a:t>b) </a:t>
            </a:r>
            <a:r>
              <a:rPr lang="sl-SI" sz="2400" dirty="0" smtClean="0">
                <a:hlinkClick r:id="rId3" action="ppaction://hlinksldjump"/>
              </a:rPr>
              <a:t>Če ni v bližini nobenega avta, sme prečkati, tudi če sveti rdeča luč.</a:t>
            </a:r>
            <a:endParaRPr lang="sl-SI" sz="2400" dirty="0" smtClean="0"/>
          </a:p>
          <a:p>
            <a:pPr marL="0" indent="0">
              <a:lnSpc>
                <a:spcPct val="200000"/>
              </a:lnSpc>
              <a:buNone/>
            </a:pPr>
            <a:r>
              <a:rPr lang="sl-SI" sz="2400" dirty="0" smtClean="0"/>
              <a:t>c) </a:t>
            </a:r>
            <a:r>
              <a:rPr lang="sl-SI" sz="2400" dirty="0" smtClean="0">
                <a:hlinkClick r:id="rId2" action="ppaction://hlinksldjump"/>
              </a:rPr>
              <a:t>Pogledati mora levo in desno.</a:t>
            </a:r>
            <a:endParaRPr lang="sl-SI" sz="2400" dirty="0" smtClean="0"/>
          </a:p>
          <a:p>
            <a:pPr marL="0" indent="0">
              <a:lnSpc>
                <a:spcPct val="200000"/>
              </a:lnSpc>
              <a:buNone/>
            </a:pPr>
            <a:r>
              <a:rPr lang="sl-SI" sz="2400" dirty="0" smtClean="0"/>
              <a:t>d) </a:t>
            </a:r>
            <a:r>
              <a:rPr lang="sl-SI" sz="2400" dirty="0" smtClean="0">
                <a:hlinkClick r:id="rId3" action="ppaction://hlinksldjump"/>
              </a:rPr>
              <a:t>Ko se ponudi priložnost, mora teči na drugo stran.</a:t>
            </a:r>
            <a:endParaRPr lang="sl-SI" sz="2400" dirty="0" smtClean="0"/>
          </a:p>
          <a:p>
            <a:pPr marL="0" indent="0">
              <a:lnSpc>
                <a:spcPct val="200000"/>
              </a:lnSpc>
              <a:buNone/>
            </a:pPr>
            <a:r>
              <a:rPr lang="sl-SI" sz="2400" dirty="0" smtClean="0"/>
              <a:t>e) </a:t>
            </a:r>
            <a:r>
              <a:rPr lang="sl-SI" sz="2400" dirty="0" smtClean="0">
                <a:hlinkClick r:id="rId3" action="ppaction://hlinksldjump"/>
              </a:rPr>
              <a:t>Vseeno je, kako prečka cesto, saj morajo avtomobili paziti, kako vozijo.</a:t>
            </a:r>
            <a:endParaRPr lang="sl-SI" sz="2400" dirty="0" smtClean="0"/>
          </a:p>
          <a:p>
            <a:endParaRPr lang="sl-SI" dirty="0" smtClean="0"/>
          </a:p>
        </p:txBody>
      </p:sp>
    </p:spTree>
    <p:extLst>
      <p:ext uri="{BB962C8B-B14F-4D97-AF65-F5344CB8AC3E}">
        <p14:creationId xmlns:p14="http://schemas.microsoft.com/office/powerpoint/2010/main" val="3859252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6386" name="Picture 2" descr="Rezultat iskanja slik za happy frog and sad fro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074380" y="2276872"/>
            <a:ext cx="4060532" cy="4298454"/>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flipH="1">
            <a:off x="179512" y="260648"/>
            <a:ext cx="5904656" cy="2952328"/>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3600" dirty="0" smtClean="0"/>
              <a:t>BRAVO!!!</a:t>
            </a:r>
          </a:p>
          <a:p>
            <a:pPr algn="ctr"/>
            <a:r>
              <a:rPr lang="sl-SI" sz="3600" dirty="0" smtClean="0"/>
              <a:t>Hvala za pomoč!</a:t>
            </a:r>
            <a:endParaRPr lang="x-none" sz="3600" dirty="0"/>
          </a:p>
        </p:txBody>
      </p:sp>
      <p:sp>
        <p:nvSpPr>
          <p:cNvPr id="6" name="Rectangle 5"/>
          <p:cNvSpPr/>
          <p:nvPr/>
        </p:nvSpPr>
        <p:spPr>
          <a:xfrm>
            <a:off x="5940152" y="6353944"/>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380269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17410" name="Picture 2" descr="Rezultat iskanja slik za happy frog and sad fro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4" r="-2738" b="4"/>
          <a:stretch/>
        </p:blipFill>
        <p:spPr bwMode="auto">
          <a:xfrm>
            <a:off x="4283968" y="1988055"/>
            <a:ext cx="4568830" cy="45854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flipH="1">
            <a:off x="179512" y="260648"/>
            <a:ext cx="5904656" cy="2952328"/>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3600" dirty="0" smtClean="0">
                <a:hlinkClick r:id="rId2" action="ppaction://hlinksldjump"/>
              </a:rPr>
              <a:t>POSKUSI PONOVNO</a:t>
            </a:r>
            <a:endParaRPr lang="x-none" sz="3600" dirty="0"/>
          </a:p>
        </p:txBody>
      </p:sp>
    </p:spTree>
    <p:extLst>
      <p:ext uri="{BB962C8B-B14F-4D97-AF65-F5344CB8AC3E}">
        <p14:creationId xmlns:p14="http://schemas.microsoft.com/office/powerpoint/2010/main" val="261911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1143000"/>
          </a:xfrm>
        </p:spPr>
        <p:txBody>
          <a:bodyPr/>
          <a:lstStyle/>
          <a:p>
            <a:r>
              <a:rPr lang="sl-SI" dirty="0" smtClean="0"/>
              <a:t>Kje na sliki je SEMAFOR?</a:t>
            </a:r>
            <a:endParaRPr lang="x-none" dirty="0"/>
          </a:p>
        </p:txBody>
      </p:sp>
      <p:pic>
        <p:nvPicPr>
          <p:cNvPr id="6148" name="Picture 4" descr="Rezultat iskanja slik za semafor">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3730349"/>
            <a:ext cx="1152128" cy="292914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zultat iskanja slik za naprava">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3252178" cy="296551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ezultat iskanja slik za kladivo">
            <a:hlinkClick r:id="rId4"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4221088"/>
            <a:ext cx="2438400" cy="2438401"/>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Rezultat iskanja slik za kuÅ¡Äar">
            <a:hlinkClick r:id="rId4"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9556" y="2356167"/>
            <a:ext cx="2599192" cy="1864921"/>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Rezultat iskanja slik za sonda">
            <a:hlinkClick r:id="rId4"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1529" y="1268760"/>
            <a:ext cx="1904645" cy="1904645"/>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Rezultat iskanja slik za cepelin">
            <a:hlinkClick r:id="rId4"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730" y="4906619"/>
            <a:ext cx="2639616" cy="175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208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x-none" dirty="0"/>
          </a:p>
        </p:txBody>
      </p:sp>
      <p:sp>
        <p:nvSpPr>
          <p:cNvPr id="3" name="Content Placeholder 2"/>
          <p:cNvSpPr>
            <a:spLocks noGrp="1"/>
          </p:cNvSpPr>
          <p:nvPr>
            <p:ph idx="1"/>
          </p:nvPr>
        </p:nvSpPr>
        <p:spPr/>
        <p:txBody>
          <a:bodyPr/>
          <a:lstStyle/>
          <a:p>
            <a:endParaRPr lang="x-none"/>
          </a:p>
        </p:txBody>
      </p:sp>
      <p:sp>
        <p:nvSpPr>
          <p:cNvPr id="4" name="Oval Callout 3">
            <a:hlinkClick r:id="rId2" action="ppaction://hlinksldjump"/>
          </p:cNvPr>
          <p:cNvSpPr/>
          <p:nvPr/>
        </p:nvSpPr>
        <p:spPr>
          <a:xfrm flipH="1">
            <a:off x="323528" y="332656"/>
            <a:ext cx="5184576" cy="2448272"/>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3200" dirty="0" smtClean="0"/>
              <a:t>Odgovor je napačen. Poskusi ponovno.</a:t>
            </a:r>
            <a:endParaRPr lang="x-none" sz="3200" dirty="0"/>
          </a:p>
        </p:txBody>
      </p:sp>
      <p:pic>
        <p:nvPicPr>
          <p:cNvPr id="5" name="Picture 2" descr="Rezultat iskanja slik za policeman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212976"/>
            <a:ext cx="2095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356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376" y="346002"/>
            <a:ext cx="8229600" cy="5721499"/>
          </a:xfrm>
        </p:spPr>
        <p:txBody>
          <a:bodyPr/>
          <a:lstStyle/>
          <a:p>
            <a:pPr marL="0" indent="0">
              <a:buNone/>
            </a:pPr>
            <a:r>
              <a:rPr lang="sl-SI" dirty="0" smtClean="0"/>
              <a:t>Ali muca Mimi lahko prečka cesto, ko gori rdeča luč?</a:t>
            </a:r>
            <a:endParaRPr lang="x-none" dirty="0"/>
          </a:p>
        </p:txBody>
      </p:sp>
      <p:pic>
        <p:nvPicPr>
          <p:cNvPr id="4" name="Picture 2" descr="Rezultat iskanja slik za semafor za peÅ¡ce"/>
          <p:cNvPicPr>
            <a:picLocks noChangeAspect="1" noChangeArrowheads="1"/>
          </p:cNvPicPr>
          <p:nvPr/>
        </p:nvPicPr>
        <p:blipFill rotWithShape="1">
          <a:blip r:embed="rId2">
            <a:extLst>
              <a:ext uri="{28A0092B-C50C-407E-A947-70E740481C1C}">
                <a14:useLocalDpi xmlns:a14="http://schemas.microsoft.com/office/drawing/2010/main" val="0"/>
              </a:ext>
            </a:extLst>
          </a:blip>
          <a:srcRect l="18809"/>
          <a:stretch/>
        </p:blipFill>
        <p:spPr bwMode="auto">
          <a:xfrm>
            <a:off x="539552" y="1556792"/>
            <a:ext cx="5415021" cy="47558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07904" y="1700808"/>
            <a:ext cx="5184576" cy="1323439"/>
          </a:xfrm>
          <a:prstGeom prst="rect">
            <a:avLst/>
          </a:prstGeom>
          <a:noFill/>
        </p:spPr>
        <p:txBody>
          <a:bodyPr wrap="square" rtlCol="0">
            <a:spAutoFit/>
          </a:bodyPr>
          <a:lstStyle/>
          <a:p>
            <a:pPr marL="342900" indent="-342900">
              <a:buAutoNum type="alphaLcParenR"/>
            </a:pPr>
            <a:r>
              <a:rPr lang="sl-SI" sz="2000" dirty="0" smtClean="0">
                <a:hlinkClick r:id="rId3" action="ppaction://hlinksldjump"/>
              </a:rPr>
              <a:t>Ne, počakati mora, da se prižge zelena luč.</a:t>
            </a:r>
          </a:p>
          <a:p>
            <a:pPr marL="342900" indent="-342900">
              <a:buAutoNum type="alphaLcParenR"/>
            </a:pPr>
            <a:r>
              <a:rPr lang="sl-SI" sz="2000" dirty="0" smtClean="0">
                <a:hlinkClick r:id="rId3" action="ppaction://hlinksldjump"/>
              </a:rPr>
              <a:t>Lahko prečka cesto.</a:t>
            </a:r>
            <a:endParaRPr lang="sl-SI" sz="2000" dirty="0" smtClean="0"/>
          </a:p>
          <a:p>
            <a:pPr marL="342900" indent="-342900">
              <a:buAutoNum type="alphaLcParenR"/>
            </a:pPr>
            <a:r>
              <a:rPr lang="sl-SI" sz="2000" dirty="0" smtClean="0">
                <a:hlinkClick r:id="rId4" action="ppaction://hlinksldjump"/>
              </a:rPr>
              <a:t>Lahko prečka cesto, če prej pogleda levo in desno.</a:t>
            </a:r>
            <a:endParaRPr lang="x-none" sz="2000" dirty="0"/>
          </a:p>
        </p:txBody>
      </p:sp>
      <p:pic>
        <p:nvPicPr>
          <p:cNvPr id="23554" name="Picture 2" descr="Rezultat iskanja slik za sad and happy cat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338736"/>
            <a:ext cx="2664296" cy="266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8114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dirty="0"/>
          </a:p>
        </p:txBody>
      </p:sp>
      <p:sp>
        <p:nvSpPr>
          <p:cNvPr id="3" name="Content Placeholder 2"/>
          <p:cNvSpPr>
            <a:spLocks noGrp="1"/>
          </p:cNvSpPr>
          <p:nvPr>
            <p:ph idx="1"/>
          </p:nvPr>
        </p:nvSpPr>
        <p:spPr/>
        <p:txBody>
          <a:bodyPr/>
          <a:lstStyle/>
          <a:p>
            <a:endParaRPr lang="x-none" dirty="0"/>
          </a:p>
        </p:txBody>
      </p:sp>
      <p:pic>
        <p:nvPicPr>
          <p:cNvPr id="24578" name="Picture 2" descr="Rezultat iskanja slik za sad and happy cat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780928"/>
            <a:ext cx="3672408" cy="3672409"/>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hlinkClick r:id="rId2" action="ppaction://hlinksldjump"/>
          </p:cNvPr>
          <p:cNvSpPr/>
          <p:nvPr/>
        </p:nvSpPr>
        <p:spPr>
          <a:xfrm flipH="1">
            <a:off x="755576" y="548680"/>
            <a:ext cx="6192688" cy="252028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4400" dirty="0">
                <a:solidFill>
                  <a:prstClr val="black"/>
                </a:solidFill>
              </a:rPr>
              <a:t>Poskusi ponovno!</a:t>
            </a:r>
            <a:endParaRPr lang="x-none" dirty="0"/>
          </a:p>
        </p:txBody>
      </p:sp>
    </p:spTree>
    <p:extLst>
      <p:ext uri="{BB962C8B-B14F-4D97-AF65-F5344CB8AC3E}">
        <p14:creationId xmlns:p14="http://schemas.microsoft.com/office/powerpoint/2010/main" val="9522014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sp>
        <p:nvSpPr>
          <p:cNvPr id="4" name="Oval Callout 3"/>
          <p:cNvSpPr/>
          <p:nvPr/>
        </p:nvSpPr>
        <p:spPr>
          <a:xfrm flipH="1">
            <a:off x="755576" y="548680"/>
            <a:ext cx="6192688" cy="252028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sz="4400" dirty="0" smtClean="0">
                <a:solidFill>
                  <a:prstClr val="black"/>
                </a:solidFill>
              </a:rPr>
              <a:t>Bravo!!!!</a:t>
            </a:r>
            <a:endParaRPr lang="x-none" dirty="0"/>
          </a:p>
        </p:txBody>
      </p:sp>
      <p:pic>
        <p:nvPicPr>
          <p:cNvPr id="25602" name="Picture 2" descr="Rezultat iskanja slik za sad and happy ca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420888"/>
            <a:ext cx="4248472" cy="424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3" action="ppaction://hlinksldjump"/>
          </p:cNvPr>
          <p:cNvSpPr/>
          <p:nvPr/>
        </p:nvSpPr>
        <p:spPr>
          <a:xfrm>
            <a:off x="6012160" y="631847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3"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274772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rmAutofit fontScale="90000"/>
          </a:bodyPr>
          <a:lstStyle/>
          <a:p>
            <a:r>
              <a:rPr lang="sl-SI" b="1" dirty="0" smtClean="0">
                <a:hlinkClick r:id="rId2" action="ppaction://hlinksldjump"/>
              </a:rPr>
              <a:t>Kuža Aro bi rad prišel na drugo stran travnika. Pomagaj mu in odgovori na vprašanja!</a:t>
            </a:r>
            <a:endParaRPr lang="x-none" b="1" dirty="0"/>
          </a:p>
        </p:txBody>
      </p:sp>
      <p:pic>
        <p:nvPicPr>
          <p:cNvPr id="32770" name="Picture 2" descr="Rezultat iskanja slik za dog cartoon gif">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032" y="1988840"/>
            <a:ext cx="446449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65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0152" y="1600200"/>
            <a:ext cx="2746648" cy="4525963"/>
          </a:xfrm>
        </p:spPr>
        <p:txBody>
          <a:bodyPr/>
          <a:lstStyle/>
          <a:p>
            <a:pPr marL="0" indent="0">
              <a:buNone/>
            </a:pPr>
            <a:endParaRPr lang="x-none"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6422">
            <a:off x="4240595" y="737776"/>
            <a:ext cx="50387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Rezultat iskanja slik za well done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72816"/>
            <a:ext cx="4610100" cy="4905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0975208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rmAutofit fontScale="90000"/>
          </a:bodyPr>
          <a:lstStyle/>
          <a:p>
            <a:r>
              <a:rPr lang="sl-SI" b="1" dirty="0" smtClean="0"/>
              <a:t>Kako bi lahko prečkal železniško progo? </a:t>
            </a:r>
            <a:endParaRPr lang="x-none" b="1" dirty="0"/>
          </a:p>
        </p:txBody>
      </p:sp>
      <p:sp>
        <p:nvSpPr>
          <p:cNvPr id="3" name="Content Placeholder 2"/>
          <p:cNvSpPr>
            <a:spLocks noGrp="1"/>
          </p:cNvSpPr>
          <p:nvPr>
            <p:ph idx="1"/>
          </p:nvPr>
        </p:nvSpPr>
        <p:spPr/>
        <p:txBody>
          <a:bodyPr/>
          <a:lstStyle/>
          <a:p>
            <a:pPr marL="0" indent="0">
              <a:buNone/>
            </a:pPr>
            <a:r>
              <a:rPr lang="sl-SI" dirty="0">
                <a:hlinkClick r:id="rId2" action="ppaction://hlinksldjump"/>
              </a:rPr>
              <a:t>a</a:t>
            </a:r>
            <a:r>
              <a:rPr lang="sl-SI" dirty="0" smtClean="0">
                <a:hlinkClick r:id="rId2" action="ppaction://hlinksldjump"/>
              </a:rPr>
              <a:t>) Preskočil bi jo.</a:t>
            </a:r>
            <a:endParaRPr lang="sl-SI" dirty="0" smtClean="0"/>
          </a:p>
          <a:p>
            <a:pPr marL="0" indent="0">
              <a:buNone/>
            </a:pPr>
            <a:r>
              <a:rPr lang="sl-SI" dirty="0">
                <a:hlinkClick r:id="rId3" action="ppaction://hlinksldjump"/>
              </a:rPr>
              <a:t>b</a:t>
            </a:r>
            <a:r>
              <a:rPr lang="sl-SI" dirty="0" smtClean="0">
                <a:hlinkClick r:id="rId3" action="ppaction://hlinksldjump"/>
              </a:rPr>
              <a:t>) To je nemogoče.</a:t>
            </a:r>
            <a:endParaRPr lang="sl-SI" dirty="0" smtClean="0"/>
          </a:p>
          <a:p>
            <a:pPr marL="0" indent="0">
              <a:buNone/>
            </a:pPr>
            <a:r>
              <a:rPr lang="sl-SI" dirty="0" smtClean="0">
                <a:hlinkClick r:id="rId4" action="ppaction://hlinksldjump"/>
              </a:rPr>
              <a:t>c) Uporabil bi podhod.</a:t>
            </a:r>
            <a:endParaRPr lang="sl-SI" dirty="0" smtClean="0"/>
          </a:p>
          <a:p>
            <a:pPr marL="0" indent="0">
              <a:buNone/>
            </a:pPr>
            <a:r>
              <a:rPr lang="sl-SI" dirty="0">
                <a:hlinkClick r:id="rId5" action="ppaction://hlinksldjump"/>
              </a:rPr>
              <a:t>d</a:t>
            </a:r>
            <a:r>
              <a:rPr lang="sl-SI" dirty="0" smtClean="0">
                <a:hlinkClick r:id="rId5" action="ppaction://hlinksldjump"/>
              </a:rPr>
              <a:t>) Šel bi čez železniške tire.</a:t>
            </a:r>
            <a:endParaRPr lang="x-none" dirty="0"/>
          </a:p>
        </p:txBody>
      </p:sp>
    </p:spTree>
    <p:extLst>
      <p:ext uri="{BB962C8B-B14F-4D97-AF65-F5344CB8AC3E}">
        <p14:creationId xmlns:p14="http://schemas.microsoft.com/office/powerpoint/2010/main" val="759939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dirty="0"/>
          </a:p>
        </p:txBody>
      </p:sp>
      <p:sp>
        <p:nvSpPr>
          <p:cNvPr id="3" name="Content Placeholder 2"/>
          <p:cNvSpPr>
            <a:spLocks noGrp="1"/>
          </p:cNvSpPr>
          <p:nvPr>
            <p:ph idx="1"/>
          </p:nvPr>
        </p:nvSpPr>
        <p:spPr/>
        <p:txBody>
          <a:bodyPr/>
          <a:lstStyle/>
          <a:p>
            <a:endParaRPr lang="x-none" dirty="0"/>
          </a:p>
        </p:txBody>
      </p:sp>
      <p:pic>
        <p:nvPicPr>
          <p:cNvPr id="35842" name="Picture 2" descr="Rezultat iskanja slik za dog cartoon gif">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94" y="1556792"/>
            <a:ext cx="7848860" cy="421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15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36866" name="Picture 2" descr="Rezultat iskanja slik za dog cartoon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276872"/>
            <a:ext cx="3895700" cy="389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572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37890" name="Picture 2" descr="Rezultat iskanja slik za dog cartoon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980728"/>
            <a:ext cx="5544616"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5557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pic>
        <p:nvPicPr>
          <p:cNvPr id="38914" name="Picture 2" descr="Rezultat iskanja slik za dog cartoon 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4160" y="2034381"/>
            <a:ext cx="353568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6422">
            <a:off x="4384611" y="737777"/>
            <a:ext cx="50387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hlinkClick r:id="rId4"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836336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latin typeface="Bahnschrift Condensed" panose="020B0502040204020203" pitchFamily="34" charset="0"/>
              </a:rPr>
              <a:t>NAVODILA</a:t>
            </a:r>
            <a:endParaRPr lang="x-none" dirty="0">
              <a:latin typeface="Bahnschrift Condensed" panose="020B0502040204020203" pitchFamily="34" charset="0"/>
            </a:endParaRPr>
          </a:p>
        </p:txBody>
      </p:sp>
      <p:sp>
        <p:nvSpPr>
          <p:cNvPr id="3" name="Content Placeholder 2"/>
          <p:cNvSpPr>
            <a:spLocks noGrp="1"/>
          </p:cNvSpPr>
          <p:nvPr>
            <p:ph idx="1"/>
          </p:nvPr>
        </p:nvSpPr>
        <p:spPr>
          <a:xfrm>
            <a:off x="467543" y="1196752"/>
            <a:ext cx="8424935" cy="4968552"/>
          </a:xfrm>
        </p:spPr>
        <p:txBody>
          <a:bodyPr>
            <a:normAutofit fontScale="77500" lnSpcReduction="20000"/>
          </a:bodyPr>
          <a:lstStyle/>
          <a:p>
            <a:pPr marL="0" indent="0">
              <a:buNone/>
            </a:pPr>
            <a:r>
              <a:rPr lang="sl-SI" sz="4100" dirty="0" smtClean="0">
                <a:latin typeface="Bahnschrift Condensed" panose="020B0502040204020203" pitchFamily="34" charset="0"/>
              </a:rPr>
              <a:t>Možnosti:</a:t>
            </a:r>
          </a:p>
          <a:p>
            <a:r>
              <a:rPr lang="sl-SI" sz="2100" dirty="0" smtClean="0">
                <a:latin typeface="Bahnschrift Condensed" panose="020B0502040204020203" pitchFamily="34" charset="0"/>
              </a:rPr>
              <a:t>Klik na različne znake (starejši otroci)</a:t>
            </a:r>
          </a:p>
          <a:p>
            <a:r>
              <a:rPr lang="sl-SI" sz="2100" dirty="0" smtClean="0">
                <a:latin typeface="Bahnschrift Condensed" panose="020B0502040204020203" pitchFamily="34" charset="0"/>
              </a:rPr>
              <a:t>Klik na različna vozila (avto, tovornjak, vlak, kolo, avtobus)</a:t>
            </a:r>
          </a:p>
          <a:p>
            <a:r>
              <a:rPr lang="sl-SI" sz="2100" dirty="0" smtClean="0">
                <a:latin typeface="Bahnschrift Condensed" panose="020B0502040204020203" pitchFamily="34" charset="0"/>
              </a:rPr>
              <a:t>Klik na semafor</a:t>
            </a:r>
          </a:p>
          <a:p>
            <a:r>
              <a:rPr lang="sl-SI" sz="2100" dirty="0" smtClean="0">
                <a:latin typeface="Bahnschrift Condensed" panose="020B0502040204020203" pitchFamily="34" charset="0"/>
              </a:rPr>
              <a:t>Klik na dečka s torbo, ki gre čez cesto</a:t>
            </a:r>
          </a:p>
          <a:p>
            <a:r>
              <a:rPr lang="sl-SI" sz="2100" dirty="0" smtClean="0">
                <a:latin typeface="Bahnschrift Condensed" panose="020B0502040204020203" pitchFamily="34" charset="0"/>
              </a:rPr>
              <a:t>Klik na psa (zgoraj pri vlaku)</a:t>
            </a:r>
          </a:p>
          <a:p>
            <a:r>
              <a:rPr lang="sl-SI" sz="2100" dirty="0" smtClean="0">
                <a:latin typeface="Bahnschrift Condensed" panose="020B0502040204020203" pitchFamily="34" charset="0"/>
              </a:rPr>
              <a:t>Klik na staro gospo</a:t>
            </a:r>
          </a:p>
          <a:p>
            <a:pPr marL="0" indent="0">
              <a:buNone/>
            </a:pPr>
            <a:endParaRPr lang="sl-SI" sz="4100" dirty="0" smtClean="0">
              <a:latin typeface="Bahnschrift Condensed" panose="020B0502040204020203" pitchFamily="34" charset="0"/>
            </a:endParaRPr>
          </a:p>
          <a:p>
            <a:pPr marL="0" indent="0">
              <a:buNone/>
            </a:pPr>
            <a:r>
              <a:rPr lang="sl-SI" sz="4100" b="1" dirty="0" smtClean="0">
                <a:solidFill>
                  <a:srgbClr val="FF0000"/>
                </a:solidFill>
                <a:latin typeface="Bahnschrift Condensed" panose="020B0502040204020203" pitchFamily="34" charset="0"/>
              </a:rPr>
              <a:t>POZOR:</a:t>
            </a:r>
          </a:p>
          <a:p>
            <a:pPr marL="0" indent="0">
              <a:buNone/>
            </a:pPr>
            <a:r>
              <a:rPr lang="sl-SI" sz="3600" dirty="0" smtClean="0">
                <a:latin typeface="Bahnschrift Condensed" panose="020B0502040204020203" pitchFamily="34" charset="0"/>
              </a:rPr>
              <a:t>-Klikaj vedno na slike, drugače te kdaj pošlje na naslednjo drsnico. Torej če je neko opozorilo/obvestilo (</a:t>
            </a:r>
            <a:r>
              <a:rPr lang="sl-SI" sz="3600" dirty="0" err="1" smtClean="0">
                <a:latin typeface="Bahnschrift Condensed" panose="020B0502040204020203" pitchFamily="34" charset="0"/>
              </a:rPr>
              <a:t>policaj</a:t>
            </a:r>
            <a:r>
              <a:rPr lang="sl-SI" sz="3600" dirty="0" smtClean="0">
                <a:latin typeface="Bahnschrift Condensed" panose="020B0502040204020203" pitchFamily="34" charset="0"/>
              </a:rPr>
              <a:t>), klikni ali na sliko </a:t>
            </a:r>
            <a:r>
              <a:rPr lang="sl-SI" sz="3600" dirty="0" err="1" smtClean="0">
                <a:latin typeface="Bahnschrift Condensed" panose="020B0502040204020203" pitchFamily="34" charset="0"/>
              </a:rPr>
              <a:t>policaja</a:t>
            </a:r>
            <a:r>
              <a:rPr lang="sl-SI" sz="3600" dirty="0" smtClean="0">
                <a:latin typeface="Bahnschrift Condensed" panose="020B0502040204020203" pitchFamily="34" charset="0"/>
              </a:rPr>
              <a:t> ali pa na oblaček z besedilom. Prav tako na drsnici, ki predstavlja vozilo, klikni na vozilo v primeru, da želiš rešiti nalogo.</a:t>
            </a:r>
            <a:endParaRPr lang="sl-SI" sz="3600" dirty="0">
              <a:latin typeface="Bahnschrift Condensed" panose="020B0502040204020203" pitchFamily="34" charset="0"/>
            </a:endParaRPr>
          </a:p>
          <a:p>
            <a:pPr marL="0" indent="0">
              <a:buNone/>
            </a:pPr>
            <a:endParaRPr lang="sl-SI" sz="2600" dirty="0" smtClean="0"/>
          </a:p>
        </p:txBody>
      </p:sp>
      <p:sp>
        <p:nvSpPr>
          <p:cNvPr id="4" name="Rectangle 3">
            <a:hlinkClick r:id="rId2"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2"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068956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dirty="0" smtClean="0">
                <a:latin typeface="Bahnschrift Condensed" panose="020B0502040204020203" pitchFamily="34" charset="0"/>
              </a:rPr>
              <a:t>V PROMETU PAZIM NA OSTALE LJUDI</a:t>
            </a:r>
            <a:endParaRPr lang="x-none" dirty="0">
              <a:latin typeface="Bahnschrift Condensed" panose="020B0502040204020203" pitchFamily="34" charset="0"/>
            </a:endParaRPr>
          </a:p>
        </p:txBody>
      </p:sp>
      <p:sp>
        <p:nvSpPr>
          <p:cNvPr id="3" name="Content Placeholder 2"/>
          <p:cNvSpPr>
            <a:spLocks noGrp="1"/>
          </p:cNvSpPr>
          <p:nvPr>
            <p:ph idx="1"/>
          </p:nvPr>
        </p:nvSpPr>
        <p:spPr/>
        <p:txBody>
          <a:bodyPr/>
          <a:lstStyle/>
          <a:p>
            <a:pPr marL="0" indent="0">
              <a:buNone/>
            </a:pPr>
            <a:r>
              <a:rPr lang="sl-SI" dirty="0" smtClean="0">
                <a:latin typeface="Bahnschrift Condensed" panose="020B0502040204020203" pitchFamily="34" charset="0"/>
              </a:rPr>
              <a:t>Na koga misliš, da moraš biti še posebej pozoren?</a:t>
            </a:r>
            <a:endParaRPr lang="x-none" dirty="0">
              <a:latin typeface="Bahnschrift Condensed" panose="020B0502040204020203" pitchFamily="34" charset="0"/>
            </a:endParaRPr>
          </a:p>
        </p:txBody>
      </p:sp>
      <p:pic>
        <p:nvPicPr>
          <p:cNvPr id="1032" name="Picture 8" descr="Related image">
            <a:hlinkClick r:id="rId2"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rot="19679645">
            <a:off x="2030207" y="4858699"/>
            <a:ext cx="694944" cy="14767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lated image">
            <a:hlinkClick r:id="rId4"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rot="19679645">
            <a:off x="5596135" y="2996869"/>
            <a:ext cx="694944" cy="1476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lated image">
            <a:hlinkClick r:id="rId5"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a:off x="3419872" y="2996868"/>
            <a:ext cx="694944" cy="1476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lated image">
            <a:hlinkClick r:id="rId6"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8" t="10457" r="39245" b="9119"/>
          <a:stretch/>
        </p:blipFill>
        <p:spPr bwMode="auto">
          <a:xfrm rot="2579074">
            <a:off x="4524960" y="4855149"/>
            <a:ext cx="694944" cy="14767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hlinkClick r:id="rId7" action="ppaction://hlinksldjump"/>
          </p:cNvPr>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7"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3712958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2050" name="Picture 2" descr="Rezultat iskanja slik za old lady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608" y="0"/>
            <a:ext cx="9036496" cy="677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407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zultat iskanja slik za baby 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70" y="2060848"/>
            <a:ext cx="8528270"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6978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0528" y="-627140"/>
            <a:ext cx="9963408" cy="747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05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872" y="274638"/>
            <a:ext cx="5266928" cy="1143000"/>
          </a:xfrm>
        </p:spPr>
        <p:txBody>
          <a:bodyPr>
            <a:normAutofit fontScale="90000"/>
          </a:bodyPr>
          <a:lstStyle/>
          <a:p>
            <a:r>
              <a:rPr lang="sl-SI" b="1" dirty="0" smtClean="0"/>
              <a:t>Kaj nam pove okrogel znak z rdečo obrobo?</a:t>
            </a:r>
            <a:endParaRPr lang="x-none" b="1" dirty="0"/>
          </a:p>
        </p:txBody>
      </p:sp>
      <p:sp>
        <p:nvSpPr>
          <p:cNvPr id="3" name="Content Placeholder 2"/>
          <p:cNvSpPr>
            <a:spLocks noGrp="1"/>
          </p:cNvSpPr>
          <p:nvPr>
            <p:ph idx="1"/>
          </p:nvPr>
        </p:nvSpPr>
        <p:spPr>
          <a:xfrm>
            <a:off x="2843808" y="3140968"/>
            <a:ext cx="5842992" cy="2985195"/>
          </a:xfrm>
        </p:spPr>
        <p:txBody>
          <a:bodyPr/>
          <a:lstStyle/>
          <a:p>
            <a:pPr marL="514350" indent="-514350">
              <a:buAutoNum type="alphaLcParenR"/>
            </a:pPr>
            <a:r>
              <a:rPr lang="sl-SI" dirty="0" smtClean="0">
                <a:hlinkClick r:id="rId2" action="ppaction://hlinksldjump"/>
              </a:rPr>
              <a:t>Nekaj prepoveduje</a:t>
            </a:r>
            <a:endParaRPr lang="sl-SI" dirty="0" smtClean="0"/>
          </a:p>
          <a:p>
            <a:pPr marL="514350" indent="-514350">
              <a:buAutoNum type="alphaLcParenR"/>
            </a:pPr>
            <a:r>
              <a:rPr lang="sl-SI" dirty="0" smtClean="0">
                <a:hlinkClick r:id="rId3" action="ppaction://hlinksldjump"/>
              </a:rPr>
              <a:t>Nekaj naroča</a:t>
            </a:r>
            <a:endParaRPr lang="sl-SI" dirty="0" smtClean="0"/>
          </a:p>
          <a:p>
            <a:pPr marL="514350" indent="-514350">
              <a:buAutoNum type="alphaLcParenR"/>
            </a:pPr>
            <a:r>
              <a:rPr lang="sl-SI" dirty="0" smtClean="0">
                <a:hlinkClick r:id="rId3" action="ppaction://hlinksldjump"/>
              </a:rPr>
              <a:t>To je stop znak</a:t>
            </a:r>
            <a:endParaRPr lang="x-none" dirty="0"/>
          </a:p>
        </p:txBody>
      </p:sp>
      <p:pic>
        <p:nvPicPr>
          <p:cNvPr id="3074" name="Picture 2" descr="Rezultat iskanja slik za prometni zna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96" y="332656"/>
            <a:ext cx="2880320" cy="288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566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dirty="0"/>
          </a:p>
        </p:txBody>
      </p:sp>
      <p:pic>
        <p:nvPicPr>
          <p:cNvPr id="5122" name="Picture 2" descr="Related imag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168"/>
            <a:ext cx="6441232" cy="644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507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9221" name="Picture 5" descr="Related imag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757457" cy="656809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0" y="4797152"/>
            <a:ext cx="36512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849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lstStyle/>
          <a:p>
            <a:endParaRPr lang="x-none"/>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74318"/>
            <a:ext cx="553561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Rezultat iskanja slik za well done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318" y="1625786"/>
            <a:ext cx="4802721" cy="51103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59956" y="6237312"/>
            <a:ext cx="2132523"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sl-SI" dirty="0" smtClean="0">
                <a:solidFill>
                  <a:schemeClr val="tx1"/>
                </a:solidFill>
                <a:hlinkClick r:id="rId4" action="ppaction://hlinksldjump"/>
              </a:rPr>
              <a:t>NAZAJ NA SLIKO</a:t>
            </a:r>
            <a:endParaRPr lang="x-none" dirty="0">
              <a:solidFill>
                <a:schemeClr val="tx1"/>
              </a:solidFill>
            </a:endParaRPr>
          </a:p>
        </p:txBody>
      </p:sp>
    </p:spTree>
    <p:extLst>
      <p:ext uri="{BB962C8B-B14F-4D97-AF65-F5344CB8AC3E}">
        <p14:creationId xmlns:p14="http://schemas.microsoft.com/office/powerpoint/2010/main" val="2245271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896" y="692696"/>
            <a:ext cx="5050904" cy="1143000"/>
          </a:xfrm>
        </p:spPr>
        <p:txBody>
          <a:bodyPr>
            <a:normAutofit fontScale="90000"/>
          </a:bodyPr>
          <a:lstStyle/>
          <a:p>
            <a:r>
              <a:rPr lang="pl-PL" b="1" dirty="0"/>
              <a:t>Kaj nam pove okrogel znak z rdečo obrobo?</a:t>
            </a:r>
            <a:endParaRPr lang="x-none" b="1" dirty="0"/>
          </a:p>
        </p:txBody>
      </p:sp>
      <p:pic>
        <p:nvPicPr>
          <p:cNvPr id="4098" name="Picture 2" descr="Rezultat iskanja slik za prometni zna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8" y="332656"/>
            <a:ext cx="3336305" cy="333630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x-none"/>
          </a:p>
        </p:txBody>
      </p:sp>
      <p:sp>
        <p:nvSpPr>
          <p:cNvPr id="5" name="Rectangle 4"/>
          <p:cNvSpPr/>
          <p:nvPr/>
        </p:nvSpPr>
        <p:spPr>
          <a:xfrm>
            <a:off x="2994696" y="3789040"/>
            <a:ext cx="5886400" cy="1754326"/>
          </a:xfrm>
          <a:prstGeom prst="rect">
            <a:avLst/>
          </a:prstGeom>
        </p:spPr>
        <p:txBody>
          <a:bodyPr wrap="square">
            <a:spAutoFit/>
          </a:bodyPr>
          <a:lstStyle/>
          <a:p>
            <a:pPr marL="742950" indent="-742950">
              <a:buAutoNum type="alphaLcParenR"/>
            </a:pPr>
            <a:r>
              <a:rPr lang="pl-PL" sz="3600" dirty="0" smtClean="0">
                <a:hlinkClick r:id="rId3" action="ppaction://hlinksldjump"/>
              </a:rPr>
              <a:t>Nekaj prepoveduje</a:t>
            </a:r>
            <a:endParaRPr lang="pl-PL" sz="3600" dirty="0" smtClean="0"/>
          </a:p>
          <a:p>
            <a:pPr marL="742950" indent="-742950">
              <a:buAutoNum type="alphaLcParenR"/>
            </a:pPr>
            <a:r>
              <a:rPr lang="pl-PL" sz="3600" dirty="0" smtClean="0">
                <a:hlinkClick r:id="rId4" action="ppaction://hlinksldjump"/>
              </a:rPr>
              <a:t>Nekaj naroča</a:t>
            </a:r>
          </a:p>
          <a:p>
            <a:pPr marL="742950" indent="-742950">
              <a:buAutoNum type="alphaLcParenR"/>
            </a:pPr>
            <a:r>
              <a:rPr lang="pl-PL" sz="3600" dirty="0" smtClean="0">
                <a:hlinkClick r:id="rId4" action="ppaction://hlinksldjump"/>
              </a:rPr>
              <a:t>To </a:t>
            </a:r>
            <a:r>
              <a:rPr lang="pl-PL" sz="3600" dirty="0">
                <a:hlinkClick r:id="rId4" action="ppaction://hlinksldjump"/>
              </a:rPr>
              <a:t>je stop znak</a:t>
            </a:r>
            <a:endParaRPr lang="pl-PL" sz="3600" dirty="0"/>
          </a:p>
        </p:txBody>
      </p:sp>
    </p:spTree>
    <p:extLst>
      <p:ext uri="{BB962C8B-B14F-4D97-AF65-F5344CB8AC3E}">
        <p14:creationId xmlns:p14="http://schemas.microsoft.com/office/powerpoint/2010/main" val="2106724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5768</TotalTime>
  <Words>936</Words>
  <Application>Microsoft Office PowerPoint</Application>
  <PresentationFormat>Diaprojekcija na zaslonu (4:3)</PresentationFormat>
  <Paragraphs>151</Paragraphs>
  <Slides>60</Slides>
  <Notes>0</Notes>
  <HiddenSlides>0</HiddenSlides>
  <MMClips>0</MMClips>
  <ScaleCrop>false</ScaleCrop>
  <HeadingPairs>
    <vt:vector size="4" baseType="variant">
      <vt:variant>
        <vt:lpstr>Tema</vt:lpstr>
      </vt:variant>
      <vt:variant>
        <vt:i4>1</vt:i4>
      </vt:variant>
      <vt:variant>
        <vt:lpstr>Naslovi diapozitivov</vt:lpstr>
      </vt:variant>
      <vt:variant>
        <vt:i4>60</vt:i4>
      </vt:variant>
    </vt:vector>
  </HeadingPairs>
  <TitlesOfParts>
    <vt:vector size="61" baseType="lpstr">
      <vt:lpstr>Office Theme</vt:lpstr>
      <vt:lpstr>PROMET</vt:lpstr>
      <vt:lpstr>PowerPointova predstavitev</vt:lpstr>
      <vt:lpstr>Pri tem znaku se morajo vozila…</vt:lpstr>
      <vt:lpstr>PowerPointova predstavitev</vt:lpstr>
      <vt:lpstr>PowerPointova predstavitev</vt:lpstr>
      <vt:lpstr>Kaj nam pove okrogel znak z rdečo obrobo?</vt:lpstr>
      <vt:lpstr>PowerPointova predstavitev</vt:lpstr>
      <vt:lpstr>PowerPointova predstavitev</vt:lpstr>
      <vt:lpstr>Kaj nam pove okrogel znak z rdečo obrobo?</vt:lpstr>
      <vt:lpstr>PowerPointova predstavitev</vt:lpstr>
      <vt:lpstr>PowerPointova predstavitev</vt:lpstr>
      <vt:lpstr>Kaj pomeni, če na cesti opazim ta znak?</vt:lpstr>
      <vt:lpstr>PowerPointova predstavitev</vt:lpstr>
      <vt:lpstr>PowerPointova predstavitev</vt:lpstr>
      <vt:lpstr>PowerPointova predstavitev</vt:lpstr>
      <vt:lpstr>Kaj pomeni ta znak?</vt:lpstr>
      <vt:lpstr>PowerPointova predstavitev</vt:lpstr>
      <vt:lpstr>PowerPointova predstavitev</vt:lpstr>
      <vt:lpstr>AVTOBUS</vt:lpstr>
      <vt:lpstr>Kje vse lahko pelje avtobus?</vt:lpstr>
      <vt:lpstr>PowerPointova predstavitev</vt:lpstr>
      <vt:lpstr>Napačen odgovor, poskusi ponovno!</vt:lpstr>
      <vt:lpstr>Napačen odgovor, poskusi ponovno!</vt:lpstr>
      <vt:lpstr>Napačen odgovor, poskusi ponovno!</vt:lpstr>
      <vt:lpstr>Napačen odgovor, poskusi ponovno!</vt:lpstr>
      <vt:lpstr>AVTO</vt:lpstr>
      <vt:lpstr>Najdi 5 razlik!</vt:lpstr>
      <vt:lpstr>PowerPointova predstavitev</vt:lpstr>
      <vt:lpstr>Dobro opazuješ!</vt:lpstr>
      <vt:lpstr>VLAK</vt:lpstr>
      <vt:lpstr>PowerPointova predstavitev</vt:lpstr>
      <vt:lpstr>KOMBI</vt:lpstr>
      <vt:lpstr>Kombi mora pripeljati kokoši do kurnika. Česa za varno vožnjo v prometu ne potrebuje? </vt:lpstr>
      <vt:lpstr>PowerPointova predstavitev</vt:lpstr>
      <vt:lpstr>BRAVO!</vt:lpstr>
      <vt:lpstr>KOLO</vt:lpstr>
      <vt:lpstr>PowerPointova predstavitev</vt:lpstr>
      <vt:lpstr>PowerPointova predstavitev</vt:lpstr>
      <vt:lpstr>PowerPointova predstavitev</vt:lpstr>
      <vt:lpstr>PowerPointova predstavitev</vt:lpstr>
      <vt:lpstr>Kako Bine prečka cesto?</vt:lpstr>
      <vt:lpstr>PowerPointova predstavitev</vt:lpstr>
      <vt:lpstr>PowerPointova predstavitev</vt:lpstr>
      <vt:lpstr>Kje na sliki je SEMAFOR?</vt:lpstr>
      <vt:lpstr>PowerPointova predstavitev</vt:lpstr>
      <vt:lpstr>PowerPointova predstavitev</vt:lpstr>
      <vt:lpstr>PowerPointova predstavitev</vt:lpstr>
      <vt:lpstr>PowerPointova predstavitev</vt:lpstr>
      <vt:lpstr>Kuža Aro bi rad prišel na drugo stran travnika. Pomagaj mu in odgovori na vprašanja!</vt:lpstr>
      <vt:lpstr>Kako bi lahko prečkal železniško progo? </vt:lpstr>
      <vt:lpstr>PowerPointova predstavitev</vt:lpstr>
      <vt:lpstr>PowerPointova predstavitev</vt:lpstr>
      <vt:lpstr>PowerPointova predstavitev</vt:lpstr>
      <vt:lpstr>PowerPointova predstavitev</vt:lpstr>
      <vt:lpstr>NAVODILA</vt:lpstr>
      <vt:lpstr>V PROMETU PAZIM NA OSTALE LJUDI</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NINA</cp:lastModifiedBy>
  <cp:revision>70</cp:revision>
  <dcterms:created xsi:type="dcterms:W3CDTF">2019-02-19T08:00:46Z</dcterms:created>
  <dcterms:modified xsi:type="dcterms:W3CDTF">2020-04-01T09:59:37Z</dcterms:modified>
</cp:coreProperties>
</file>