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2" r:id="rId4"/>
    <p:sldId id="258" r:id="rId5"/>
    <p:sldId id="259" r:id="rId6"/>
    <p:sldId id="260" r:id="rId7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0" d="100"/>
          <a:sy n="90" d="100"/>
        </p:scale>
        <p:origin x="57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B3F8445-4347-4539-B71B-7814FFCEF9D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4B62753B-8DBB-4196-8607-1261EA8103C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/>
              <a:t>Kliknite, če želite urediti slog podnaslova matrice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C5C00600-EC4F-4016-B0F9-938E90E5EF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19FF4-4791-452B-90B9-C9D8804C4F46}" type="datetimeFigureOut">
              <a:rPr lang="sl-SI" smtClean="0"/>
              <a:t>2. 04. 2020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BC9EDF8A-B52C-4318-BBDC-A50C3A2618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AE722129-4166-4C22-B9BB-C15098C3D5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2C170-B474-4835-8516-2C010437ECE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6526874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27DBC27-C63E-4FB1-9A88-4053DD85EE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navpičnega besedila 2">
            <a:extLst>
              <a:ext uri="{FF2B5EF4-FFF2-40B4-BE49-F238E27FC236}">
                <a16:creationId xmlns:a16="http://schemas.microsoft.com/office/drawing/2014/main" id="{31E702F8-E802-4BC8-9307-C3481207FE3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8A421370-767E-4672-8547-F94C68744C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19FF4-4791-452B-90B9-C9D8804C4F46}" type="datetimeFigureOut">
              <a:rPr lang="sl-SI" smtClean="0"/>
              <a:t>2. 04. 2020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240933A6-276E-4EB8-B211-0CAF874D1B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ECA18DB8-DDC3-4802-9BE1-C807DDC163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2C170-B474-4835-8516-2C010437ECE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978510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>
            <a:extLst>
              <a:ext uri="{FF2B5EF4-FFF2-40B4-BE49-F238E27FC236}">
                <a16:creationId xmlns:a16="http://schemas.microsoft.com/office/drawing/2014/main" id="{97CD2907-D392-4C8A-B482-AD906D76235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navpičnega besedila 2">
            <a:extLst>
              <a:ext uri="{FF2B5EF4-FFF2-40B4-BE49-F238E27FC236}">
                <a16:creationId xmlns:a16="http://schemas.microsoft.com/office/drawing/2014/main" id="{3D01B518-7F8A-4DDA-ABDD-434BE705D8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58B09DFC-36A4-4392-B1CF-2A3504FA5D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19FF4-4791-452B-90B9-C9D8804C4F46}" type="datetimeFigureOut">
              <a:rPr lang="sl-SI" smtClean="0"/>
              <a:t>2. 04. 2020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0712DFC6-7F33-4FDD-9152-CD94CE57EE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A3459B63-3B8A-487D-98DA-2E73398BE7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2C170-B474-4835-8516-2C010437ECE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6973144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03A1AE0-9EC7-4D86-8416-29C752B7BA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1E5C53BE-5802-453B-8A29-4276F4D258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1B53460B-9193-4037-B79B-D90769E1A2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19FF4-4791-452B-90B9-C9D8804C4F46}" type="datetimeFigureOut">
              <a:rPr lang="sl-SI" smtClean="0"/>
              <a:t>2. 04. 2020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FA933E54-632E-42E2-BED3-130FDD115B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F18A0C1B-83E3-4596-ADC6-101886B5C4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2C170-B474-4835-8516-2C010437ECE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8206713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9C59AB2-D9A0-4669-8920-2C2E41E41A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F0BEC74E-04CA-449E-89E8-DA30EBDDC9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2EBB54D1-1B29-4717-BCB2-71E0D5B97B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19FF4-4791-452B-90B9-C9D8804C4F46}" type="datetimeFigureOut">
              <a:rPr lang="sl-SI" smtClean="0"/>
              <a:t>2. 04. 2020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C17B53D2-7579-4BDA-89DB-63BA1369E1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A38D5CB2-CC61-4E1B-B5E5-ADF734F26D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2C170-B474-4835-8516-2C010437ECE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046935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C77C0245-F819-42FC-9936-A79D3E1834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7089F686-E521-4787-B8FF-3E8740B5DB8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C0AFFD0D-A318-45F1-887B-DCDFB313C1A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369FD491-2579-4B23-B2D4-4C3F23621B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19FF4-4791-452B-90B9-C9D8804C4F46}" type="datetimeFigureOut">
              <a:rPr lang="sl-SI" smtClean="0"/>
              <a:t>2. 04. 2020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8592BDBE-7501-4CD0-97E5-444051A179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985057A9-BA49-4408-90BE-CE88AE7727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2C170-B474-4835-8516-2C010437ECE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1189368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9E82E2D-7D0F-4C1D-B55D-F0A580DF07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7C891D8D-F2DD-4947-8278-198DC0DD43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0A1970B4-D947-41E8-9BB7-E82661DE00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besedila 4">
            <a:extLst>
              <a:ext uri="{FF2B5EF4-FFF2-40B4-BE49-F238E27FC236}">
                <a16:creationId xmlns:a16="http://schemas.microsoft.com/office/drawing/2014/main" id="{8FB75F33-FED1-45ED-A2F5-3B744FA020A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6" name="Označba mesta vsebine 5">
            <a:extLst>
              <a:ext uri="{FF2B5EF4-FFF2-40B4-BE49-F238E27FC236}">
                <a16:creationId xmlns:a16="http://schemas.microsoft.com/office/drawing/2014/main" id="{BBEFB184-8792-43BA-942E-5FD62A995DB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Označba mesta datuma 6">
            <a:extLst>
              <a:ext uri="{FF2B5EF4-FFF2-40B4-BE49-F238E27FC236}">
                <a16:creationId xmlns:a16="http://schemas.microsoft.com/office/drawing/2014/main" id="{C07108B0-2191-4CFF-96D8-3173E0F55F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19FF4-4791-452B-90B9-C9D8804C4F46}" type="datetimeFigureOut">
              <a:rPr lang="sl-SI" smtClean="0"/>
              <a:t>2. 04. 2020</a:t>
            </a:fld>
            <a:endParaRPr lang="sl-SI"/>
          </a:p>
        </p:txBody>
      </p:sp>
      <p:sp>
        <p:nvSpPr>
          <p:cNvPr id="8" name="Označba mesta noge 7">
            <a:extLst>
              <a:ext uri="{FF2B5EF4-FFF2-40B4-BE49-F238E27FC236}">
                <a16:creationId xmlns:a16="http://schemas.microsoft.com/office/drawing/2014/main" id="{B5AA4025-8C9A-4190-B1DE-A02503EA11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značba mesta številke diapozitiva 8">
            <a:extLst>
              <a:ext uri="{FF2B5EF4-FFF2-40B4-BE49-F238E27FC236}">
                <a16:creationId xmlns:a16="http://schemas.microsoft.com/office/drawing/2014/main" id="{0859E5BA-317F-4D06-934B-37A0B3788F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2C170-B474-4835-8516-2C010437ECE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9534782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CC47AB5A-A971-4F2B-9CF7-9928EBBB93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datuma 2">
            <a:extLst>
              <a:ext uri="{FF2B5EF4-FFF2-40B4-BE49-F238E27FC236}">
                <a16:creationId xmlns:a16="http://schemas.microsoft.com/office/drawing/2014/main" id="{3D77B52A-8BB6-48A0-B7F4-061B92A8F0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19FF4-4791-452B-90B9-C9D8804C4F46}" type="datetimeFigureOut">
              <a:rPr lang="sl-SI" smtClean="0"/>
              <a:t>2. 04. 2020</a:t>
            </a:fld>
            <a:endParaRPr lang="sl-SI"/>
          </a:p>
        </p:txBody>
      </p:sp>
      <p:sp>
        <p:nvSpPr>
          <p:cNvPr id="4" name="Označba mesta noge 3">
            <a:extLst>
              <a:ext uri="{FF2B5EF4-FFF2-40B4-BE49-F238E27FC236}">
                <a16:creationId xmlns:a16="http://schemas.microsoft.com/office/drawing/2014/main" id="{C51F6D98-A756-4B5E-A6F5-97F485BDFB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>
            <a:extLst>
              <a:ext uri="{FF2B5EF4-FFF2-40B4-BE49-F238E27FC236}">
                <a16:creationId xmlns:a16="http://schemas.microsoft.com/office/drawing/2014/main" id="{C0CC0954-7D7A-47D8-865C-65FA5C0FCF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2C170-B474-4835-8516-2C010437ECE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1662453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>
            <a:extLst>
              <a:ext uri="{FF2B5EF4-FFF2-40B4-BE49-F238E27FC236}">
                <a16:creationId xmlns:a16="http://schemas.microsoft.com/office/drawing/2014/main" id="{6E46FCB4-D750-477C-BE2A-FBDFA441DC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19FF4-4791-452B-90B9-C9D8804C4F46}" type="datetimeFigureOut">
              <a:rPr lang="sl-SI" smtClean="0"/>
              <a:t>2. 04. 2020</a:t>
            </a:fld>
            <a:endParaRPr lang="sl-SI"/>
          </a:p>
        </p:txBody>
      </p:sp>
      <p:sp>
        <p:nvSpPr>
          <p:cNvPr id="3" name="Označba mesta noge 2">
            <a:extLst>
              <a:ext uri="{FF2B5EF4-FFF2-40B4-BE49-F238E27FC236}">
                <a16:creationId xmlns:a16="http://schemas.microsoft.com/office/drawing/2014/main" id="{3CD31687-F5A3-40F7-B25B-9BC84FC438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>
            <a:extLst>
              <a:ext uri="{FF2B5EF4-FFF2-40B4-BE49-F238E27FC236}">
                <a16:creationId xmlns:a16="http://schemas.microsoft.com/office/drawing/2014/main" id="{A0537FDF-B678-43CD-8C47-34BB19FBAA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2C170-B474-4835-8516-2C010437ECE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1804060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F3538C7-613D-4268-AE44-A3BBD129BB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7BED57FA-4A35-4A06-9173-D245B607CA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besedila 3">
            <a:extLst>
              <a:ext uri="{FF2B5EF4-FFF2-40B4-BE49-F238E27FC236}">
                <a16:creationId xmlns:a16="http://schemas.microsoft.com/office/drawing/2014/main" id="{BD5098C4-2AB9-4DAC-BF07-CE159189BF3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54830D5F-6D00-438E-8773-8DC2169723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19FF4-4791-452B-90B9-C9D8804C4F46}" type="datetimeFigureOut">
              <a:rPr lang="sl-SI" smtClean="0"/>
              <a:t>2. 04. 2020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A59D5F7F-AF8A-411B-AC17-24A666868B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79843C1D-CF50-4038-972B-DAA0E74B07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2C170-B474-4835-8516-2C010437ECE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1778995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8F41B27-DA86-4EB0-9352-AFEECA837F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slike 2">
            <a:extLst>
              <a:ext uri="{FF2B5EF4-FFF2-40B4-BE49-F238E27FC236}">
                <a16:creationId xmlns:a16="http://schemas.microsoft.com/office/drawing/2014/main" id="{7B407EA9-E50B-430D-9DBF-299381A16CA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značba mesta besedila 3">
            <a:extLst>
              <a:ext uri="{FF2B5EF4-FFF2-40B4-BE49-F238E27FC236}">
                <a16:creationId xmlns:a16="http://schemas.microsoft.com/office/drawing/2014/main" id="{74F550F3-15F5-408C-A75E-CFA335ACBF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AEC6EE09-AC7C-491B-A08C-C4172FBA17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19FF4-4791-452B-90B9-C9D8804C4F46}" type="datetimeFigureOut">
              <a:rPr lang="sl-SI" smtClean="0"/>
              <a:t>2. 04. 2020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68C0E260-0C5C-4F0E-8CD6-DCF2F48F86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2582FC07-694B-4C3B-B87C-0F8663781C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2C170-B474-4835-8516-2C010437ECE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3001059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>
            <a:extLst>
              <a:ext uri="{FF2B5EF4-FFF2-40B4-BE49-F238E27FC236}">
                <a16:creationId xmlns:a16="http://schemas.microsoft.com/office/drawing/2014/main" id="{DA4E02FF-182F-4C7E-A9ED-7DE48CC038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D108EA73-A451-4052-B0AE-92D16B20EB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B3A7C4AC-C59E-4759-9DFB-0E0C08F78C5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C19FF4-4791-452B-90B9-C9D8804C4F46}" type="datetimeFigureOut">
              <a:rPr lang="sl-SI" smtClean="0"/>
              <a:t>2. 04. 2020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9EE38D86-CB19-44B8-ABAC-111A57FCC90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B0E0E322-495F-4A43-A4F0-8E6B8C25E09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12C170-B474-4835-8516-2C010437ECE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1036192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gif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8">
            <a:extLst>
              <a:ext uri="{FF2B5EF4-FFF2-40B4-BE49-F238E27FC236}">
                <a16:creationId xmlns:a16="http://schemas.microsoft.com/office/drawing/2014/main" id="{23962611-DFD5-4092-AAFD-559E3DFCE2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5488" y="0"/>
            <a:ext cx="10910292" cy="6858000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10">
            <a:extLst>
              <a:ext uri="{FF2B5EF4-FFF2-40B4-BE49-F238E27FC236}">
                <a16:creationId xmlns:a16="http://schemas.microsoft.com/office/drawing/2014/main" id="{2270F1FA-0425-408F-9861-80BF5AFB27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Naslov 1">
            <a:extLst>
              <a:ext uri="{FF2B5EF4-FFF2-40B4-BE49-F238E27FC236}">
                <a16:creationId xmlns:a16="http://schemas.microsoft.com/office/drawing/2014/main" id="{88CB7990-AA44-48CA-A826-5EA2FA8C85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9981" y="1554565"/>
            <a:ext cx="6492037" cy="2645295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6000" b="1" kern="12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SAMOSTALNIŠKA BESEDA</a:t>
            </a:r>
          </a:p>
        </p:txBody>
      </p:sp>
    </p:spTree>
    <p:extLst>
      <p:ext uri="{BB962C8B-B14F-4D97-AF65-F5344CB8AC3E}">
        <p14:creationId xmlns:p14="http://schemas.microsoft.com/office/powerpoint/2010/main" val="3507470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B1DD67C-D2CB-4737-91B5-2459CDE9A1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00062"/>
            <a:ext cx="10515600" cy="1325563"/>
          </a:xfrm>
        </p:spPr>
        <p:txBody>
          <a:bodyPr/>
          <a:lstStyle/>
          <a:p>
            <a:r>
              <a:rPr lang="sl-SI" dirty="0"/>
              <a:t>K</a:t>
            </a:r>
            <a:r>
              <a:rPr lang="sl-SI" b="1" dirty="0">
                <a:solidFill>
                  <a:srgbClr val="FF0000"/>
                </a:solidFill>
              </a:rPr>
              <a:t> SAMOSTALNIŠKI BESEDI </a:t>
            </a:r>
            <a:r>
              <a:rPr lang="sl-SI" dirty="0"/>
              <a:t>spadajo: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98FCDAEE-F059-42FD-9410-F5B9C9E520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9125" y="1895475"/>
            <a:ext cx="11344275" cy="4962525"/>
          </a:xfrm>
        </p:spPr>
        <p:txBody>
          <a:bodyPr>
            <a:normAutofit fontScale="62500" lnSpcReduction="20000"/>
          </a:bodyPr>
          <a:lstStyle/>
          <a:p>
            <a:pPr marL="45720" indent="0">
              <a:buNone/>
            </a:pPr>
            <a:r>
              <a:rPr lang="sl-SI" sz="4500" b="1" dirty="0">
                <a:solidFill>
                  <a:srgbClr val="7030A0"/>
                </a:solidFill>
              </a:rPr>
              <a:t>SAMOSTALNIKI</a:t>
            </a:r>
            <a:r>
              <a:rPr lang="sl-SI" sz="4500" dirty="0"/>
              <a:t>  (hlače, sosed, hrček) </a:t>
            </a:r>
          </a:p>
          <a:p>
            <a:pPr marL="45720" indent="0">
              <a:buNone/>
            </a:pPr>
            <a:endParaRPr lang="sl-SI" sz="3600" dirty="0"/>
          </a:p>
          <a:p>
            <a:pPr marL="45720" indent="0">
              <a:buNone/>
            </a:pPr>
            <a:endParaRPr lang="sl-SI" sz="3600" dirty="0"/>
          </a:p>
          <a:p>
            <a:pPr marL="45720" indent="0">
              <a:buNone/>
            </a:pPr>
            <a:endParaRPr lang="sl-SI" sz="3600" dirty="0"/>
          </a:p>
          <a:p>
            <a:pPr marL="45720" indent="0">
              <a:buNone/>
            </a:pPr>
            <a:endParaRPr lang="sl-SI" sz="3600" dirty="0"/>
          </a:p>
          <a:p>
            <a:pPr marL="45720" indent="0">
              <a:buNone/>
            </a:pPr>
            <a:r>
              <a:rPr lang="sl-SI" sz="3600" dirty="0"/>
              <a:t>                         </a:t>
            </a:r>
            <a:r>
              <a:rPr lang="sl-SI" sz="4500" b="1" dirty="0">
                <a:solidFill>
                  <a:srgbClr val="7030A0"/>
                </a:solidFill>
              </a:rPr>
              <a:t>SAMOSTALNIŠKI ZAIMKI </a:t>
            </a:r>
            <a:r>
              <a:rPr lang="sl-SI" sz="4500" dirty="0"/>
              <a:t>(jaz, on, mi)           </a:t>
            </a:r>
          </a:p>
          <a:p>
            <a:pPr marL="45720" indent="0">
              <a:buNone/>
            </a:pPr>
            <a:endParaRPr lang="sl-SI" sz="3600" dirty="0"/>
          </a:p>
          <a:p>
            <a:pPr marL="45720" indent="0">
              <a:buNone/>
            </a:pPr>
            <a:r>
              <a:rPr lang="sl-SI" sz="3600" dirty="0"/>
              <a:t>                                     </a:t>
            </a:r>
          </a:p>
          <a:p>
            <a:pPr marL="45720" indent="0">
              <a:buNone/>
            </a:pPr>
            <a:r>
              <a:rPr lang="sl-SI" sz="3600" dirty="0"/>
              <a:t>                                                                 </a:t>
            </a:r>
          </a:p>
          <a:p>
            <a:pPr marL="45720" indent="0">
              <a:buNone/>
            </a:pPr>
            <a:r>
              <a:rPr lang="sl-SI" sz="4500" dirty="0"/>
              <a:t>                                                            </a:t>
            </a:r>
            <a:r>
              <a:rPr lang="sl-SI" sz="4500" b="1" dirty="0">
                <a:solidFill>
                  <a:srgbClr val="7030A0"/>
                </a:solidFill>
              </a:rPr>
              <a:t>POSAMOSTALJENA PRIDEVNIŠKA BESEDA </a:t>
            </a:r>
          </a:p>
          <a:p>
            <a:pPr marL="45720" indent="0">
              <a:buNone/>
            </a:pPr>
            <a:r>
              <a:rPr lang="sl-SI" sz="4500" dirty="0"/>
              <a:t>                                                                                             (dežurni)</a:t>
            </a:r>
          </a:p>
          <a:p>
            <a:pPr marL="0" indent="0">
              <a:buNone/>
            </a:pPr>
            <a:r>
              <a:rPr lang="sl-SI" dirty="0"/>
              <a:t> </a:t>
            </a:r>
          </a:p>
        </p:txBody>
      </p:sp>
      <p:cxnSp>
        <p:nvCxnSpPr>
          <p:cNvPr id="5" name="Raven puščični povezovalnik 4">
            <a:extLst>
              <a:ext uri="{FF2B5EF4-FFF2-40B4-BE49-F238E27FC236}">
                <a16:creationId xmlns:a16="http://schemas.microsoft.com/office/drawing/2014/main" id="{73D6934E-D7F8-46E1-96EB-5213279BA7C7}"/>
              </a:ext>
            </a:extLst>
          </p:cNvPr>
          <p:cNvCxnSpPr/>
          <p:nvPr/>
        </p:nvCxnSpPr>
        <p:spPr>
          <a:xfrm flipH="1">
            <a:off x="2847975" y="1447800"/>
            <a:ext cx="981075" cy="37782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Raven puščični povezovalnik 6">
            <a:extLst>
              <a:ext uri="{FF2B5EF4-FFF2-40B4-BE49-F238E27FC236}">
                <a16:creationId xmlns:a16="http://schemas.microsoft.com/office/drawing/2014/main" id="{A961F58E-D4E1-42F8-A27C-45120FAA03EE}"/>
              </a:ext>
            </a:extLst>
          </p:cNvPr>
          <p:cNvCxnSpPr>
            <a:cxnSpLocks/>
          </p:cNvCxnSpPr>
          <p:nvPr/>
        </p:nvCxnSpPr>
        <p:spPr>
          <a:xfrm flipH="1">
            <a:off x="5095875" y="1447800"/>
            <a:ext cx="123826" cy="22479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Raven puščični povezovalnik 8">
            <a:extLst>
              <a:ext uri="{FF2B5EF4-FFF2-40B4-BE49-F238E27FC236}">
                <a16:creationId xmlns:a16="http://schemas.microsoft.com/office/drawing/2014/main" id="{B31607DB-AFCA-4542-921B-C1F4617726D8}"/>
              </a:ext>
            </a:extLst>
          </p:cNvPr>
          <p:cNvCxnSpPr>
            <a:cxnSpLocks/>
          </p:cNvCxnSpPr>
          <p:nvPr/>
        </p:nvCxnSpPr>
        <p:spPr>
          <a:xfrm>
            <a:off x="6448425" y="1514475"/>
            <a:ext cx="2709862" cy="372427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50" name="Picture 2" descr="hrček Instagram posts - Gramho.com">
            <a:extLst>
              <a:ext uri="{FF2B5EF4-FFF2-40B4-BE49-F238E27FC236}">
                <a16:creationId xmlns:a16="http://schemas.microsoft.com/office/drawing/2014/main" id="{126A474D-6293-47F9-B598-2B4F11E42C8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01175" y="2873592"/>
            <a:ext cx="1952625" cy="1952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Ljudje za knjige ne zapravljajo denarja – Net TV online">
            <a:extLst>
              <a:ext uri="{FF2B5EF4-FFF2-40B4-BE49-F238E27FC236}">
                <a16:creationId xmlns:a16="http://schemas.microsoft.com/office/drawing/2014/main" id="{EE87E651-558A-438B-8228-B132F4C7713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610" y="4546699"/>
            <a:ext cx="3314701" cy="20726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 descr="Oda | Drevesa slovenskega gozda">
            <a:extLst>
              <a:ext uri="{FF2B5EF4-FFF2-40B4-BE49-F238E27FC236}">
                <a16:creationId xmlns:a16="http://schemas.microsoft.com/office/drawing/2014/main" id="{FFFEEC54-C8A9-421F-BE0B-29B1C6C8EFD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05850" y="363539"/>
            <a:ext cx="3149355" cy="20975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934093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8">
            <a:extLst>
              <a:ext uri="{FF2B5EF4-FFF2-40B4-BE49-F238E27FC236}">
                <a16:creationId xmlns:a16="http://schemas.microsoft.com/office/drawing/2014/main" id="{23962611-DFD5-4092-AAFD-559E3DFCE2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5488" y="0"/>
            <a:ext cx="10910292" cy="6858000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10">
            <a:extLst>
              <a:ext uri="{FF2B5EF4-FFF2-40B4-BE49-F238E27FC236}">
                <a16:creationId xmlns:a16="http://schemas.microsoft.com/office/drawing/2014/main" id="{2270F1FA-0425-408F-9861-80BF5AFB27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Naslov 1">
            <a:extLst>
              <a:ext uri="{FF2B5EF4-FFF2-40B4-BE49-F238E27FC236}">
                <a16:creationId xmlns:a16="http://schemas.microsoft.com/office/drawing/2014/main" id="{88CB7990-AA44-48CA-A826-5EA2FA8C85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9981" y="1554565"/>
            <a:ext cx="6492037" cy="2645295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8000" b="1" kern="12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SAMOSTALNI</a:t>
            </a:r>
            <a:r>
              <a:rPr lang="sl-SI" sz="8000" b="1" dirty="0">
                <a:solidFill>
                  <a:schemeClr val="bg1"/>
                </a:solidFill>
              </a:rPr>
              <a:t>K</a:t>
            </a:r>
            <a:endParaRPr lang="en-US" sz="8000" b="1" kern="1200" dirty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2265378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8" name="Picture 14" descr="Clipart Love Heart Clipart Panda Free Clipart Images | Heart clip ...">
            <a:extLst>
              <a:ext uri="{FF2B5EF4-FFF2-40B4-BE49-F238E27FC236}">
                <a16:creationId xmlns:a16="http://schemas.microsoft.com/office/drawing/2014/main" id="{CCD73063-4729-4240-9EDF-526A147DC96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04932" y="5053728"/>
            <a:ext cx="1958622" cy="15139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Vijolica - vonj pomladi, ki diši po zdravju | Bodi eko">
            <a:extLst>
              <a:ext uri="{FF2B5EF4-FFF2-40B4-BE49-F238E27FC236}">
                <a16:creationId xmlns:a16="http://schemas.microsoft.com/office/drawing/2014/main" id="{69A21161-074A-445A-B85C-61057CD9609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77338" y="702600"/>
            <a:ext cx="2324508" cy="2447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PHILIPS parni likalnik GC3581/30 | ideo.si">
            <a:extLst>
              <a:ext uri="{FF2B5EF4-FFF2-40B4-BE49-F238E27FC236}">
                <a16:creationId xmlns:a16="http://schemas.microsoft.com/office/drawing/2014/main" id="{C417F244-C3DF-4563-B44A-B29A9EC64D2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32399" y="3609677"/>
            <a:ext cx="2247900" cy="2038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Opis veverice">
            <a:extLst>
              <a:ext uri="{FF2B5EF4-FFF2-40B4-BE49-F238E27FC236}">
                <a16:creationId xmlns:a16="http://schemas.microsoft.com/office/drawing/2014/main" id="{EA48178F-7AA9-4006-84FC-A1B5853B71A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12262" y="2033463"/>
            <a:ext cx="2465076" cy="19668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Naslov 1">
            <a:extLst>
              <a:ext uri="{FF2B5EF4-FFF2-40B4-BE49-F238E27FC236}">
                <a16:creationId xmlns:a16="http://schemas.microsoft.com/office/drawing/2014/main" id="{DB28800D-3952-41AC-B023-C39A13C21F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l-SI" b="1" dirty="0">
                <a:solidFill>
                  <a:srgbClr val="FF0000"/>
                </a:solidFill>
              </a:rPr>
              <a:t>SAMOSTALNIKI </a:t>
            </a:r>
            <a:r>
              <a:rPr lang="sl-SI" dirty="0"/>
              <a:t>so: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085854A2-D7D1-458F-A5B5-A94C282B4A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235" y="1552353"/>
            <a:ext cx="9770213" cy="5305647"/>
          </a:xfrm>
        </p:spPr>
        <p:txBody>
          <a:bodyPr>
            <a:normAutofit/>
          </a:bodyPr>
          <a:lstStyle/>
          <a:p>
            <a:r>
              <a:rPr lang="sl-SI" b="1" dirty="0">
                <a:solidFill>
                  <a:srgbClr val="FF0000"/>
                </a:solidFill>
              </a:rPr>
              <a:t>osebe </a:t>
            </a:r>
            <a:r>
              <a:rPr lang="sl-SI" dirty="0"/>
              <a:t>(kuhar, Jure, sosed, učenec, Mojca)</a:t>
            </a:r>
          </a:p>
          <a:p>
            <a:pPr marL="0" indent="0">
              <a:buNone/>
            </a:pPr>
            <a:endParaRPr lang="sl-SI" dirty="0"/>
          </a:p>
          <a:p>
            <a:r>
              <a:rPr lang="sl-SI" b="1" dirty="0">
                <a:solidFill>
                  <a:srgbClr val="FF0000"/>
                </a:solidFill>
              </a:rPr>
              <a:t>rastline </a:t>
            </a:r>
            <a:r>
              <a:rPr lang="sl-SI" dirty="0"/>
              <a:t>(lipa, vijolica, trava, hrast, drevo)</a:t>
            </a:r>
          </a:p>
          <a:p>
            <a:pPr marL="0" indent="0">
              <a:buNone/>
            </a:pPr>
            <a:endParaRPr lang="sl-SI" dirty="0"/>
          </a:p>
          <a:p>
            <a:r>
              <a:rPr lang="sl-SI" b="1" dirty="0">
                <a:solidFill>
                  <a:srgbClr val="FF0000"/>
                </a:solidFill>
              </a:rPr>
              <a:t>živali </a:t>
            </a:r>
            <a:r>
              <a:rPr lang="sl-SI" dirty="0"/>
              <a:t> (hrček, vidra, opica, srna, veverica)</a:t>
            </a:r>
          </a:p>
          <a:p>
            <a:pPr marL="0" indent="0">
              <a:buNone/>
            </a:pPr>
            <a:endParaRPr lang="sl-SI" dirty="0"/>
          </a:p>
          <a:p>
            <a:r>
              <a:rPr lang="sl-SI" b="1" dirty="0">
                <a:solidFill>
                  <a:srgbClr val="FF0000"/>
                </a:solidFill>
              </a:rPr>
              <a:t>stvari </a:t>
            </a:r>
            <a:r>
              <a:rPr lang="sl-SI" dirty="0"/>
              <a:t>(omara, hiša, likalnik, polica, knjiga)</a:t>
            </a:r>
          </a:p>
          <a:p>
            <a:pPr marL="0" indent="0">
              <a:buNone/>
            </a:pPr>
            <a:endParaRPr lang="sl-SI" dirty="0"/>
          </a:p>
          <a:p>
            <a:r>
              <a:rPr lang="sl-SI" b="1" dirty="0">
                <a:solidFill>
                  <a:srgbClr val="FF0000"/>
                </a:solidFill>
              </a:rPr>
              <a:t>pojmi </a:t>
            </a:r>
            <a:r>
              <a:rPr lang="sl-SI" dirty="0"/>
              <a:t>(ljubezen, veselje, mir, učenje, sreča)</a:t>
            </a:r>
          </a:p>
        </p:txBody>
      </p:sp>
      <p:pic>
        <p:nvPicPr>
          <p:cNvPr id="1034" name="Picture 10" descr="KAJ UPORABLJA?">
            <a:extLst>
              <a:ext uri="{FF2B5EF4-FFF2-40B4-BE49-F238E27FC236}">
                <a16:creationId xmlns:a16="http://schemas.microsoft.com/office/drawing/2014/main" id="{A93E039D-F19E-4271-B537-2210A08DAA1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80487" y="3016870"/>
            <a:ext cx="2011513" cy="3412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446715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F56F5174-31D9-4DBB-AAB7-A1FD7BDB13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5614875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AE113210-7872-481A-ADE6-3A05CCAF5E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Naslov 1">
            <a:extLst>
              <a:ext uri="{FF2B5EF4-FFF2-40B4-BE49-F238E27FC236}">
                <a16:creationId xmlns:a16="http://schemas.microsoft.com/office/drawing/2014/main" id="{7BAF17B2-104E-4174-BAF3-8C3B516376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24263" y="802956"/>
            <a:ext cx="6381750" cy="1283020"/>
          </a:xfrm>
        </p:spPr>
        <p:txBody>
          <a:bodyPr>
            <a:normAutofit/>
          </a:bodyPr>
          <a:lstStyle/>
          <a:p>
            <a:r>
              <a:rPr lang="sl-SI" sz="2800" b="1" dirty="0">
                <a:solidFill>
                  <a:srgbClr val="C00000"/>
                </a:solidFill>
                <a:latin typeface="+mn-lt"/>
              </a:rPr>
              <a:t>Vaja: </a:t>
            </a:r>
            <a:r>
              <a:rPr lang="sl-SI" sz="2800" b="1" dirty="0">
                <a:solidFill>
                  <a:srgbClr val="000000"/>
                </a:solidFill>
              </a:rPr>
              <a:t>Prepiši besedilo v zvezek in podčrtaj samostalnike.</a:t>
            </a:r>
          </a:p>
        </p:txBody>
      </p:sp>
      <p:sp>
        <p:nvSpPr>
          <p:cNvPr id="13" name="Freeform 62">
            <a:extLst>
              <a:ext uri="{FF2B5EF4-FFF2-40B4-BE49-F238E27FC236}">
                <a16:creationId xmlns:a16="http://schemas.microsoft.com/office/drawing/2014/main" id="{F9A95BEE-6BB1-4A28-A8E6-A34B2E42EF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38619"/>
            <a:ext cx="5000438" cy="5400962"/>
          </a:xfrm>
          <a:custGeom>
            <a:avLst/>
            <a:gdLst>
              <a:gd name="connsiteX0" fmla="*/ 2299956 w 5000438"/>
              <a:gd name="connsiteY0" fmla="*/ 0 h 5400962"/>
              <a:gd name="connsiteX1" fmla="*/ 5000438 w 5000438"/>
              <a:gd name="connsiteY1" fmla="*/ 2700481 h 5400962"/>
              <a:gd name="connsiteX2" fmla="*/ 2299956 w 5000438"/>
              <a:gd name="connsiteY2" fmla="*/ 5400962 h 5400962"/>
              <a:gd name="connsiteX3" fmla="*/ 60675 w 5000438"/>
              <a:gd name="connsiteY3" fmla="*/ 4210346 h 5400962"/>
              <a:gd name="connsiteX4" fmla="*/ 0 w 5000438"/>
              <a:gd name="connsiteY4" fmla="*/ 4110472 h 5400962"/>
              <a:gd name="connsiteX5" fmla="*/ 0 w 5000438"/>
              <a:gd name="connsiteY5" fmla="*/ 1290491 h 5400962"/>
              <a:gd name="connsiteX6" fmla="*/ 60675 w 5000438"/>
              <a:gd name="connsiteY6" fmla="*/ 1190617 h 5400962"/>
              <a:gd name="connsiteX7" fmla="*/ 2299956 w 5000438"/>
              <a:gd name="connsiteY7" fmla="*/ 0 h 54009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000438" h="5400962">
                <a:moveTo>
                  <a:pt x="2299956" y="0"/>
                </a:moveTo>
                <a:cubicBezTo>
                  <a:pt x="3791390" y="0"/>
                  <a:pt x="5000438" y="1209047"/>
                  <a:pt x="5000438" y="2700481"/>
                </a:cubicBezTo>
                <a:cubicBezTo>
                  <a:pt x="5000438" y="4191915"/>
                  <a:pt x="3791390" y="5400962"/>
                  <a:pt x="2299956" y="5400962"/>
                </a:cubicBezTo>
                <a:cubicBezTo>
                  <a:pt x="1367810" y="5400962"/>
                  <a:pt x="545971" y="4928678"/>
                  <a:pt x="60675" y="4210346"/>
                </a:cubicBezTo>
                <a:lnTo>
                  <a:pt x="0" y="4110472"/>
                </a:lnTo>
                <a:lnTo>
                  <a:pt x="0" y="1290491"/>
                </a:lnTo>
                <a:lnTo>
                  <a:pt x="60675" y="1190617"/>
                </a:lnTo>
                <a:cubicBezTo>
                  <a:pt x="545971" y="472284"/>
                  <a:pt x="1367810" y="0"/>
                  <a:pt x="2299956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4" name="Picture 2" descr="Vector Reading School Boy Png Download - Boy Png Clipart ...">
            <a:extLst>
              <a:ext uri="{FF2B5EF4-FFF2-40B4-BE49-F238E27FC236}">
                <a16:creationId xmlns:a16="http://schemas.microsoft.com/office/drawing/2014/main" id="{847C5E82-C733-4C5D-A5BB-4275F8A5327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869" r="-1" b="6950"/>
          <a:stretch/>
        </p:blipFill>
        <p:spPr bwMode="auto">
          <a:xfrm>
            <a:off x="21" y="996267"/>
            <a:ext cx="4752954" cy="4974702"/>
          </a:xfrm>
          <a:custGeom>
            <a:avLst/>
            <a:gdLst/>
            <a:ahLst/>
            <a:cxnLst/>
            <a:rect l="l" t="t" r="r" b="b"/>
            <a:pathLst>
              <a:path w="4838041" h="5063738">
                <a:moveTo>
                  <a:pt x="2306172" y="0"/>
                </a:moveTo>
                <a:cubicBezTo>
                  <a:pt x="3704485" y="0"/>
                  <a:pt x="4838041" y="1133556"/>
                  <a:pt x="4838041" y="2531869"/>
                </a:cubicBezTo>
                <a:cubicBezTo>
                  <a:pt x="4838041" y="3930182"/>
                  <a:pt x="3704485" y="5063738"/>
                  <a:pt x="2306172" y="5063738"/>
                </a:cubicBezTo>
                <a:cubicBezTo>
                  <a:pt x="1344832" y="5063738"/>
                  <a:pt x="508631" y="4527956"/>
                  <a:pt x="79886" y="3738709"/>
                </a:cubicBezTo>
                <a:lnTo>
                  <a:pt x="0" y="3572876"/>
                </a:lnTo>
                <a:lnTo>
                  <a:pt x="0" y="1490863"/>
                </a:lnTo>
                <a:lnTo>
                  <a:pt x="79886" y="1325030"/>
                </a:lnTo>
                <a:cubicBezTo>
                  <a:pt x="508631" y="535783"/>
                  <a:pt x="1344832" y="0"/>
                  <a:pt x="2306172" y="0"/>
                </a:cubicBezTo>
                <a:close/>
              </a:path>
            </a:pathLst>
          </a:custGeom>
          <a:noFill/>
          <a:effectLst>
            <a:softEdge rad="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3FC8BC27-792C-47E6-9249-BA1AFBD1A9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05425" y="1847850"/>
            <a:ext cx="6543675" cy="4213121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sl-SI" sz="3200" dirty="0">
                <a:solidFill>
                  <a:srgbClr val="002060"/>
                </a:solidFill>
              </a:rPr>
              <a:t>Potres je povzročil veliko škodo. </a:t>
            </a:r>
          </a:p>
          <a:p>
            <a:pPr marL="0" indent="0">
              <a:buNone/>
            </a:pPr>
            <a:r>
              <a:rPr lang="sl-SI" sz="3200" dirty="0">
                <a:solidFill>
                  <a:srgbClr val="002060"/>
                </a:solidFill>
              </a:rPr>
              <a:t>V vasi je bilo porušenih veliko hiš, prebivalci pa so ostali brez strehe nad glavo. </a:t>
            </a:r>
          </a:p>
          <a:p>
            <a:pPr marL="0" indent="0">
              <a:buNone/>
            </a:pPr>
            <a:r>
              <a:rPr lang="sl-SI" sz="3200" dirty="0">
                <a:solidFill>
                  <a:srgbClr val="002060"/>
                </a:solidFill>
              </a:rPr>
              <a:t>Reševalci so se z reševalnimi psi le stežka prebili do ponesrečencev.</a:t>
            </a:r>
          </a:p>
          <a:p>
            <a:endParaRPr lang="sl-SI" sz="2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3858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Rectangle 35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77FB5732-1FF5-4805-A38C-61E84D0C96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321734"/>
            <a:ext cx="5136416" cy="1135737"/>
          </a:xfrm>
        </p:spPr>
        <p:txBody>
          <a:bodyPr>
            <a:normAutofit/>
          </a:bodyPr>
          <a:lstStyle/>
          <a:p>
            <a:r>
              <a:rPr lang="sl-SI" sz="3600" b="1" dirty="0">
                <a:solidFill>
                  <a:srgbClr val="FF0000"/>
                </a:solidFill>
                <a:latin typeface="+mn-lt"/>
              </a:rPr>
              <a:t>Vaja: REŠITVE</a:t>
            </a:r>
            <a:endParaRPr lang="sl-SI" sz="3600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F1E2D359-063A-4AEB-8FAF-8F86012B2B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2553" y="1782981"/>
            <a:ext cx="6260172" cy="4393982"/>
          </a:xfrm>
        </p:spPr>
        <p:txBody>
          <a:bodyPr>
            <a:normAutofit/>
          </a:bodyPr>
          <a:lstStyle/>
          <a:p>
            <a:r>
              <a:rPr lang="sl-SI" sz="3200" b="1" u="sng" dirty="0"/>
              <a:t>Potres</a:t>
            </a:r>
            <a:r>
              <a:rPr lang="sl-SI" sz="3200" dirty="0"/>
              <a:t> je povzročil veliko </a:t>
            </a:r>
            <a:r>
              <a:rPr lang="sl-SI" sz="3200" b="1" u="sng" dirty="0"/>
              <a:t>škodo</a:t>
            </a:r>
            <a:r>
              <a:rPr lang="sl-SI" sz="3200" dirty="0"/>
              <a:t>. </a:t>
            </a:r>
          </a:p>
          <a:p>
            <a:r>
              <a:rPr lang="sl-SI" sz="3200" dirty="0"/>
              <a:t>V </a:t>
            </a:r>
            <a:r>
              <a:rPr lang="sl-SI" sz="3200" b="1" u="sng" dirty="0"/>
              <a:t>vasi</a:t>
            </a:r>
            <a:r>
              <a:rPr lang="sl-SI" sz="3200" dirty="0"/>
              <a:t> je bilo porušenih veliko </a:t>
            </a:r>
            <a:r>
              <a:rPr lang="sl-SI" sz="3200" b="1" u="sng" dirty="0"/>
              <a:t>hiš</a:t>
            </a:r>
            <a:r>
              <a:rPr lang="sl-SI" sz="3200" dirty="0"/>
              <a:t>, </a:t>
            </a:r>
            <a:r>
              <a:rPr lang="sl-SI" sz="3200" b="1" u="sng" dirty="0"/>
              <a:t>prebivalci </a:t>
            </a:r>
            <a:r>
              <a:rPr lang="sl-SI" sz="3200" dirty="0"/>
              <a:t>pa so ostali brez </a:t>
            </a:r>
            <a:r>
              <a:rPr lang="sl-SI" sz="3200" b="1" u="sng" dirty="0"/>
              <a:t>strehe</a:t>
            </a:r>
            <a:r>
              <a:rPr lang="sl-SI" sz="3200" dirty="0"/>
              <a:t> nad </a:t>
            </a:r>
            <a:r>
              <a:rPr lang="sl-SI" sz="3200" b="1" u="sng" dirty="0"/>
              <a:t>glavo</a:t>
            </a:r>
            <a:r>
              <a:rPr lang="sl-SI" sz="3200" dirty="0"/>
              <a:t>. </a:t>
            </a:r>
          </a:p>
          <a:p>
            <a:r>
              <a:rPr lang="sl-SI" sz="3200" b="1" u="sng" dirty="0"/>
              <a:t>Reševalci </a:t>
            </a:r>
            <a:r>
              <a:rPr lang="sl-SI" sz="3200" dirty="0"/>
              <a:t>so se z reševalnimi </a:t>
            </a:r>
            <a:r>
              <a:rPr lang="sl-SI" sz="3200" b="1" u="sng" dirty="0"/>
              <a:t>psi</a:t>
            </a:r>
            <a:r>
              <a:rPr lang="sl-SI" sz="3200" dirty="0"/>
              <a:t> le stežka prebili do </a:t>
            </a:r>
            <a:r>
              <a:rPr lang="sl-SI" sz="3200" b="1" u="sng" dirty="0"/>
              <a:t>ponesrečencev.</a:t>
            </a:r>
          </a:p>
          <a:p>
            <a:pPr marL="0" indent="0">
              <a:buNone/>
            </a:pPr>
            <a:endParaRPr lang="sl-SI" sz="2000" dirty="0"/>
          </a:p>
        </p:txBody>
      </p:sp>
      <p:sp>
        <p:nvSpPr>
          <p:cNvPr id="46" name="Isosceles Triangle 37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39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2" descr="Vector Reading School Boy Png Download - Boy Png Clipart ...">
            <a:extLst>
              <a:ext uri="{FF2B5EF4-FFF2-40B4-BE49-F238E27FC236}">
                <a16:creationId xmlns:a16="http://schemas.microsoft.com/office/drawing/2014/main" id="{ECB621BA-1D0B-42FC-968A-0DB2D219381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5"/>
          <a:stretch/>
        </p:blipFill>
        <p:spPr bwMode="auto">
          <a:xfrm>
            <a:off x="6412117" y="10"/>
            <a:ext cx="5779884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48" name="Group 41">
            <a:extLst>
              <a:ext uri="{FF2B5EF4-FFF2-40B4-BE49-F238E27FC236}">
                <a16:creationId xmlns:a16="http://schemas.microsoft.com/office/drawing/2014/main" id="{07EAA094-9CF6-4695-958A-33D9BCAA94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123132" y="713128"/>
            <a:ext cx="1068867" cy="2126625"/>
            <a:chOff x="10918968" y="713127"/>
            <a:chExt cx="1273032" cy="2532832"/>
          </a:xfrm>
        </p:grpSpPr>
        <p:sp>
          <p:nvSpPr>
            <p:cNvPr id="49" name="Rectangle 42">
              <a:extLst>
                <a:ext uri="{FF2B5EF4-FFF2-40B4-BE49-F238E27FC236}">
                  <a16:creationId xmlns:a16="http://schemas.microsoft.com/office/drawing/2014/main" id="{2E80C965-DB6D-4F81-9E9E-B027384D0B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2700000">
              <a:off x="11052629" y="2120024"/>
              <a:ext cx="645368" cy="645368"/>
            </a:xfrm>
            <a:prstGeom prst="rect">
              <a:avLst/>
            </a:prstGeom>
            <a:solidFill>
              <a:schemeClr val="accent4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Isosceles Triangle 43">
              <a:extLst>
                <a:ext uri="{FF2B5EF4-FFF2-40B4-BE49-F238E27FC236}">
                  <a16:creationId xmlns:a16="http://schemas.microsoft.com/office/drawing/2014/main" id="{A580F890-B085-4E95-96AA-55AEBEC5CE6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10289068" y="1343027"/>
              <a:ext cx="2532832" cy="1273032"/>
            </a:xfrm>
            <a:prstGeom prst="triangle">
              <a:avLst>
                <a:gd name="adj" fmla="val 50000"/>
              </a:avLst>
            </a:prstGeom>
            <a:solidFill>
              <a:schemeClr val="accent4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7345160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184</Words>
  <Application>Microsoft Office PowerPoint</Application>
  <PresentationFormat>Širokozaslonsko</PresentationFormat>
  <Paragraphs>33</Paragraphs>
  <Slides>6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3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Officeova tema</vt:lpstr>
      <vt:lpstr>SAMOSTALNIŠKA BESEDA</vt:lpstr>
      <vt:lpstr>K SAMOSTALNIŠKI BESEDI spadajo:</vt:lpstr>
      <vt:lpstr>SAMOSTALNIK</vt:lpstr>
      <vt:lpstr>SAMOSTALNIKI so:</vt:lpstr>
      <vt:lpstr>Vaja: Prepiši besedilo v zvezek in podčrtaj samostalnike.</vt:lpstr>
      <vt:lpstr>Vaja: REŠITVE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SAMOSTALNIŠKA BESEDA</dc:title>
  <dc:creator>Tanja</dc:creator>
  <cp:lastModifiedBy>Tanja</cp:lastModifiedBy>
  <cp:revision>3</cp:revision>
  <dcterms:created xsi:type="dcterms:W3CDTF">2020-04-01T19:20:59Z</dcterms:created>
  <dcterms:modified xsi:type="dcterms:W3CDTF">2020-04-02T06:00:56Z</dcterms:modified>
</cp:coreProperties>
</file>