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60" r:id="rId2"/>
    <p:sldId id="265" r:id="rId3"/>
    <p:sldId id="269" r:id="rId4"/>
    <p:sldId id="264" r:id="rId5"/>
    <p:sldId id="262" r:id="rId6"/>
    <p:sldId id="268" r:id="rId7"/>
    <p:sldId id="263" r:id="rId8"/>
    <p:sldId id="270" r:id="rId9"/>
    <p:sldId id="267" r:id="rId1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ja Šikovec" userId="05b0d955-8db8-41c5-b90b-8fc199c53ce1" providerId="ADAL" clId="{5B6603C8-DF39-4639-80FF-FB4B1ACBFB38}"/>
    <pc:docChg chg="modSld">
      <pc:chgData name="Sanja Šikovec" userId="05b0d955-8db8-41c5-b90b-8fc199c53ce1" providerId="ADAL" clId="{5B6603C8-DF39-4639-80FF-FB4B1ACBFB38}" dt="2020-03-30T21:09:05.127" v="50" actId="1076"/>
      <pc:docMkLst>
        <pc:docMk/>
      </pc:docMkLst>
      <pc:sldChg chg="modSp">
        <pc:chgData name="Sanja Šikovec" userId="05b0d955-8db8-41c5-b90b-8fc199c53ce1" providerId="ADAL" clId="{5B6603C8-DF39-4639-80FF-FB4B1ACBFB38}" dt="2020-03-30T21:09:05.127" v="50" actId="1076"/>
        <pc:sldMkLst>
          <pc:docMk/>
          <pc:sldMk cId="990386109" sldId="263"/>
        </pc:sldMkLst>
        <pc:spChg chg="mod">
          <ac:chgData name="Sanja Šikovec" userId="05b0d955-8db8-41c5-b90b-8fc199c53ce1" providerId="ADAL" clId="{5B6603C8-DF39-4639-80FF-FB4B1ACBFB38}" dt="2020-03-30T21:04:38.909" v="47" actId="1076"/>
          <ac:spMkLst>
            <pc:docMk/>
            <pc:sldMk cId="990386109" sldId="263"/>
            <ac:spMk id="2" creationId="{4ABA7FE5-0A64-4705-A859-4B0A30293993}"/>
          </ac:spMkLst>
        </pc:spChg>
        <pc:picChg chg="mod">
          <ac:chgData name="Sanja Šikovec" userId="05b0d955-8db8-41c5-b90b-8fc199c53ce1" providerId="ADAL" clId="{5B6603C8-DF39-4639-80FF-FB4B1ACBFB38}" dt="2020-03-30T21:09:05.127" v="50" actId="1076"/>
          <ac:picMkLst>
            <pc:docMk/>
            <pc:sldMk cId="990386109" sldId="263"/>
            <ac:picMk id="3" creationId="{249920BB-45AB-4174-968C-808654FA49C6}"/>
          </ac:picMkLst>
        </pc:picChg>
        <pc:picChg chg="mod">
          <ac:chgData name="Sanja Šikovec" userId="05b0d955-8db8-41c5-b90b-8fc199c53ce1" providerId="ADAL" clId="{5B6603C8-DF39-4639-80FF-FB4B1ACBFB38}" dt="2020-03-30T21:04:34.872" v="46" actId="1076"/>
          <ac:picMkLst>
            <pc:docMk/>
            <pc:sldMk cId="990386109" sldId="263"/>
            <ac:picMk id="3074" creationId="{00000000-0000-0000-0000-000000000000}"/>
          </ac:picMkLst>
        </pc:picChg>
      </pc:sldChg>
      <pc:sldChg chg="modSp">
        <pc:chgData name="Sanja Šikovec" userId="05b0d955-8db8-41c5-b90b-8fc199c53ce1" providerId="ADAL" clId="{5B6603C8-DF39-4639-80FF-FB4B1ACBFB38}" dt="2020-03-30T21:04:19.163" v="45" actId="20577"/>
        <pc:sldMkLst>
          <pc:docMk/>
          <pc:sldMk cId="3543240150" sldId="267"/>
        </pc:sldMkLst>
        <pc:spChg chg="mod">
          <ac:chgData name="Sanja Šikovec" userId="05b0d955-8db8-41c5-b90b-8fc199c53ce1" providerId="ADAL" clId="{5B6603C8-DF39-4639-80FF-FB4B1ACBFB38}" dt="2020-03-30T21:04:19.163" v="45" actId="20577"/>
          <ac:spMkLst>
            <pc:docMk/>
            <pc:sldMk cId="3543240150" sldId="267"/>
            <ac:spMk id="6" creationId="{00000000-0000-0000-0000-000000000000}"/>
          </ac:spMkLst>
        </pc:spChg>
        <pc:picChg chg="mod">
          <ac:chgData name="Sanja Šikovec" userId="05b0d955-8db8-41c5-b90b-8fc199c53ce1" providerId="ADAL" clId="{5B6603C8-DF39-4639-80FF-FB4B1ACBFB38}" dt="2020-03-30T20:55:56.058" v="2" actId="1076"/>
          <ac:picMkLst>
            <pc:docMk/>
            <pc:sldMk cId="3543240150" sldId="267"/>
            <ac:picMk id="2" creationId="{BBC1DC28-B478-4A33-B897-D845E1EE994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26A94388-5E4F-417A-8225-B2ECBA37B19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sl-SI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4526628B-613C-47A0-8E55-83FE1E36C8FA}" type="slidenum">
              <a:rPr lang="sl-SI" smtClean="0"/>
              <a:t>‹#›</a:t>
            </a:fld>
            <a:endParaRPr lang="sl-SI"/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388-5E4F-417A-8225-B2ECBA37B19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628B-613C-47A0-8E55-83FE1E36C8F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388-5E4F-417A-8225-B2ECBA37B19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628B-613C-47A0-8E55-83FE1E36C8FA}" type="slidenum">
              <a:rPr lang="sl-SI" smtClean="0"/>
              <a:t>‹#›</a:t>
            </a:fld>
            <a:endParaRPr lang="sl-SI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388-5E4F-417A-8225-B2ECBA37B19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628B-613C-47A0-8E55-83FE1E36C8FA}" type="slidenum">
              <a:rPr lang="sl-SI" smtClean="0"/>
              <a:t>‹#›</a:t>
            </a:fld>
            <a:endParaRPr lang="sl-SI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26A94388-5E4F-417A-8225-B2ECBA37B19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4526628B-613C-47A0-8E55-83FE1E36C8FA}" type="slidenum">
              <a:rPr lang="sl-SI" smtClean="0"/>
              <a:t>‹#›</a:t>
            </a:fld>
            <a:endParaRPr lang="sl-SI"/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388-5E4F-417A-8225-B2ECBA37B19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628B-613C-47A0-8E55-83FE1E36C8FA}" type="slidenum">
              <a:rPr lang="sl-SI" smtClean="0"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388-5E4F-417A-8225-B2ECBA37B19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628B-613C-47A0-8E55-83FE1E36C8FA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388-5E4F-417A-8225-B2ECBA37B19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628B-613C-47A0-8E55-83FE1E36C8FA}" type="slidenum">
              <a:rPr lang="sl-SI" smtClean="0"/>
              <a:t>‹#›</a:t>
            </a:fld>
            <a:endParaRPr lang="sl-SI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388-5E4F-417A-8225-B2ECBA37B19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628B-613C-47A0-8E55-83FE1E36C8FA}" type="slidenum">
              <a:rPr lang="sl-SI" smtClean="0"/>
              <a:t>‹#›</a:t>
            </a:fld>
            <a:endParaRPr lang="sl-SI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388-5E4F-417A-8225-B2ECBA37B19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628B-613C-47A0-8E55-83FE1E36C8FA}" type="slidenum">
              <a:rPr lang="sl-SI" smtClean="0"/>
              <a:t>‹#›</a:t>
            </a:fld>
            <a:endParaRPr lang="sl-SI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388-5E4F-417A-8225-B2ECBA37B19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628B-613C-47A0-8E55-83FE1E36C8FA}" type="slidenum">
              <a:rPr lang="sl-SI" smtClean="0"/>
              <a:t>‹#›</a:t>
            </a:fld>
            <a:endParaRPr lang="sl-SI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6A94388-5E4F-417A-8225-B2ECBA37B19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526628B-613C-47A0-8E55-83FE1E36C8FA}" type="slidenum">
              <a:rPr lang="sl-SI" smtClean="0"/>
              <a:t>‹#›</a:t>
            </a:fld>
            <a:endParaRPr lang="sl-SI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http://www.artie.com/kinicon3.gif" TargetMode="External"/><Relationship Id="rId7" Type="http://schemas.openxmlformats.org/officeDocument/2006/relationships/image" Target="http://imagecache2.allposters.com/images/pic/NYG/5138~Red-Evening-Gown-I-Posters.jpg" TargetMode="Externa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http://www.oldwallsvineyard.co.uk/gfx/images/red_wine.jpg" TargetMode="External"/><Relationship Id="rId4" Type="http://schemas.openxmlformats.org/officeDocument/2006/relationships/image" Target="../media/image8.jpeg"/><Relationship Id="rId9" Type="http://schemas.openxmlformats.org/officeDocument/2006/relationships/image" Target="http://www.catowner.com/images/cat05.gi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cient.eu/Etruscan_Civilization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Golobica miru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31" y="291475"/>
            <a:ext cx="2476467" cy="23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lika 11" descr="skalovj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0"/>
          <a:stretch>
            <a:fillRect/>
          </a:stretch>
        </p:blipFill>
        <p:spPr bwMode="auto">
          <a:xfrm>
            <a:off x="4153437" y="281084"/>
            <a:ext cx="2704563" cy="2749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lika 12" descr="Image result for ice skates imag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85" y="4034865"/>
            <a:ext cx="2222612" cy="1614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lika 13" descr="žabo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563" y="4002666"/>
            <a:ext cx="2091475" cy="16463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avokotnik 6"/>
          <p:cNvSpPr/>
          <p:nvPr/>
        </p:nvSpPr>
        <p:spPr>
          <a:xfrm>
            <a:off x="464785" y="2887323"/>
            <a:ext cx="7843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  __  __ + __  __  __   </a:t>
            </a:r>
            <a:r>
              <a:rPr lang="sl-SI" sz="4000" b="1" u="sng" strike="dblStrik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_L_   _A</a:t>
            </a:r>
            <a:r>
              <a:rPr lang="sl-SI" sz="4000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endParaRPr lang="sl-SI" sz="4000" dirty="0"/>
          </a:p>
        </p:txBody>
      </p:sp>
      <p:sp>
        <p:nvSpPr>
          <p:cNvPr id="8" name="Pravokotnik 7"/>
          <p:cNvSpPr/>
          <p:nvPr/>
        </p:nvSpPr>
        <p:spPr>
          <a:xfrm>
            <a:off x="541885" y="3322849"/>
            <a:ext cx="25834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5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←-------</a:t>
            </a:r>
            <a:endParaRPr lang="sl-SI" sz="5000" dirty="0"/>
          </a:p>
        </p:txBody>
      </p:sp>
      <p:sp>
        <p:nvSpPr>
          <p:cNvPr id="9" name="Pravokotnik 8"/>
          <p:cNvSpPr/>
          <p:nvPr/>
        </p:nvSpPr>
        <p:spPr>
          <a:xfrm>
            <a:off x="541885" y="5648968"/>
            <a:ext cx="81580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  __ </a:t>
            </a:r>
            <a:r>
              <a:rPr lang="sl-SI" sz="4000" b="1" u="sng" strike="sngStrike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 A  L  K  E</a:t>
            </a:r>
            <a:r>
              <a:rPr lang="sl-SI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l-SI" sz="4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 __   __   </a:t>
            </a:r>
            <a:r>
              <a:rPr lang="sl-SI" sz="4000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B=V</a:t>
            </a:r>
            <a:r>
              <a:rPr lang="sl-SI" sz="4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___</a:t>
            </a:r>
            <a:endParaRPr lang="sl-SI" sz="4000" dirty="0"/>
          </a:p>
        </p:txBody>
      </p:sp>
      <p:sp>
        <p:nvSpPr>
          <p:cNvPr id="2" name="Rounded Rectangle 1"/>
          <p:cNvSpPr/>
          <p:nvPr/>
        </p:nvSpPr>
        <p:spPr>
          <a:xfrm>
            <a:off x="7647709" y="1414848"/>
            <a:ext cx="4260272" cy="323241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6600" dirty="0"/>
              <a:t>RIMSKA DRŽAVA</a:t>
            </a:r>
          </a:p>
          <a:p>
            <a:pPr algn="ctr"/>
            <a:r>
              <a:rPr lang="sl-SI" sz="2800" dirty="0"/>
              <a:t>(U73–75) </a:t>
            </a:r>
          </a:p>
        </p:txBody>
      </p:sp>
      <p:pic>
        <p:nvPicPr>
          <p:cNvPr id="4" name="Nagovor">
            <a:hlinkClick r:id="" action="ppaction://media"/>
            <a:extLst>
              <a:ext uri="{FF2B5EF4-FFF2-40B4-BE49-F238E27FC236}">
                <a16:creationId xmlns:a16="http://schemas.microsoft.com/office/drawing/2014/main" id="{EE906606-152B-4F6F-B748-984DA94BE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51054" y="5648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3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2" name="Slika 9" descr="http://www.artie.com/kinicon3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36" y="195262"/>
            <a:ext cx="1927650" cy="222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Slika 10" descr="http://www.oldwallsvineyard.co.uk/gfx/images/red_wine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33" y="195262"/>
            <a:ext cx="1681340" cy="25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462347" y="2614967"/>
            <a:ext cx="799129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  __ __ __  __+ </a:t>
            </a:r>
            <a:r>
              <a:rPr kumimoji="0" lang="sl-SI" altLang="sl-SI" sz="4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sl-SI" altLang="sl-SI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+__  _  _ </a:t>
            </a:r>
            <a:r>
              <a:rPr kumimoji="0" lang="sl-SI" altLang="sl-SI" sz="4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O=A </a:t>
            </a:r>
            <a:r>
              <a:rPr kumimoji="0" lang="sl-SI" altLang="sl-SI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kumimoji="0" lang="sl-SI" altLang="sl-SI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sl-SI" altLang="sl-SI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69" name="Slika 8" descr="http://imagecache2.allposters.com/images/pic/NYG/5138~Red-Evening-Gown-I-Posters.jpg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403" y="3373063"/>
            <a:ext cx="1891048" cy="26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Slika 7" descr="http://www.catowner.com/images/cat05.gif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66" y="3819998"/>
            <a:ext cx="2230839" cy="224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Raven povezovalnik 24"/>
          <p:cNvCxnSpPr>
            <a:cxnSpLocks noChangeShapeType="1"/>
          </p:cNvCxnSpPr>
          <p:nvPr/>
        </p:nvCxnSpPr>
        <p:spPr bwMode="auto">
          <a:xfrm>
            <a:off x="312420" y="462407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Raven povezovalnik 25"/>
          <p:cNvCxnSpPr>
            <a:cxnSpLocks noChangeShapeType="1"/>
          </p:cNvCxnSpPr>
          <p:nvPr/>
        </p:nvCxnSpPr>
        <p:spPr bwMode="auto">
          <a:xfrm>
            <a:off x="786389" y="5102926"/>
            <a:ext cx="874985" cy="480629"/>
          </a:xfrm>
          <a:prstGeom prst="line">
            <a:avLst/>
          </a:prstGeom>
          <a:noFill/>
          <a:ln w="603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152400" y="609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sl-SI" altLang="sl-SI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152400" y="1066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sl-SI" altLang="sl-SI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endParaRPr kumimoji="0" lang="sl-SI" altLang="sl-SI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519336" y="6006074"/>
            <a:ext cx="990848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 ___ ___        +     O=U ___ ___ E=I ___ ___  </a:t>
            </a:r>
            <a:endParaRPr kumimoji="0" lang="sl-SI" altLang="sl-SI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177644" y="1531026"/>
            <a:ext cx="3460173" cy="34116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400" b="1" dirty="0"/>
              <a:t>1. Rimsko zgodovino delimo na tri glavna obdobja: obdobje kraljevine, republike in cesarstva.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299831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FB82602-E391-4F3C-8FD1-C724736C8F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99" r="1315" b="3453"/>
          <a:stretch/>
        </p:blipFill>
        <p:spPr>
          <a:xfrm>
            <a:off x="171676" y="598401"/>
            <a:ext cx="5300977" cy="3353471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E290AF31-7211-4B5E-B51B-18773C8434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2" t="3453" r="-1"/>
          <a:stretch/>
        </p:blipFill>
        <p:spPr>
          <a:xfrm>
            <a:off x="5472653" y="598401"/>
            <a:ext cx="6677816" cy="3353471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3657C36C-89E0-4E44-8966-9E3A2A0FC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390" y="5029200"/>
            <a:ext cx="1043763" cy="104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4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39091" y="737756"/>
            <a:ext cx="2951018" cy="990600"/>
          </a:xfrm>
        </p:spPr>
        <p:txBody>
          <a:bodyPr>
            <a:normAutofit fontScale="90000"/>
          </a:bodyPr>
          <a:lstStyle/>
          <a:p>
            <a:r>
              <a:rPr lang="sl-SI" dirty="0"/>
              <a:t>LJUDSTVA </a:t>
            </a:r>
            <a:br>
              <a:rPr lang="sl-SI" dirty="0"/>
            </a:br>
            <a:r>
              <a:rPr lang="sl-SI" dirty="0"/>
              <a:t>APENINSKEGA </a:t>
            </a:r>
            <a:br>
              <a:rPr lang="sl-SI" dirty="0"/>
            </a:br>
            <a:r>
              <a:rPr lang="sl-SI" dirty="0"/>
              <a:t>POLOTOKA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965" y="93400"/>
            <a:ext cx="7583632" cy="676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737755" y="1891145"/>
            <a:ext cx="3034145" cy="3657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/>
              <a:t>2. Poselitev apeninskega polotoka:</a:t>
            </a:r>
          </a:p>
          <a:p>
            <a:pPr algn="ctr"/>
            <a:r>
              <a:rPr lang="sl-SI" sz="2400" b="1" dirty="0"/>
              <a:t>- Etruščani - zelo razvita civilizacija.</a:t>
            </a:r>
          </a:p>
          <a:p>
            <a:pPr algn="ctr"/>
            <a:r>
              <a:rPr lang="sl-SI" sz="2400" b="1" dirty="0"/>
              <a:t>- tudi Grki, Feničani in Kartažani.</a:t>
            </a: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D1E7E695-7BDB-4531-BBD9-D07A4258B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3136" y="5548745"/>
            <a:ext cx="1045213" cy="104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6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140339" y="-61446"/>
            <a:ext cx="3013634" cy="706964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chemeClr val="tx1"/>
                </a:solidFill>
              </a:rPr>
              <a:t>ETRUŠČANI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"/>
          </p:nvPr>
        </p:nvSpPr>
        <p:spPr>
          <a:xfrm>
            <a:off x="6898341" y="5754610"/>
            <a:ext cx="5293659" cy="1327403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r>
              <a:rPr lang="sl-SI" b="1" dirty="0"/>
              <a:t>Sarkofag zakoncev; V družbi so bile ženske spoštovane, lahko so imele svojo lastnino in celo pomagale možem v politični karieri. Veliko so hodile na javne prireditve. </a:t>
            </a:r>
          </a:p>
        </p:txBody>
      </p:sp>
      <p:pic>
        <p:nvPicPr>
          <p:cNvPr id="3074" name="Picture 2" descr="Sarcophagus of the Married Couple, Cerveter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 b="15646"/>
          <a:stretch/>
        </p:blipFill>
        <p:spPr bwMode="auto">
          <a:xfrm>
            <a:off x="7299779" y="3092092"/>
            <a:ext cx="4762500" cy="2662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imera d'arezzo, fi, 04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932" y="99645"/>
            <a:ext cx="4104347" cy="2965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značba mesta vsebine 2"/>
          <p:cNvSpPr txBox="1">
            <a:spLocks/>
          </p:cNvSpPr>
          <p:nvPr/>
        </p:nvSpPr>
        <p:spPr>
          <a:xfrm>
            <a:off x="6098297" y="672574"/>
            <a:ext cx="1825082" cy="1391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3" charset="2"/>
              <a:buNone/>
            </a:pPr>
            <a:r>
              <a:rPr lang="sl-SI" b="1" dirty="0">
                <a:solidFill>
                  <a:schemeClr val="bg1"/>
                </a:solidFill>
              </a:rPr>
              <a:t>Slika 2: Himera iz </a:t>
            </a:r>
            <a:r>
              <a:rPr lang="sl-SI" b="1" dirty="0" err="1">
                <a:solidFill>
                  <a:schemeClr val="bg1"/>
                </a:solidFill>
              </a:rPr>
              <a:t>Arezza</a:t>
            </a:r>
            <a:r>
              <a:rPr lang="sl-SI" b="1" dirty="0">
                <a:solidFill>
                  <a:schemeClr val="bg1"/>
                </a:solidFill>
              </a:rPr>
              <a:t>; Bili so mojstri v obdelovanju različnih kovin. </a:t>
            </a:r>
          </a:p>
        </p:txBody>
      </p:sp>
      <p:sp>
        <p:nvSpPr>
          <p:cNvPr id="7" name="Označba mesta vsebine 2"/>
          <p:cNvSpPr txBox="1">
            <a:spLocks/>
          </p:cNvSpPr>
          <p:nvPr/>
        </p:nvSpPr>
        <p:spPr>
          <a:xfrm>
            <a:off x="5424178" y="1148810"/>
            <a:ext cx="2194433" cy="1606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sl-SI" b="1" dirty="0"/>
              <a:t>Grobnice v mestu Cervetera; O Etruščanih smo največ zvedeli iz ostankov njihovih grobnic. Bili so odlični graditelji (obok, vodovod, templji).</a:t>
            </a:r>
          </a:p>
        </p:txBody>
      </p:sp>
      <p:pic>
        <p:nvPicPr>
          <p:cNvPr id="3078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7" y="475259"/>
            <a:ext cx="5219721" cy="2754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ww.ancient.eu/img/r/p/750x750/6274.jpg?v=14856827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7" y="3466570"/>
            <a:ext cx="5048472" cy="3358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855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0"/>
            <a:ext cx="1108710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5408" y="6589810"/>
            <a:ext cx="6203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solidFill>
                  <a:schemeClr val="bg1"/>
                </a:solidFill>
              </a:rPr>
              <a:t>Amulij umori Numitorja, njegovega sina, hči Reja Silvija gre v svetišče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52A9A30E-6CEF-4065-9864-915C08DC5A26}"/>
              </a:ext>
            </a:extLst>
          </p:cNvPr>
          <p:cNvSpPr/>
          <p:nvPr/>
        </p:nvSpPr>
        <p:spPr>
          <a:xfrm rot="16200000">
            <a:off x="-3086615" y="3167387"/>
            <a:ext cx="6823160" cy="5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LEGENDA O NASTANKU RIMA (</a:t>
            </a:r>
            <a:r>
              <a:rPr lang="en-US" b="1" dirty="0" err="1"/>
              <a:t>Pomagaj</a:t>
            </a:r>
            <a:r>
              <a:rPr lang="en-US" b="1" dirty="0"/>
              <a:t> </a:t>
            </a:r>
            <a:r>
              <a:rPr lang="en-US" b="1" dirty="0" err="1"/>
              <a:t>si</a:t>
            </a:r>
            <a:r>
              <a:rPr lang="en-US" b="1" dirty="0"/>
              <a:t> z </a:t>
            </a:r>
            <a:r>
              <a:rPr lang="en-US" b="1" dirty="0" err="1"/>
              <a:t>učbenikom</a:t>
            </a:r>
            <a:r>
              <a:rPr lang="en-US" b="1" dirty="0"/>
              <a:t>.)</a:t>
            </a:r>
            <a:endParaRPr lang="en-SI" b="1" dirty="0"/>
          </a:p>
        </p:txBody>
      </p:sp>
    </p:spTree>
    <p:extLst>
      <p:ext uri="{BB962C8B-B14F-4D97-AF65-F5344CB8AC3E}">
        <p14:creationId xmlns:p14="http://schemas.microsoft.com/office/powerpoint/2010/main" val="3534345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ROMAN WOL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26" y="206289"/>
            <a:ext cx="6346344" cy="4121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965" y="0"/>
            <a:ext cx="4392035" cy="5862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53290" y="3740727"/>
            <a:ext cx="6819755" cy="2836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400" b="1" dirty="0"/>
              <a:t>3. Nastanek mesta Rim:</a:t>
            </a:r>
          </a:p>
          <a:p>
            <a:r>
              <a:rPr lang="sl-SI" sz="2400" b="1" dirty="0"/>
              <a:t>- 753 pr. n. št., 7 gričev ob Tiberi se združi,</a:t>
            </a:r>
          </a:p>
          <a:p>
            <a:r>
              <a:rPr lang="sl-SI" sz="2400" b="1" dirty="0"/>
              <a:t>- legenda o Romulu in Remu,</a:t>
            </a:r>
          </a:p>
          <a:p>
            <a:r>
              <a:rPr lang="sl-SI" sz="2400" b="1" dirty="0"/>
              <a:t>- kralji etruščanskega rodu v rodovni ureditvi, a so jih kljub 200 letnemu napredku Rima izgnali, nastane aristokratska republika. </a:t>
            </a: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4ABA7FE5-0A64-4705-A859-4B0A30293993}"/>
              </a:ext>
            </a:extLst>
          </p:cNvPr>
          <p:cNvSpPr txBox="1"/>
          <p:nvPr/>
        </p:nvSpPr>
        <p:spPr>
          <a:xfrm>
            <a:off x="7878725" y="5862088"/>
            <a:ext cx="469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Brata</a:t>
            </a:r>
            <a:r>
              <a:rPr lang="en-US" dirty="0"/>
              <a:t> </a:t>
            </a:r>
            <a:r>
              <a:rPr lang="en-US" dirty="0" err="1"/>
              <a:t>Romul</a:t>
            </a:r>
            <a:r>
              <a:rPr lang="en-US" dirty="0"/>
              <a:t> in Rem</a:t>
            </a:r>
            <a:endParaRPr lang="en-SI" dirty="0"/>
          </a:p>
        </p:txBody>
      </p:sp>
      <p:pic>
        <p:nvPicPr>
          <p:cNvPr id="3" name="volkulja">
            <a:hlinkClick r:id="" action="ppaction://media"/>
            <a:extLst>
              <a:ext uri="{FF2B5EF4-FFF2-40B4-BE49-F238E27FC236}">
                <a16:creationId xmlns:a16="http://schemas.microsoft.com/office/drawing/2014/main" id="{249920BB-45AB-4174-968C-808654FA4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9635" y="2575818"/>
            <a:ext cx="1082910" cy="108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8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5234C4E-B6E9-4A87-84D1-FF5F4AEB5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3" b="1669"/>
          <a:stretch/>
        </p:blipFill>
        <p:spPr>
          <a:xfrm>
            <a:off x="656475" y="170120"/>
            <a:ext cx="11358315" cy="5847909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83EA7C16-00C3-4E3D-B97D-EFBB42CBF3E5}"/>
              </a:ext>
            </a:extLst>
          </p:cNvPr>
          <p:cNvSpPr txBox="1"/>
          <p:nvPr/>
        </p:nvSpPr>
        <p:spPr>
          <a:xfrm>
            <a:off x="659219" y="6081823"/>
            <a:ext cx="4231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Sedem</a:t>
            </a:r>
            <a:r>
              <a:rPr lang="en-US" dirty="0"/>
              <a:t> </a:t>
            </a:r>
            <a:r>
              <a:rPr lang="en-US" dirty="0" err="1"/>
              <a:t>rimskih</a:t>
            </a:r>
            <a:r>
              <a:rPr lang="en-US" dirty="0"/>
              <a:t> </a:t>
            </a:r>
            <a:r>
              <a:rPr lang="en-US" dirty="0" err="1"/>
              <a:t>gričev</a:t>
            </a:r>
            <a:r>
              <a:rPr lang="en-US" dirty="0"/>
              <a:t> </a:t>
            </a:r>
            <a:r>
              <a:rPr lang="en-US" dirty="0" err="1"/>
              <a:t>ob</a:t>
            </a:r>
            <a:r>
              <a:rPr lang="en-US" dirty="0"/>
              <a:t> </a:t>
            </a:r>
            <a:r>
              <a:rPr lang="en-US" dirty="0" err="1"/>
              <a:t>reki</a:t>
            </a:r>
            <a:r>
              <a:rPr lang="en-US" dirty="0"/>
              <a:t> </a:t>
            </a:r>
            <a:r>
              <a:rPr lang="en-US" dirty="0" err="1"/>
              <a:t>Tiberi</a:t>
            </a:r>
            <a:r>
              <a:rPr lang="en-US" dirty="0"/>
              <a:t> (</a:t>
            </a:r>
            <a:r>
              <a:rPr lang="en-US" dirty="0" err="1"/>
              <a:t>levo</a:t>
            </a:r>
            <a:r>
              <a:rPr lang="en-US" dirty="0"/>
              <a:t>)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641735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"/>
          <a:stretch/>
        </p:blipFill>
        <p:spPr bwMode="auto">
          <a:xfrm>
            <a:off x="2440459" y="2294149"/>
            <a:ext cx="9563700" cy="44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26027" y="290945"/>
            <a:ext cx="10546773" cy="2888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400" b="1" dirty="0"/>
              <a:t>4. Rimska družba:</a:t>
            </a:r>
          </a:p>
          <a:p>
            <a:pPr marL="285750" indent="-285750">
              <a:buFontTx/>
              <a:buChar char="-"/>
            </a:pPr>
            <a:r>
              <a:rPr lang="sl-SI" sz="2400" b="1" dirty="0"/>
              <a:t>PATRICIJI: bogati, svobodni, lastniki vse zemlje, imajo politične pravice</a:t>
            </a:r>
          </a:p>
          <a:p>
            <a:pPr marL="285750" indent="-285750">
              <a:buFontTx/>
              <a:buChar char="-"/>
            </a:pPr>
            <a:r>
              <a:rPr lang="sl-SI" sz="2400" b="1" dirty="0"/>
              <a:t>PLEBEJCI: večinsko prebivalstvo (kmetje, obrtniki, trgovci), svobodni, </a:t>
            </a:r>
            <a:r>
              <a:rPr lang="en-US" sz="2400" b="1" dirty="0" err="1"/>
              <a:t>najprej</a:t>
            </a:r>
            <a:r>
              <a:rPr lang="en-US" sz="2400" b="1" dirty="0"/>
              <a:t> </a:t>
            </a:r>
            <a:r>
              <a:rPr lang="sl-SI" sz="2400" b="1" dirty="0"/>
              <a:t>brez polit</a:t>
            </a:r>
            <a:r>
              <a:rPr lang="en-US" sz="2400" b="1" dirty="0" err="1"/>
              <a:t>i</a:t>
            </a:r>
            <a:r>
              <a:rPr lang="sl-SI" sz="2400" b="1" dirty="0" err="1"/>
              <a:t>čnih</a:t>
            </a:r>
            <a:r>
              <a:rPr lang="sl-SI" sz="2400" b="1" dirty="0"/>
              <a:t> pravic, </a:t>
            </a:r>
            <a:r>
              <a:rPr lang="en-US" sz="2400" b="1" dirty="0"/>
              <a:t>a </a:t>
            </a:r>
            <a:r>
              <a:rPr lang="en-US" sz="2400" b="1" dirty="0" err="1"/>
              <a:t>jih</a:t>
            </a:r>
            <a:r>
              <a:rPr lang="en-US" sz="2400" b="1" dirty="0"/>
              <a:t> </a:t>
            </a:r>
            <a:r>
              <a:rPr lang="en-US" sz="2400" b="1" dirty="0" err="1"/>
              <a:t>kasneje</a:t>
            </a:r>
            <a:r>
              <a:rPr lang="en-US" sz="2400" b="1" dirty="0"/>
              <a:t> </a:t>
            </a:r>
            <a:r>
              <a:rPr lang="en-US" sz="2400" b="1" dirty="0" err="1"/>
              <a:t>pridobijo</a:t>
            </a:r>
            <a:r>
              <a:rPr lang="en-US" sz="2400" b="1" dirty="0"/>
              <a:t>, </a:t>
            </a:r>
            <a:r>
              <a:rPr lang="sl-SI" sz="2400" b="1" dirty="0"/>
              <a:t>prepovedane poroke med patriciji in plebejci </a:t>
            </a:r>
          </a:p>
          <a:p>
            <a:pPr marL="285750" indent="-285750">
              <a:buFontTx/>
              <a:buChar char="-"/>
            </a:pPr>
            <a:r>
              <a:rPr lang="sl-SI" sz="2400" b="1" dirty="0"/>
              <a:t>SUŽNJI: nesvobodni, brez političnih pravic, delajo v rudnikih, kamnolomih, na poljih ...</a:t>
            </a: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BBC1DC28-B478-4A33-B897-D845E1EE9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043" y="50482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4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1743</TotalTime>
  <Words>329</Words>
  <Application>Microsoft Office PowerPoint</Application>
  <PresentationFormat>Širokozaslonsko</PresentationFormat>
  <Paragraphs>30</Paragraphs>
  <Slides>9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6" baseType="lpstr">
      <vt:lpstr>Arial</vt:lpstr>
      <vt:lpstr>Bookman Old Style</vt:lpstr>
      <vt:lpstr>Calibri</vt:lpstr>
      <vt:lpstr>Gill Sans MT</vt:lpstr>
      <vt:lpstr>Wingdings</vt:lpstr>
      <vt:lpstr>Wingdings 3</vt:lpstr>
      <vt:lpstr>Origin</vt:lpstr>
      <vt:lpstr>PowerPointova predstavitev</vt:lpstr>
      <vt:lpstr>PowerPointova predstavitev</vt:lpstr>
      <vt:lpstr>PowerPointova predstavitev</vt:lpstr>
      <vt:lpstr>LJUDSTVA  APENINSKEGA  POLOTOKA</vt:lpstr>
      <vt:lpstr>ETRUŠČANI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Vesna</dc:creator>
  <cp:lastModifiedBy>Sanja Šikovec</cp:lastModifiedBy>
  <cp:revision>28</cp:revision>
  <dcterms:created xsi:type="dcterms:W3CDTF">2018-01-01T12:58:48Z</dcterms:created>
  <dcterms:modified xsi:type="dcterms:W3CDTF">2020-03-30T21:09:08Z</dcterms:modified>
</cp:coreProperties>
</file>