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8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-1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3AA"/>
    <a:srgbClr val="DE1E5A"/>
    <a:srgbClr val="A873B0"/>
    <a:srgbClr val="8C368C"/>
    <a:srgbClr val="E6007E"/>
    <a:srgbClr val="CC4794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503" y="418011"/>
            <a:ext cx="3984171" cy="137160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 smtClean="0"/>
              <a:t>DELI CELOTE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err="1" smtClean="0">
                <a:solidFill>
                  <a:srgbClr val="EE73AA"/>
                </a:solidFill>
              </a:rPr>
              <a:t>Razpolovi</a:t>
            </a:r>
            <a:r>
              <a:rPr lang="en-GB" altLang="en-US" sz="3600" dirty="0" smtClean="0">
                <a:solidFill>
                  <a:srgbClr val="EE73AA"/>
                </a:solidFill>
              </a:rPr>
              <a:t>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  <a:solidFill>
            <a:srgbClr val="EE73AA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 smtClean="0">
                  <a:solidFill>
                    <a:schemeClr val="bg1"/>
                  </a:solidFill>
                </a:rPr>
                <a:t>6</a:t>
              </a:r>
              <a:endParaRPr lang="en-GB" alt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564778"/>
            <a:ext cx="1368984" cy="605114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sz="3200" dirty="0" smtClean="0"/>
              <a:t>Kaj je polovica od 12?</a:t>
            </a:r>
            <a:endParaRPr lang="en-GB" alt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B99D4-08D8-4423-A2E7-681CB629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3" y="2068327"/>
            <a:ext cx="227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err="1" smtClean="0">
                <a:solidFill>
                  <a:srgbClr val="EE73AA"/>
                </a:solidFill>
              </a:rPr>
              <a:t>Razpolovi</a:t>
            </a:r>
            <a:r>
              <a:rPr lang="en-GB" altLang="en-US" sz="3600" dirty="0" smtClean="0">
                <a:solidFill>
                  <a:srgbClr val="EE73AA"/>
                </a:solidFill>
              </a:rPr>
              <a:t>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8B01E-7163-4518-9753-A7AA218797AD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A87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1144" y="3830900"/>
              <a:ext cx="141758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 smtClean="0">
                  <a:solidFill>
                    <a:schemeClr val="bg1"/>
                  </a:solidFill>
                </a:rPr>
                <a:t>10</a:t>
              </a:r>
              <a:endParaRPr lang="en-GB" alt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486400"/>
            <a:ext cx="1368984" cy="683491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sz="3200" dirty="0" smtClean="0"/>
              <a:t>Katero števila je polovica od 20?</a:t>
            </a:r>
            <a:endParaRPr lang="en-GB" alt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BF54-230A-4921-8518-0C012613D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7" y="1972235"/>
            <a:ext cx="24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solidFill>
                  <a:srgbClr val="EE73AA"/>
                </a:solidFill>
              </a:rPr>
              <a:t>Ali je </a:t>
            </a:r>
            <a:r>
              <a:rPr lang="en-GB" altLang="en-US" sz="3600" dirty="0" err="1" smtClean="0">
                <a:solidFill>
                  <a:srgbClr val="EE73AA"/>
                </a:solidFill>
              </a:rPr>
              <a:t>četrtina</a:t>
            </a:r>
            <a:r>
              <a:rPr lang="en-GB" altLang="en-US" sz="3600" dirty="0" smtClean="0">
                <a:solidFill>
                  <a:srgbClr val="EE73AA"/>
                </a:solidFill>
              </a:rPr>
              <a:t>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590903"/>
            <a:ext cx="1368984" cy="587953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412131" y="5624858"/>
            <a:ext cx="47637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sl-SI" altLang="en-US" dirty="0" smtClean="0"/>
              <a:t>Da, ker je lik razdeljen na 4 enake dele. 1 del je pobarvan.</a:t>
            </a:r>
            <a:endParaRPr lang="en-GB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B548E3-3318-44DF-8197-7A0BBF1E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43394"/>
              </p:ext>
            </p:extLst>
          </p:nvPr>
        </p:nvGraphicFramePr>
        <p:xfrm>
          <a:off x="1519235" y="1473201"/>
          <a:ext cx="6096000" cy="371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172450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71299433"/>
                    </a:ext>
                  </a:extLst>
                </a:gridCol>
              </a:tblGrid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33756"/>
                  </a:ext>
                </a:extLst>
              </a:tr>
              <a:tr h="185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2957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26" y="493094"/>
            <a:ext cx="580887" cy="8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solidFill>
                  <a:srgbClr val="EE73AA"/>
                </a:solidFill>
              </a:rPr>
              <a:t>Ali je </a:t>
            </a:r>
            <a:r>
              <a:rPr lang="en-GB" altLang="en-US" sz="3600" dirty="0" err="1" smtClean="0">
                <a:solidFill>
                  <a:srgbClr val="EE73AA"/>
                </a:solidFill>
              </a:rPr>
              <a:t>četrtina</a:t>
            </a:r>
            <a:r>
              <a:rPr lang="en-GB" altLang="en-US" sz="3600" dirty="0" smtClean="0">
                <a:solidFill>
                  <a:srgbClr val="EE73AA"/>
                </a:solidFill>
              </a:rPr>
              <a:t>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538651"/>
            <a:ext cx="1368984" cy="64020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399067" y="5624858"/>
            <a:ext cx="54898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sl-SI" altLang="en-US" dirty="0" smtClean="0"/>
              <a:t>Ne, ker lik ni razdeljen na 4 enake dele. Je pa ena celota, ker je pobarvan cel.</a:t>
            </a:r>
            <a:endParaRPr lang="en-GB" altLang="en-US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2CB44DCE-194F-4957-9673-154241E4846D}"/>
              </a:ext>
            </a:extLst>
          </p:cNvPr>
          <p:cNvSpPr/>
          <p:nvPr/>
        </p:nvSpPr>
        <p:spPr>
          <a:xfrm>
            <a:off x="2743200" y="1577788"/>
            <a:ext cx="3792070" cy="3611495"/>
          </a:xfrm>
          <a:prstGeom prst="pentagon">
            <a:avLst/>
          </a:prstGeom>
          <a:solidFill>
            <a:srgbClr val="EE73A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>
                <a:solidFill>
                  <a:srgbClr val="EE73AA"/>
                </a:solidFill>
              </a:rPr>
              <a:t>Ali je </a:t>
            </a:r>
            <a:r>
              <a:rPr lang="en-GB" altLang="en-US" sz="3600" dirty="0" err="1" smtClean="0">
                <a:solidFill>
                  <a:srgbClr val="EE73AA"/>
                </a:solidFill>
              </a:rPr>
              <a:t>četrtina</a:t>
            </a:r>
            <a:r>
              <a:rPr lang="en-GB" altLang="en-US" sz="3600" dirty="0" smtClean="0">
                <a:solidFill>
                  <a:srgbClr val="EE73AA"/>
                </a:solidFill>
              </a:rPr>
              <a:t>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79070" y="5527553"/>
            <a:ext cx="1368984" cy="651303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CBEF8-FCED-4CEA-A29C-D82137C2BA21}"/>
              </a:ext>
            </a:extLst>
          </p:cNvPr>
          <p:cNvSpPr/>
          <p:nvPr/>
        </p:nvSpPr>
        <p:spPr>
          <a:xfrm>
            <a:off x="1822298" y="1473201"/>
            <a:ext cx="548987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dirty="0" smtClean="0"/>
              <a:t>Rubi je razdelila 8 bombonov v 4 vrečke. Koliko bombonov je v vsaki vrečki?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How many sweets were in each party bag?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DFDC023-0E8C-4052-A73D-E7ED7223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81" y="2311480"/>
            <a:ext cx="11207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67C7A8B-FBF4-417F-9BEE-4B1E7D16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5" y="2337670"/>
            <a:ext cx="11223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C13242F-C4DD-46FF-B7B4-9DD37A79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68" y="3992441"/>
            <a:ext cx="11207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3C888F2-7119-454D-9FB1-17A07695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36" y="3996845"/>
            <a:ext cx="11223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493EA15-D7EE-4E78-9E5F-4A6CF4816CCF}"/>
              </a:ext>
            </a:extLst>
          </p:cNvPr>
          <p:cNvGrpSpPr/>
          <p:nvPr/>
        </p:nvGrpSpPr>
        <p:grpSpPr>
          <a:xfrm>
            <a:off x="1472184" y="2964342"/>
            <a:ext cx="2349104" cy="1703862"/>
            <a:chOff x="1472184" y="2964342"/>
            <a:chExt cx="2349104" cy="170386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1F161B53-BBFD-4ED1-83F2-65984DEC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566">
              <a:off x="2818323" y="3707978"/>
              <a:ext cx="849312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5476FC5B-F13F-41DB-9FC9-0397C2AE9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649">
              <a:off x="2892600" y="3179909"/>
              <a:ext cx="9286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4E682BE-F197-40DF-8546-76004C9D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243" y="2964342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4E5AC747-940B-4A9E-AAD8-4B7DB2C3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4754">
              <a:off x="2510033" y="4074587"/>
              <a:ext cx="84931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80830822-0F23-4B9A-AA17-64DC518A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84" y="3129795"/>
              <a:ext cx="927100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F2464E89-B5E6-465D-B025-22E2685CC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9574">
              <a:off x="2001140" y="3769314"/>
              <a:ext cx="93186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D1D12F12-BD90-4FF0-BD21-FE3BAF634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818" y="3349492"/>
              <a:ext cx="84931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2E7699E6-3436-4D93-9A43-0E2BC4E8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07743">
              <a:off x="1662723" y="3897472"/>
              <a:ext cx="9286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062BF-7CC6-4F57-B8B8-0C257555B3A2}"/>
              </a:ext>
            </a:extLst>
          </p:cNvPr>
          <p:cNvGrpSpPr/>
          <p:nvPr/>
        </p:nvGrpSpPr>
        <p:grpSpPr>
          <a:xfrm>
            <a:off x="3301884" y="2552294"/>
            <a:ext cx="2377378" cy="2377378"/>
            <a:chOff x="3329392" y="2629011"/>
            <a:chExt cx="2377378" cy="237737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331695-B2E2-425F-AD65-5BBBC61AAD3C}"/>
                </a:ext>
              </a:extLst>
            </p:cNvPr>
            <p:cNvSpPr/>
            <p:nvPr/>
          </p:nvSpPr>
          <p:spPr>
            <a:xfrm>
              <a:off x="3329392" y="2629011"/>
              <a:ext cx="2377378" cy="237737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199AA9-16D6-439A-B3C4-4094C3FBB6A8}"/>
                </a:ext>
              </a:extLst>
            </p:cNvPr>
            <p:cNvSpPr/>
            <p:nvPr/>
          </p:nvSpPr>
          <p:spPr>
            <a:xfrm>
              <a:off x="4298109" y="3079036"/>
              <a:ext cx="523427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9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0240" y="1685107"/>
            <a:ext cx="4924697" cy="3030584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 smtClean="0"/>
              <a:t>Čestitke! Zdaj obvladaš dele celote. </a:t>
            </a:r>
            <a:r>
              <a:rPr lang="sl-SI" sz="4800" dirty="0" smtClean="0"/>
              <a:t>Reši še RJI.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z="3600" dirty="0" smtClean="0">
                <a:solidFill>
                  <a:srgbClr val="EE73AA"/>
                </a:solidFill>
              </a:rPr>
              <a:t>Ali je to ena polovica? 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4" y="5789346"/>
            <a:ext cx="5967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sl-SI" altLang="en-US" dirty="0" smtClean="0"/>
              <a:t>Da, ker je pica razdeljena na 2 enaka dela.</a:t>
            </a:r>
            <a:endParaRPr lang="en-GB" altLang="en-US" dirty="0"/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551715"/>
            <a:ext cx="1368984" cy="581960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za odgovor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DB4D28-5EAA-4B73-A5BB-9DCF197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031" y="2373114"/>
            <a:ext cx="3625777" cy="1825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79" y="734198"/>
            <a:ext cx="287383" cy="48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600" dirty="0" smtClean="0">
                <a:solidFill>
                  <a:srgbClr val="EE73AA"/>
                </a:solidFill>
              </a:rPr>
              <a:t>Ali je to ena polovica?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784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sl-SI" altLang="en-US" dirty="0" smtClean="0"/>
              <a:t>Ne, ker je to cela pica.</a:t>
            </a:r>
            <a:endParaRPr lang="en-GB" altLang="en-US" dirty="0"/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538651"/>
            <a:ext cx="1368984" cy="595023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0CB60-ACFE-44A3-A0D5-FFF0BEFEB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5" y="179624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600" dirty="0" smtClean="0">
                <a:solidFill>
                  <a:srgbClr val="EE73AA"/>
                </a:solidFill>
              </a:rPr>
              <a:t>Ali je to ena polovica?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sl-SI" altLang="en-US" dirty="0" smtClean="0"/>
              <a:t>Ne, ker ni iz 2 enakih delov.</a:t>
            </a:r>
            <a:endParaRPr lang="en-GB" altLang="en-US" dirty="0"/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486401"/>
            <a:ext cx="1368984" cy="647274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51" y="1653603"/>
            <a:ext cx="246434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E73AA"/>
                </a:solidFill>
              </a:rPr>
              <a:t>Je pa 1 tretjina </a:t>
            </a:r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38" y="1239149"/>
            <a:ext cx="2514702" cy="3714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789">
            <a:off x="5407384" y="1404243"/>
            <a:ext cx="2513911" cy="3712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3222">
            <a:off x="4281493" y="3582480"/>
            <a:ext cx="2525673" cy="373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53" y="534405"/>
            <a:ext cx="790685" cy="191479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177881" y="1084217"/>
            <a:ext cx="734797" cy="744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7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EE73AA"/>
                </a:solidFill>
              </a:rPr>
              <a:t>Koliko je vseh otrok v razredu, če je na sliki polovica?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491549"/>
            <a:ext cx="1368984" cy="64212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FE948-14FA-43C5-B111-354602E1AAC9}"/>
              </a:ext>
            </a:extLst>
          </p:cNvPr>
          <p:cNvSpPr/>
          <p:nvPr/>
        </p:nvSpPr>
        <p:spPr>
          <a:xfrm>
            <a:off x="902262" y="1473201"/>
            <a:ext cx="73990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sz="2400" dirty="0" smtClean="0"/>
              <a:t>Na sliki je 6 otrok.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sl-SI" altLang="en-US" sz="2400" dirty="0" smtClean="0"/>
              <a:t>Namig: </a:t>
            </a:r>
            <a:r>
              <a:rPr lang="sl-SI" altLang="en-US" sz="2400" dirty="0" smtClean="0"/>
              <a:t>Če je 6 polovica, jih je v razredu 2x več.</a:t>
            </a:r>
            <a:endParaRPr lang="en-GB" alt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44A23D-5BBA-494A-9104-F94D822AEEBE}"/>
              </a:ext>
            </a:extLst>
          </p:cNvPr>
          <p:cNvGrpSpPr/>
          <p:nvPr/>
        </p:nvGrpSpPr>
        <p:grpSpPr>
          <a:xfrm>
            <a:off x="2013676" y="2467507"/>
            <a:ext cx="5086371" cy="2794775"/>
            <a:chOff x="2784641" y="2537212"/>
            <a:chExt cx="4062823" cy="23397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3A49DE-7351-4657-8EEF-442F21AC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79" y="2582961"/>
              <a:ext cx="823726" cy="2294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2E9E08-E09D-4CEB-8412-DD4D9A6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469" y="2598785"/>
              <a:ext cx="1029359" cy="22497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012CF-C76F-4F05-9DB6-E854ABE3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184" y="2537212"/>
              <a:ext cx="873849" cy="2339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61CEC4-13D5-4F11-BEAB-0200D9C5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76" y="2687868"/>
              <a:ext cx="875888" cy="21772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AD84AB-C894-4CD5-9ECC-CF8CF84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641" y="2707541"/>
              <a:ext cx="716543" cy="21694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73E50E-C7C2-4BAC-A73B-D8CFB72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20" y="2750785"/>
              <a:ext cx="675300" cy="20977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30A12-99BA-4664-9D51-F883590BEF38}"/>
              </a:ext>
            </a:extLst>
          </p:cNvPr>
          <p:cNvGrpSpPr/>
          <p:nvPr/>
        </p:nvGrpSpPr>
        <p:grpSpPr>
          <a:xfrm>
            <a:off x="3684792" y="4172316"/>
            <a:ext cx="1961358" cy="1961358"/>
            <a:chOff x="3684792" y="3448471"/>
            <a:chExt cx="1961358" cy="1961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9435FC-3EC5-4E2B-A4DB-5E69FBD47EC5}"/>
                </a:ext>
              </a:extLst>
            </p:cNvPr>
            <p:cNvSpPr/>
            <p:nvPr/>
          </p:nvSpPr>
          <p:spPr>
            <a:xfrm>
              <a:off x="3684792" y="3448471"/>
              <a:ext cx="1961358" cy="196135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27590" y="4090596"/>
              <a:ext cx="1075762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4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z="3600" dirty="0" smtClean="0">
                <a:solidFill>
                  <a:srgbClr val="EE73AA"/>
                </a:solidFill>
              </a:rPr>
              <a:t>Razpolovi (daj na pol).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551715"/>
            <a:ext cx="1368984" cy="581960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dirty="0" smtClean="0"/>
              <a:t>Koliko je celoten znesek kovancev na fotografiji?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dirty="0" smtClean="0"/>
              <a:t>Zdaj pa to daj na 2 enaka dela in dobiš rešitev</a:t>
            </a:r>
            <a:endParaRPr lang="en-GB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ADC57-C977-4DA5-87E6-FEE1F44385FD}"/>
              </a:ext>
            </a:extLst>
          </p:cNvPr>
          <p:cNvGrpSpPr/>
          <p:nvPr/>
        </p:nvGrpSpPr>
        <p:grpSpPr>
          <a:xfrm>
            <a:off x="3797189" y="4069664"/>
            <a:ext cx="1700212" cy="1700212"/>
            <a:chOff x="3797189" y="4069664"/>
            <a:chExt cx="1700212" cy="17002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0C6BEF-C482-4AD6-99F8-D199FEDC0C2D}"/>
                </a:ext>
              </a:extLst>
            </p:cNvPr>
            <p:cNvSpPr/>
            <p:nvPr/>
          </p:nvSpPr>
          <p:spPr>
            <a:xfrm>
              <a:off x="3797189" y="4069664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79F85B-68D5-4F8D-8602-AF0966C2B425}"/>
                </a:ext>
              </a:extLst>
            </p:cNvPr>
            <p:cNvSpPr/>
            <p:nvPr/>
          </p:nvSpPr>
          <p:spPr>
            <a:xfrm>
              <a:off x="4091484" y="4504271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 smtClean="0">
                  <a:solidFill>
                    <a:schemeClr val="bg1"/>
                  </a:solidFill>
                </a:rPr>
                <a:t>4</a:t>
              </a:r>
              <a:r>
                <a:rPr lang="sl-SI" altLang="en-US" sz="5400" b="1" dirty="0" smtClean="0">
                  <a:solidFill>
                    <a:schemeClr val="bg1"/>
                  </a:solidFill>
                </a:rPr>
                <a:t>c</a:t>
              </a:r>
              <a:endParaRPr lang="en-GB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5693" r="56005" b="49601"/>
          <a:stretch/>
        </p:blipFill>
        <p:spPr bwMode="auto">
          <a:xfrm>
            <a:off x="1207343" y="2603947"/>
            <a:ext cx="1489347" cy="1465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5693" r="56005" b="49601"/>
          <a:stretch/>
        </p:blipFill>
        <p:spPr bwMode="auto">
          <a:xfrm>
            <a:off x="3052515" y="2581197"/>
            <a:ext cx="1489347" cy="1465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5693" r="56005" b="49601"/>
          <a:stretch/>
        </p:blipFill>
        <p:spPr bwMode="auto">
          <a:xfrm>
            <a:off x="4656425" y="2581197"/>
            <a:ext cx="1489347" cy="1465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5693" r="56005" b="49601"/>
          <a:stretch/>
        </p:blipFill>
        <p:spPr bwMode="auto">
          <a:xfrm>
            <a:off x="6260335" y="2581123"/>
            <a:ext cx="1489347" cy="1465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8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z="3600" dirty="0">
                <a:solidFill>
                  <a:srgbClr val="EE73AA"/>
                </a:solidFill>
              </a:rPr>
              <a:t>Razpolovi (daj na pol).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525D9-F967-482C-AA1E-185518CBB9B6}"/>
              </a:ext>
            </a:extLst>
          </p:cNvPr>
          <p:cNvGrpSpPr/>
          <p:nvPr/>
        </p:nvGrpSpPr>
        <p:grpSpPr>
          <a:xfrm>
            <a:off x="3637849" y="3666565"/>
            <a:ext cx="2135933" cy="2250909"/>
            <a:chOff x="3637850" y="3666565"/>
            <a:chExt cx="1700212" cy="203665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5C6E0C-125E-400A-8389-361D0DE6B1E8}"/>
                </a:ext>
              </a:extLst>
            </p:cNvPr>
            <p:cNvSpPr/>
            <p:nvPr/>
          </p:nvSpPr>
          <p:spPr>
            <a:xfrm>
              <a:off x="3637850" y="3666565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4474" y="4041229"/>
              <a:ext cx="1111621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 smtClean="0">
                  <a:solidFill>
                    <a:schemeClr val="bg1"/>
                  </a:solidFill>
                </a:rPr>
                <a:t>5</a:t>
              </a:r>
              <a:r>
                <a:rPr lang="sl-SI" altLang="en-US" sz="5400" b="1" dirty="0" smtClean="0">
                  <a:solidFill>
                    <a:schemeClr val="bg1"/>
                  </a:solidFill>
                </a:rPr>
                <a:t>0 c</a:t>
              </a:r>
              <a:endParaRPr lang="en-GB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293867"/>
            <a:ext cx="399449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dirty="0"/>
              <a:t>Koliko je celoten znesek kovancev na fotografiji?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dirty="0"/>
              <a:t>Zdaj pa to daj na 2 enaka dela in dobiš rešitev</a:t>
            </a:r>
            <a:endParaRPr lang="en-GB" altLang="en-US" dirty="0"/>
          </a:p>
        </p:txBody>
      </p:sp>
      <p:pic>
        <p:nvPicPr>
          <p:cNvPr id="11" name="Picture 10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57716" r="72978"/>
          <a:stretch/>
        </p:blipFill>
        <p:spPr bwMode="auto">
          <a:xfrm>
            <a:off x="2117660" y="2412865"/>
            <a:ext cx="1520190" cy="133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Rezultat iskanja slik za kovanci ev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57716" r="72978"/>
          <a:stretch/>
        </p:blipFill>
        <p:spPr bwMode="auto">
          <a:xfrm>
            <a:off x="5338062" y="2412865"/>
            <a:ext cx="1520190" cy="133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8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err="1" smtClean="0">
                <a:solidFill>
                  <a:srgbClr val="EE73AA"/>
                </a:solidFill>
              </a:rPr>
              <a:t>Razpolovi</a:t>
            </a:r>
            <a:r>
              <a:rPr lang="en-GB" altLang="en-US" sz="3600" dirty="0" smtClean="0">
                <a:solidFill>
                  <a:srgbClr val="EE73AA"/>
                </a:solidFill>
              </a:rPr>
              <a:t>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 smtClean="0">
                  <a:solidFill>
                    <a:schemeClr val="bg1"/>
                  </a:solidFill>
                </a:rPr>
                <a:t>5</a:t>
              </a:r>
              <a:endParaRPr lang="en-GB" altLang="en-US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525590"/>
            <a:ext cx="1368984" cy="644302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Klikni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en-US" sz="3200" dirty="0" smtClean="0"/>
              <a:t>Kaj je polovica od 10?</a:t>
            </a:r>
            <a:endParaRPr lang="en-GB" alt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E3E35-069B-4C00-96A5-5D4A23B1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1" y="2105667"/>
            <a:ext cx="2196355" cy="5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116</TotalTime>
  <Words>268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Arial</vt:lpstr>
      <vt:lpstr>Calibri</vt:lpstr>
      <vt:lpstr>Office Theme</vt:lpstr>
      <vt:lpstr>PowerPoint Presentation</vt:lpstr>
      <vt:lpstr>Ali je to ena polovica? </vt:lpstr>
      <vt:lpstr>Ali je to ena polovica?</vt:lpstr>
      <vt:lpstr>Ali je to ena polovica?</vt:lpstr>
      <vt:lpstr>Je pa 1 tretjina </vt:lpstr>
      <vt:lpstr>Koliko je vseh otrok v razredu, če je na sliki polovica?</vt:lpstr>
      <vt:lpstr>Razpolovi (daj na pol).</vt:lpstr>
      <vt:lpstr>Razpolovi (daj na pol).</vt:lpstr>
      <vt:lpstr>Razpolovi!</vt:lpstr>
      <vt:lpstr>Razpolovi!</vt:lpstr>
      <vt:lpstr>Razpolovi!</vt:lpstr>
      <vt:lpstr>Ali je četrtina?</vt:lpstr>
      <vt:lpstr>Ali je četrtina?</vt:lpstr>
      <vt:lpstr>Ali je četrtina?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Windows User</cp:lastModifiedBy>
  <cp:revision>12</cp:revision>
  <dcterms:created xsi:type="dcterms:W3CDTF">2019-11-14T09:58:21Z</dcterms:created>
  <dcterms:modified xsi:type="dcterms:W3CDTF">2020-04-02T14:30:09Z</dcterms:modified>
</cp:coreProperties>
</file>