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5" r:id="rId6"/>
    <p:sldId id="266" r:id="rId7"/>
    <p:sldId id="267" r:id="rId8"/>
    <p:sldId id="268" r:id="rId9"/>
    <p:sldId id="270" r:id="rId10"/>
    <p:sldId id="269" r:id="rId11"/>
    <p:sldId id="260" r:id="rId12"/>
    <p:sldId id="261" r:id="rId13"/>
    <p:sldId id="262" r:id="rId14"/>
    <p:sldId id="263" r:id="rId15"/>
    <p:sldId id="264" r:id="rId16"/>
    <p:sldId id="274" r:id="rId17"/>
    <p:sldId id="275" r:id="rId18"/>
    <p:sldId id="276" r:id="rId19"/>
    <p:sldId id="277" r:id="rId20"/>
    <p:sldId id="272" r:id="rId2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AD7CD236-D027-4D7A-BD26-0D66371F93A2}" type="datetimeFigureOut">
              <a:rPr lang="sl-SI" smtClean="0"/>
              <a:t>2. 04. 2020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343444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D7CD236-D027-4D7A-BD26-0D66371F93A2}" type="datetimeFigureOut">
              <a:rPr lang="sl-SI" smtClean="0"/>
              <a:t>2. 04. 2020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261317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D7CD236-D027-4D7A-BD26-0D66371F93A2}" type="datetimeFigureOut">
              <a:rPr lang="sl-SI" smtClean="0"/>
              <a:t>2. 04. 2020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70984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D7CD236-D027-4D7A-BD26-0D66371F93A2}" type="datetimeFigureOut">
              <a:rPr lang="sl-SI" smtClean="0"/>
              <a:t>2. 04. 2020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340669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AD7CD236-D027-4D7A-BD26-0D66371F93A2}" type="datetimeFigureOut">
              <a:rPr lang="sl-SI" smtClean="0"/>
              <a:t>2. 04. 2020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25972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AD7CD236-D027-4D7A-BD26-0D66371F93A2}" type="datetimeFigureOut">
              <a:rPr lang="sl-SI" smtClean="0"/>
              <a:t>2. 04. 2020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100881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AD7CD236-D027-4D7A-BD26-0D66371F93A2}" type="datetimeFigureOut">
              <a:rPr lang="sl-SI" smtClean="0"/>
              <a:t>2. 04. 2020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407226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AD7CD236-D027-4D7A-BD26-0D66371F93A2}" type="datetimeFigureOut">
              <a:rPr lang="sl-SI" smtClean="0"/>
              <a:t>2. 04. 2020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287424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D7CD236-D027-4D7A-BD26-0D66371F93A2}" type="datetimeFigureOut">
              <a:rPr lang="sl-SI" smtClean="0"/>
              <a:t>2. 04. 2020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357153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D7CD236-D027-4D7A-BD26-0D66371F93A2}" type="datetimeFigureOut">
              <a:rPr lang="sl-SI" smtClean="0"/>
              <a:t>2. 04. 2020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180839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D7CD236-D027-4D7A-BD26-0D66371F93A2}" type="datetimeFigureOut">
              <a:rPr lang="sl-SI" smtClean="0"/>
              <a:t>2. 04. 2020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36F07C9-4EB2-4E29-BF5D-BD47A512523C}" type="slidenum">
              <a:rPr lang="sl-SI" smtClean="0"/>
              <a:t>‹#›</a:t>
            </a:fld>
            <a:endParaRPr lang="sl-SI"/>
          </a:p>
        </p:txBody>
      </p:sp>
    </p:spTree>
    <p:extLst>
      <p:ext uri="{BB962C8B-B14F-4D97-AF65-F5344CB8AC3E}">
        <p14:creationId xmlns:p14="http://schemas.microsoft.com/office/powerpoint/2010/main" val="2072715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7CD236-D027-4D7A-BD26-0D66371F93A2}" type="datetimeFigureOut">
              <a:rPr lang="sl-SI" smtClean="0"/>
              <a:t>2. 04. 2020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F07C9-4EB2-4E29-BF5D-BD47A512523C}" type="slidenum">
              <a:rPr lang="sl-SI" smtClean="0"/>
              <a:t>‹#›</a:t>
            </a:fld>
            <a:endParaRPr lang="sl-SI"/>
          </a:p>
        </p:txBody>
      </p:sp>
    </p:spTree>
    <p:extLst>
      <p:ext uri="{BB962C8B-B14F-4D97-AF65-F5344CB8AC3E}">
        <p14:creationId xmlns:p14="http://schemas.microsoft.com/office/powerpoint/2010/main" val="4133897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l.wikipedia.org/w/index.php?title=Napis&amp;action=edit&amp;redlink=1" TargetMode="External"/><Relationship Id="rId7" Type="http://schemas.openxmlformats.org/officeDocument/2006/relationships/image" Target="../media/image2.png"/><Relationship Id="rId2" Type="http://schemas.openxmlformats.org/officeDocument/2006/relationships/hyperlink" Target="https://sl.wikipedia.org/wiki/Risba" TargetMode="External"/><Relationship Id="rId1" Type="http://schemas.openxmlformats.org/officeDocument/2006/relationships/slideLayout" Target="../slideLayouts/slideLayout2.xml"/><Relationship Id="rId6" Type="http://schemas.openxmlformats.org/officeDocument/2006/relationships/hyperlink" Target="https://sl.wikipedia.org/w/index.php?title=Socialne_norme&amp;action=edit&amp;redlink=1" TargetMode="External"/><Relationship Id="rId5" Type="http://schemas.openxmlformats.org/officeDocument/2006/relationships/hyperlink" Target="https://sl.wikipedia.org/wiki/Upor" TargetMode="External"/><Relationship Id="rId4" Type="http://schemas.openxmlformats.org/officeDocument/2006/relationships/hyperlink" Target="https://sl.wikipedia.org/wiki/Politik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l.wikipedia.org/wiki/Humor" TargetMode="External"/><Relationship Id="rId2" Type="http://schemas.openxmlformats.org/officeDocument/2006/relationships/hyperlink" Target="https://sl.wikipedia.org/wiki/Umetnost"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496710"/>
            <a:ext cx="9144000" cy="1116719"/>
          </a:xfrm>
          <a:solidFill>
            <a:schemeClr val="accent2">
              <a:lumMod val="75000"/>
            </a:schemeClr>
          </a:solidFill>
        </p:spPr>
        <p:txBody>
          <a:bodyPr/>
          <a:lstStyle/>
          <a:p>
            <a:r>
              <a:rPr lang="sl-SI" dirty="0" smtClean="0">
                <a:latin typeface="Arial Black" panose="020B0A04020102020204" pitchFamily="34" charset="0"/>
              </a:rPr>
              <a:t>GRAFITI</a:t>
            </a:r>
            <a:endParaRPr lang="sl-SI" dirty="0">
              <a:latin typeface="Arial Black" panose="020B0A04020102020204" pitchFamily="34" charset="0"/>
            </a:endParaRPr>
          </a:p>
        </p:txBody>
      </p:sp>
      <p:pic>
        <p:nvPicPr>
          <p:cNvPr id="4" name="Slika 3"/>
          <p:cNvPicPr>
            <a:picLocks noChangeAspect="1"/>
          </p:cNvPicPr>
          <p:nvPr/>
        </p:nvPicPr>
        <p:blipFill>
          <a:blip r:embed="rId2"/>
          <a:stretch>
            <a:fillRect/>
          </a:stretch>
        </p:blipFill>
        <p:spPr>
          <a:xfrm>
            <a:off x="2630311" y="1739657"/>
            <a:ext cx="6163733" cy="4111162"/>
          </a:xfrm>
          <a:prstGeom prst="rect">
            <a:avLst/>
          </a:prstGeom>
        </p:spPr>
      </p:pic>
    </p:spTree>
    <p:extLst>
      <p:ext uri="{BB962C8B-B14F-4D97-AF65-F5344CB8AC3E}">
        <p14:creationId xmlns:p14="http://schemas.microsoft.com/office/powerpoint/2010/main" val="213793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000" dirty="0"/>
              <a:t>Načeloma se grafiti napišejo ali narišejo ponoči in na skrivaj. Naročeni kot umetniško delo na fasadah, pa tudi podhodih, so redki. Ustvarjanje grafitov ima svoj čar prav zato, ker je ilegalno. Ustvarjalci razvijejo lažno identiteto in živijo dvojno življenje. Nekateri razvijejo celo dva stila; enega za ilegalne poslikave in drugega za legalne. Grafitarji se med seboj poznajo, vendar ne izdajo drug drugega.</a:t>
            </a:r>
          </a:p>
        </p:txBody>
      </p:sp>
      <p:pic>
        <p:nvPicPr>
          <p:cNvPr id="4" name="Označba mesta vsebine 3"/>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426278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200" dirty="0" smtClean="0"/>
              <a:t>Nekateri </a:t>
            </a:r>
            <a:r>
              <a:rPr lang="sl-SI" sz="2200" dirty="0"/>
              <a:t>grafitarji so s svojimi deli v značilnem slogu dosegli širšo in celo mednarodno prepoznavnost</a:t>
            </a:r>
            <a:r>
              <a:rPr lang="sl-SI" sz="2200" dirty="0" smtClean="0"/>
              <a:t>. Eden najbolj znanih je </a:t>
            </a:r>
            <a:r>
              <a:rPr lang="sl-SI" sz="2200" dirty="0" err="1" smtClean="0"/>
              <a:t>Banksy</a:t>
            </a:r>
            <a:r>
              <a:rPr lang="sl-SI" sz="2200" dirty="0" smtClean="0"/>
              <a:t>.</a:t>
            </a:r>
            <a:r>
              <a:rPr lang="sl-SI" dirty="0" smtClean="0"/>
              <a:t/>
            </a:r>
            <a:br>
              <a:rPr lang="sl-SI" dirty="0" smtClean="0"/>
            </a:br>
            <a:endParaRPr lang="sl-SI" dirty="0"/>
          </a:p>
        </p:txBody>
      </p:sp>
      <p:pic>
        <p:nvPicPr>
          <p:cNvPr id="4" name="Označba mesta vsebine 3"/>
          <p:cNvPicPr>
            <a:picLocks noGrp="1" noChangeAspect="1"/>
          </p:cNvPicPr>
          <p:nvPr>
            <p:ph idx="1"/>
          </p:nvPr>
        </p:nvPicPr>
        <p:blipFill>
          <a:blip r:embed="rId2"/>
          <a:stretch>
            <a:fillRect/>
          </a:stretch>
        </p:blipFill>
        <p:spPr>
          <a:xfrm>
            <a:off x="2244576" y="1162050"/>
            <a:ext cx="7518698" cy="5014913"/>
          </a:xfrm>
          <a:prstGeom prst="rect">
            <a:avLst/>
          </a:prstGeom>
        </p:spPr>
      </p:pic>
    </p:spTree>
    <p:extLst>
      <p:ext uri="{BB962C8B-B14F-4D97-AF65-F5344CB8AC3E}">
        <p14:creationId xmlns:p14="http://schemas.microsoft.com/office/powerpoint/2010/main" val="296924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b="1" dirty="0" err="1"/>
              <a:t>Banksy</a:t>
            </a:r>
            <a:r>
              <a:rPr lang="sl-SI" sz="2400" dirty="0"/>
              <a:t> je anonimni britanski ulični umetnik, politični aktivist in filmski režiser, ki deluje od 90. let prejšnjega stoletja. Njegova satirična ulična umetnost in subverzivni epigrami združujejo temen humor z grafiti, izvedenimi v izraziti tehniki </a:t>
            </a:r>
            <a:r>
              <a:rPr lang="sl-SI" sz="2400" dirty="0" err="1"/>
              <a:t>stenciranja</a:t>
            </a:r>
            <a:r>
              <a:rPr lang="sl-SI" sz="2400" dirty="0"/>
              <a:t>.</a:t>
            </a:r>
          </a:p>
        </p:txBody>
      </p:sp>
      <p:pic>
        <p:nvPicPr>
          <p:cNvPr id="4" name="Označba mesta vsebine 3"/>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2734729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2483555" y="324820"/>
            <a:ext cx="6533180" cy="6533180"/>
          </a:xfrm>
          <a:prstGeom prst="rect">
            <a:avLst/>
          </a:prstGeom>
        </p:spPr>
      </p:pic>
    </p:spTree>
    <p:extLst>
      <p:ext uri="{BB962C8B-B14F-4D97-AF65-F5344CB8AC3E}">
        <p14:creationId xmlns:p14="http://schemas.microsoft.com/office/powerpoint/2010/main" val="195203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3657600" y="343694"/>
            <a:ext cx="3888846" cy="5833269"/>
          </a:xfrm>
          <a:prstGeom prst="rect">
            <a:avLst/>
          </a:prstGeom>
        </p:spPr>
      </p:pic>
    </p:spTree>
    <p:extLst>
      <p:ext uri="{BB962C8B-B14F-4D97-AF65-F5344CB8AC3E}">
        <p14:creationId xmlns:p14="http://schemas.microsoft.com/office/powerpoint/2010/main" val="29661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noAutofit/>
          </a:bodyPr>
          <a:lstStyle/>
          <a:p>
            <a:r>
              <a:rPr lang="sl-SI" sz="2400" dirty="0" smtClean="0"/>
              <a:t>Vsako mesto, pa tudi marsikateri manjši kraj ima grafite in vsak pripoveduje svojo zgodbo. Ulice so galerije, umetniška dela pa na ogled prav vsakemu mimoidočemu. </a:t>
            </a:r>
            <a:endParaRPr lang="sl-SI" sz="2400" dirty="0"/>
          </a:p>
        </p:txBody>
      </p:sp>
      <p:pic>
        <p:nvPicPr>
          <p:cNvPr id="2" name="Označba mesta vsebine 1"/>
          <p:cNvPicPr>
            <a:picLocks noGrp="1" noChangeAspect="1"/>
          </p:cNvPicPr>
          <p:nvPr>
            <p:ph idx="1"/>
          </p:nvPr>
        </p:nvPicPr>
        <p:blipFill>
          <a:blip r:embed="rId2"/>
          <a:stretch>
            <a:fillRect/>
          </a:stretch>
        </p:blipFill>
        <p:spPr>
          <a:xfrm>
            <a:off x="1908246" y="1825625"/>
            <a:ext cx="8375507" cy="4351338"/>
          </a:xfrm>
          <a:prstGeom prst="rect">
            <a:avLst/>
          </a:prstGeom>
        </p:spPr>
      </p:pic>
    </p:spTree>
    <p:extLst>
      <p:ext uri="{BB962C8B-B14F-4D97-AF65-F5344CB8AC3E}">
        <p14:creationId xmlns:p14="http://schemas.microsoft.com/office/powerpoint/2010/main" val="168434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t>Nekatera umetniška mesta organizirajo celo festivale </a:t>
            </a:r>
            <a:r>
              <a:rPr lang="sl-SI" sz="2400" dirty="0" err="1" smtClean="0"/>
              <a:t>grafittov</a:t>
            </a:r>
            <a:r>
              <a:rPr lang="sl-SI" sz="2400" dirty="0" smtClean="0"/>
              <a:t>. Zberejo se najboljši umetniki in ustvarijo prekrasne stvaritve. Ob ogledu le teh moramo priznati, da so grafiti umetnost.</a:t>
            </a:r>
            <a:endParaRPr lang="sl-SI" sz="2400" dirty="0"/>
          </a:p>
        </p:txBody>
      </p:sp>
      <p:pic>
        <p:nvPicPr>
          <p:cNvPr id="4" name="Označba mesta vsebine 3"/>
          <p:cNvPicPr>
            <a:picLocks noGrp="1" noChangeAspect="1"/>
          </p:cNvPicPr>
          <p:nvPr>
            <p:ph idx="1"/>
          </p:nvPr>
        </p:nvPicPr>
        <p:blipFill>
          <a:blip r:embed="rId2"/>
          <a:stretch>
            <a:fillRect/>
          </a:stretch>
        </p:blipFill>
        <p:spPr>
          <a:xfrm>
            <a:off x="1744662" y="1825625"/>
            <a:ext cx="8702676" cy="4351338"/>
          </a:xfrm>
          <a:prstGeom prst="rect">
            <a:avLst/>
          </a:prstGeom>
        </p:spPr>
      </p:pic>
    </p:spTree>
    <p:extLst>
      <p:ext uri="{BB962C8B-B14F-4D97-AF65-F5344CB8AC3E}">
        <p14:creationId xmlns:p14="http://schemas.microsoft.com/office/powerpoint/2010/main" val="2470543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2713112" y="857955"/>
            <a:ext cx="6262648" cy="5048074"/>
          </a:xfrm>
          <a:prstGeom prst="rect">
            <a:avLst/>
          </a:prstGeom>
        </p:spPr>
      </p:pic>
    </p:spTree>
    <p:extLst>
      <p:ext uri="{BB962C8B-B14F-4D97-AF65-F5344CB8AC3E}">
        <p14:creationId xmlns:p14="http://schemas.microsoft.com/office/powerpoint/2010/main" val="411011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3025423" y="675674"/>
            <a:ext cx="5907328" cy="5388401"/>
          </a:xfrm>
          <a:prstGeom prst="rect">
            <a:avLst/>
          </a:prstGeom>
        </p:spPr>
      </p:pic>
    </p:spTree>
    <p:extLst>
      <p:ext uri="{BB962C8B-B14F-4D97-AF65-F5344CB8AC3E}">
        <p14:creationId xmlns:p14="http://schemas.microsoft.com/office/powerpoint/2010/main" val="3964364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4041422" y="587792"/>
            <a:ext cx="3423202" cy="5826237"/>
          </a:xfrm>
          <a:prstGeom prst="rect">
            <a:avLst/>
          </a:prstGeom>
        </p:spPr>
      </p:pic>
    </p:spTree>
    <p:extLst>
      <p:ext uri="{BB962C8B-B14F-4D97-AF65-F5344CB8AC3E}">
        <p14:creationId xmlns:p14="http://schemas.microsoft.com/office/powerpoint/2010/main" val="277414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200" b="1" dirty="0"/>
              <a:t>Grafit</a:t>
            </a:r>
            <a:r>
              <a:rPr lang="sl-SI" sz="2200" dirty="0"/>
              <a:t> (mn. </a:t>
            </a:r>
            <a:r>
              <a:rPr lang="sl-SI" sz="2200" b="1" dirty="0"/>
              <a:t>grafiti</a:t>
            </a:r>
            <a:r>
              <a:rPr lang="sl-SI" sz="2200" dirty="0"/>
              <a:t>) je </a:t>
            </a:r>
            <a:r>
              <a:rPr lang="sl-SI" sz="2200" dirty="0">
                <a:hlinkClick r:id="rId2" tooltip="Risba"/>
              </a:rPr>
              <a:t>risba</a:t>
            </a:r>
            <a:r>
              <a:rPr lang="sl-SI" sz="2200" dirty="0"/>
              <a:t>, </a:t>
            </a:r>
            <a:r>
              <a:rPr lang="sl-SI" sz="2200" dirty="0">
                <a:hlinkClick r:id="rId3" tooltip="Napis (stran ne obstaja)"/>
              </a:rPr>
              <a:t>napis</a:t>
            </a:r>
            <a:r>
              <a:rPr lang="sl-SI" sz="2200" dirty="0"/>
              <a:t> ali slika na javni površini (največkrat na zidu) narejen s kredo, ogljem ali sprejem. Grafit je tipičen za subkulturo velikih mest in pogosto vsebuje </a:t>
            </a:r>
            <a:r>
              <a:rPr lang="sl-SI" sz="2200" dirty="0">
                <a:hlinkClick r:id="rId4" tooltip="Politika"/>
              </a:rPr>
              <a:t>politična</a:t>
            </a:r>
            <a:r>
              <a:rPr lang="sl-SI" sz="2200" dirty="0"/>
              <a:t> sporočila oz. </a:t>
            </a:r>
            <a:r>
              <a:rPr lang="sl-SI" sz="2200" dirty="0">
                <a:hlinkClick r:id="rId5" tooltip="Upor"/>
              </a:rPr>
              <a:t>uporniški</a:t>
            </a:r>
            <a:r>
              <a:rPr lang="sl-SI" sz="2200" dirty="0"/>
              <a:t> odnos do </a:t>
            </a:r>
            <a:r>
              <a:rPr lang="sl-SI" sz="2200" dirty="0">
                <a:hlinkClick r:id="rId6" tooltip="Socialne norme (stran ne obstaja)"/>
              </a:rPr>
              <a:t>socialnih norm</a:t>
            </a:r>
            <a:r>
              <a:rPr lang="sl-SI" dirty="0"/>
              <a:t>.</a:t>
            </a:r>
          </a:p>
        </p:txBody>
      </p:sp>
      <p:pic>
        <p:nvPicPr>
          <p:cNvPr id="6" name="Označba mesta vsebine 5"/>
          <p:cNvPicPr>
            <a:picLocks noGrp="1" noChangeAspect="1"/>
          </p:cNvPicPr>
          <p:nvPr>
            <p:ph idx="1"/>
          </p:nvPr>
        </p:nvPicPr>
        <p:blipFill>
          <a:blip r:embed="rId7"/>
          <a:stretch>
            <a:fillRect/>
          </a:stretch>
        </p:blipFill>
        <p:spPr>
          <a:xfrm>
            <a:off x="2834127" y="1825625"/>
            <a:ext cx="6523745" cy="4351338"/>
          </a:xfrm>
          <a:prstGeom prst="rect">
            <a:avLst/>
          </a:prstGeom>
        </p:spPr>
      </p:pic>
    </p:spTree>
    <p:extLst>
      <p:ext uri="{BB962C8B-B14F-4D97-AF65-F5344CB8AC3E}">
        <p14:creationId xmlns:p14="http://schemas.microsoft.com/office/powerpoint/2010/main" val="376025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400" dirty="0"/>
              <a:t>Grafiti na primernih krajih so dobrodošla popestritev sivih zidov in pogled nanje je prijeten, zato so v večjih mestih dovoljene lokacije za ustvarjanje grafitov. Njihovo odstranjevanje je sicer precej drago, toda grafiti so izpostavljeni tudi vremenskim vplivom ali pa jih prekrije drug grafit. Zato niso trajni, niti niso končno delo. Vzemite trenutek za ogled grafita, ki vam je všeč danes, ker jutri ga morda več ne bo.</a:t>
            </a:r>
          </a:p>
        </p:txBody>
      </p:sp>
      <p:pic>
        <p:nvPicPr>
          <p:cNvPr id="4" name="Označba mesta vsebine 3"/>
          <p:cNvPicPr>
            <a:picLocks noGrp="1" noChangeAspect="1"/>
          </p:cNvPicPr>
          <p:nvPr>
            <p:ph idx="1"/>
          </p:nvPr>
        </p:nvPicPr>
        <p:blipFill>
          <a:blip r:embed="rId2"/>
          <a:stretch>
            <a:fillRect/>
          </a:stretch>
        </p:blipFill>
        <p:spPr>
          <a:xfrm>
            <a:off x="2149122" y="2107848"/>
            <a:ext cx="7735712" cy="4351338"/>
          </a:xfrm>
          <a:prstGeom prst="rect">
            <a:avLst/>
          </a:prstGeom>
        </p:spPr>
      </p:pic>
    </p:spTree>
    <p:extLst>
      <p:ext uri="{BB962C8B-B14F-4D97-AF65-F5344CB8AC3E}">
        <p14:creationId xmlns:p14="http://schemas.microsoft.com/office/powerpoint/2010/main" val="1579960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000" dirty="0"/>
              <a:t>Izraz izhaja iz italijanske besede </a:t>
            </a:r>
            <a:r>
              <a:rPr lang="sl-SI" sz="2000" i="1" dirty="0" err="1"/>
              <a:t>graffito</a:t>
            </a:r>
            <a:r>
              <a:rPr lang="sl-SI" sz="2000" dirty="0"/>
              <a:t>, ki pomeni podobo ali napis, ki nastane s strganjem po trdi površini (iz </a:t>
            </a:r>
            <a:r>
              <a:rPr lang="sl-SI" sz="2000" i="1" dirty="0" err="1"/>
              <a:t>graffiare</a:t>
            </a:r>
            <a:r>
              <a:rPr lang="sl-SI" sz="2000" dirty="0"/>
              <a:t> = praskati). </a:t>
            </a:r>
            <a:r>
              <a:rPr lang="sl-SI" sz="2000" dirty="0" smtClean="0"/>
              <a:t>Oblika </a:t>
            </a:r>
            <a:r>
              <a:rPr lang="sl-SI" sz="2000" dirty="0"/>
              <a:t>besede, </a:t>
            </a:r>
            <a:r>
              <a:rPr lang="sl-SI" sz="2000" i="1" dirty="0" err="1"/>
              <a:t>graffiti</a:t>
            </a:r>
            <a:r>
              <a:rPr lang="sl-SI" sz="2000" dirty="0"/>
              <a:t>, se je v večino svetovnih jezikov prenesla s pomenom </a:t>
            </a:r>
            <a:r>
              <a:rPr lang="sl-SI" sz="2000" b="1" dirty="0"/>
              <a:t>stenski napis ali </a:t>
            </a:r>
            <a:r>
              <a:rPr lang="sl-SI" sz="2000" b="1" dirty="0" smtClean="0"/>
              <a:t>podoba</a:t>
            </a:r>
            <a:endParaRPr lang="sl-SI" sz="2000" dirty="0"/>
          </a:p>
        </p:txBody>
      </p:sp>
      <p:pic>
        <p:nvPicPr>
          <p:cNvPr id="4" name="Označba mesta vsebine 3"/>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136784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692503"/>
            <a:ext cx="10515600" cy="1325563"/>
          </a:xfrm>
        </p:spPr>
        <p:txBody>
          <a:bodyPr>
            <a:normAutofit fontScale="90000"/>
          </a:bodyPr>
          <a:lstStyle/>
          <a:p>
            <a:r>
              <a:rPr lang="sl-SI" sz="2700" dirty="0"/>
              <a:t>Grafit se v </a:t>
            </a:r>
            <a:r>
              <a:rPr lang="sl-SI" sz="2700" dirty="0">
                <a:hlinkClick r:id="rId2" tooltip="Umetnost"/>
              </a:rPr>
              <a:t>umetnosti</a:t>
            </a:r>
            <a:r>
              <a:rPr lang="sl-SI" sz="2700" dirty="0"/>
              <a:t> obravnava kot oblika lastnega likovnega izražanja, ki nemalokrat razbija monotonost urbanega javnega prostora in na drugačen način opozarja na npr. namen ali posebnost objekta, aktualnosti v družbi, prostoru, včasih tudi na </a:t>
            </a:r>
            <a:r>
              <a:rPr lang="sl-SI" sz="2700" dirty="0">
                <a:hlinkClick r:id="rId3" tooltip="Humor"/>
              </a:rPr>
              <a:t>humoren</a:t>
            </a:r>
            <a:r>
              <a:rPr lang="sl-SI" sz="2700" dirty="0"/>
              <a:t> in nevsakdanji način.</a:t>
            </a:r>
            <a:r>
              <a:rPr lang="sl-SI" sz="2200" dirty="0"/>
              <a:t/>
            </a:r>
            <a:br>
              <a:rPr lang="sl-SI" sz="2200" dirty="0"/>
            </a:br>
            <a:endParaRPr lang="sl-SI" dirty="0"/>
          </a:p>
        </p:txBody>
      </p:sp>
      <p:pic>
        <p:nvPicPr>
          <p:cNvPr id="4" name="Označba mesta vsebine 3"/>
          <p:cNvPicPr>
            <a:picLocks noGrp="1" noChangeAspect="1"/>
          </p:cNvPicPr>
          <p:nvPr>
            <p:ph idx="1"/>
          </p:nvPr>
        </p:nvPicPr>
        <p:blipFill>
          <a:blip r:embed="rId4"/>
          <a:stretch>
            <a:fillRect/>
          </a:stretch>
        </p:blipFill>
        <p:spPr>
          <a:xfrm>
            <a:off x="2156178" y="2312194"/>
            <a:ext cx="7879644" cy="3841326"/>
          </a:xfrm>
          <a:prstGeom prst="rect">
            <a:avLst/>
          </a:prstGeom>
        </p:spPr>
      </p:pic>
    </p:spTree>
    <p:extLst>
      <p:ext uri="{BB962C8B-B14F-4D97-AF65-F5344CB8AC3E}">
        <p14:creationId xmlns:p14="http://schemas.microsoft.com/office/powerpoint/2010/main" val="1150024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000" dirty="0"/>
              <a:t>Vsi jih poznamo, večina jih videva vsak dan. Seveda opazimo s kredo, ogljem ali sprejem narejene risbe, napise in slike na javnih površinah, reagiramo pa nanje vsak na svoj način. Nekateri jih opredeljujejo kot umetnost, drugi kot vandalizem, tretji jim sploh ne namenjajo pozornosti. Vsekakor pa grafiti veliko prispevajo k vizualni podobi mesta. Postali so nepogrešljiv del vsakega večjega urbanega središča, pa če nam je to všeč ali ne.</a:t>
            </a:r>
          </a:p>
        </p:txBody>
      </p:sp>
      <p:pic>
        <p:nvPicPr>
          <p:cNvPr id="4" name="Označba mesta vsebine 3"/>
          <p:cNvPicPr>
            <a:picLocks noGrp="1" noChangeAspect="1"/>
          </p:cNvPicPr>
          <p:nvPr>
            <p:ph idx="1"/>
          </p:nvPr>
        </p:nvPicPr>
        <p:blipFill>
          <a:blip r:embed="rId2"/>
          <a:stretch>
            <a:fillRect/>
          </a:stretch>
        </p:blipFill>
        <p:spPr>
          <a:xfrm>
            <a:off x="2381250" y="2072481"/>
            <a:ext cx="7429500" cy="3857625"/>
          </a:xfrm>
          <a:prstGeom prst="rect">
            <a:avLst/>
          </a:prstGeom>
        </p:spPr>
      </p:pic>
    </p:spTree>
    <p:extLst>
      <p:ext uri="{BB962C8B-B14F-4D97-AF65-F5344CB8AC3E}">
        <p14:creationId xmlns:p14="http://schemas.microsoft.com/office/powerpoint/2010/main" val="30039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000" dirty="0"/>
              <a:t>V zaprtih prostorih izgubijo pomen in bistvo. Namenjeni so na zidove na ulice, kjer pride do izraza njihov čar in ostrina. So pomemben medij za tiste, ki se ne morejo, oziroma ne smejo izraziti drugače. Gre za provokativno obliko izražanja svojega mnenja. Umetniki hkrati izživijo svojo ustvarjalnost in željo po adrenalinu, saj je njihovo početje ilegalno. Grafiti se namreč smatrajo za kaznivo dejanje poškodovanja tuje stvari, zato grafitar poleg umetniške žilice potrebuje tudi zvrhano mero drznosti.</a:t>
            </a:r>
          </a:p>
        </p:txBody>
      </p:sp>
      <p:pic>
        <p:nvPicPr>
          <p:cNvPr id="4" name="Označba mesta vsebine 3"/>
          <p:cNvPicPr>
            <a:picLocks noGrp="1" noChangeAspect="1"/>
          </p:cNvPicPr>
          <p:nvPr>
            <p:ph idx="1"/>
          </p:nvPr>
        </p:nvPicPr>
        <p:blipFill>
          <a:blip r:embed="rId2"/>
          <a:stretch>
            <a:fillRect/>
          </a:stretch>
        </p:blipFill>
        <p:spPr>
          <a:xfrm>
            <a:off x="2232207" y="1825625"/>
            <a:ext cx="7727586" cy="4351338"/>
          </a:xfrm>
          <a:prstGeom prst="rect">
            <a:avLst/>
          </a:prstGeom>
        </p:spPr>
      </p:pic>
    </p:spTree>
    <p:extLst>
      <p:ext uri="{BB962C8B-B14F-4D97-AF65-F5344CB8AC3E}">
        <p14:creationId xmlns:p14="http://schemas.microsoft.com/office/powerpoint/2010/main" val="1422515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1666875"/>
          </a:xfrm>
        </p:spPr>
        <p:txBody>
          <a:bodyPr>
            <a:normAutofit fontScale="90000"/>
          </a:bodyPr>
          <a:lstStyle/>
          <a:p>
            <a:r>
              <a:rPr lang="sl-SI" sz="2000" dirty="0"/>
              <a:t>Grafiti se pojavljajo že od prazgodovine, prišli so tako rekoč skupaj s človekom. Z risanjem grafitov kot jih poznamo danes, pa so začeli v New Yorku. Začelo se je s preprostim podpisovanjem na steno na čim </a:t>
            </a:r>
            <a:r>
              <a:rPr lang="sl-SI" sz="2000" dirty="0" err="1"/>
              <a:t>večih</a:t>
            </a:r>
            <a:r>
              <a:rPr lang="sl-SI" sz="2000" dirty="0"/>
              <a:t> mestih, čim večkrat in čim večje. Kasneje so podpisom dodajali še podobe in razvila se je ulična umetnost. Vse več je različnih možnosti </a:t>
            </a:r>
            <a:r>
              <a:rPr lang="sl-SI" sz="2000" dirty="0" err="1"/>
              <a:t>grafitiranja</a:t>
            </a:r>
            <a:r>
              <a:rPr lang="sl-SI" sz="2000" dirty="0"/>
              <a:t>. Možnosti ustvarjalcev se širijo z novimi materiali in tehnikami. Nekateri grafitarji se odpravijo na delo takoj, ko dobijo idejo, za res dobro narejen grafit pa si je dobro pripraviti skico.</a:t>
            </a:r>
          </a:p>
        </p:txBody>
      </p:sp>
      <p:pic>
        <p:nvPicPr>
          <p:cNvPr id="4" name="Označba mesta vsebine 3"/>
          <p:cNvPicPr>
            <a:picLocks noGrp="1" noChangeAspect="1"/>
          </p:cNvPicPr>
          <p:nvPr>
            <p:ph idx="1"/>
          </p:nvPr>
        </p:nvPicPr>
        <p:blipFill>
          <a:blip r:embed="rId2"/>
          <a:stretch>
            <a:fillRect/>
          </a:stretch>
        </p:blipFill>
        <p:spPr>
          <a:xfrm>
            <a:off x="2178047" y="1825625"/>
            <a:ext cx="7835906" cy="4351338"/>
          </a:xfrm>
          <a:prstGeom prst="rect">
            <a:avLst/>
          </a:prstGeom>
        </p:spPr>
      </p:pic>
    </p:spTree>
    <p:extLst>
      <p:ext uri="{BB962C8B-B14F-4D97-AF65-F5344CB8AC3E}">
        <p14:creationId xmlns:p14="http://schemas.microsoft.com/office/powerpoint/2010/main" val="213290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000" dirty="0"/>
              <a:t>Grafiti so zelo različni tako po vsebini kot po videzu. Nekateri so plod prave likovne umetnosti, spet drugi so skrajno neokusni in celo vulgarni. Vsaka </a:t>
            </a:r>
            <a:r>
              <a:rPr lang="sl-SI" sz="2000" dirty="0" err="1"/>
              <a:t>grafitarska</a:t>
            </a:r>
            <a:r>
              <a:rPr lang="sl-SI" sz="2000" dirty="0"/>
              <a:t> ekipa piše in riše svoja gesla in vsak grafitar ima svoje prepoznavne znake. Zaradi majhnosti naše države se vsi poznajo med seboj. Med grafitarji obstaja nenapisano pravilo, da nikdar ne rišejo preko drugega grafita.</a:t>
            </a:r>
          </a:p>
        </p:txBody>
      </p:sp>
      <p:pic>
        <p:nvPicPr>
          <p:cNvPr id="4" name="Označba mesta vsebine 3"/>
          <p:cNvPicPr>
            <a:picLocks noGrp="1" noChangeAspect="1"/>
          </p:cNvPicPr>
          <p:nvPr>
            <p:ph idx="1"/>
          </p:nvPr>
        </p:nvPicPr>
        <p:blipFill>
          <a:blip r:embed="rId2"/>
          <a:stretch>
            <a:fillRect/>
          </a:stretch>
        </p:blipFill>
        <p:spPr>
          <a:xfrm>
            <a:off x="2817595" y="1825625"/>
            <a:ext cx="6556810" cy="4351338"/>
          </a:xfrm>
          <a:prstGeom prst="rect">
            <a:avLst/>
          </a:prstGeom>
        </p:spPr>
      </p:pic>
    </p:spTree>
    <p:extLst>
      <p:ext uri="{BB962C8B-B14F-4D97-AF65-F5344CB8AC3E}">
        <p14:creationId xmlns:p14="http://schemas.microsoft.com/office/powerpoint/2010/main" val="185370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t>Črke pri pisanju grafitov so odebeljene, pogosto se dotikajo. Pobarvane so na različne načine.</a:t>
            </a:r>
            <a:endParaRPr lang="sl-SI" sz="2400" dirty="0"/>
          </a:p>
        </p:txBody>
      </p:sp>
      <p:pic>
        <p:nvPicPr>
          <p:cNvPr id="1026" name="Picture 2" descr="Graffiti Letters Images, Stock Photos &amp; Vectors | Shutterstock"/>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r="-1088" b="8336"/>
          <a:stretch/>
        </p:blipFill>
        <p:spPr bwMode="auto">
          <a:xfrm>
            <a:off x="3025424" y="1508308"/>
            <a:ext cx="5102576" cy="49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4308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785</Words>
  <Application>Microsoft Office PowerPoint</Application>
  <PresentationFormat>Širokozaslonsko</PresentationFormat>
  <Paragraphs>15</Paragraphs>
  <Slides>20</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20</vt:i4>
      </vt:variant>
    </vt:vector>
  </HeadingPairs>
  <TitlesOfParts>
    <vt:vector size="25" baseType="lpstr">
      <vt:lpstr>Arial</vt:lpstr>
      <vt:lpstr>Arial Black</vt:lpstr>
      <vt:lpstr>Calibri</vt:lpstr>
      <vt:lpstr>Calibri Light</vt:lpstr>
      <vt:lpstr>Officeova tema</vt:lpstr>
      <vt:lpstr>GRAFITI</vt:lpstr>
      <vt:lpstr>Grafit (mn. grafiti) je risba, napis ali slika na javni površini (največkrat na zidu) narejen s kredo, ogljem ali sprejem. Grafit je tipičen za subkulturo velikih mest in pogosto vsebuje politična sporočila oz. uporniški odnos do socialnih norm.</vt:lpstr>
      <vt:lpstr>Izraz izhaja iz italijanske besede graffito, ki pomeni podobo ali napis, ki nastane s strganjem po trdi površini (iz graffiare = praskati). Oblika besede, graffiti, se je v večino svetovnih jezikov prenesla s pomenom stenski napis ali podoba</vt:lpstr>
      <vt:lpstr>Grafit se v umetnosti obravnava kot oblika lastnega likovnega izražanja, ki nemalokrat razbija monotonost urbanega javnega prostora in na drugačen način opozarja na npr. namen ali posebnost objekta, aktualnosti v družbi, prostoru, včasih tudi na humoren in nevsakdanji način. </vt:lpstr>
      <vt:lpstr>Vsi jih poznamo, večina jih videva vsak dan. Seveda opazimo s kredo, ogljem ali sprejem narejene risbe, napise in slike na javnih površinah, reagiramo pa nanje vsak na svoj način. Nekateri jih opredeljujejo kot umetnost, drugi kot vandalizem, tretji jim sploh ne namenjajo pozornosti. Vsekakor pa grafiti veliko prispevajo k vizualni podobi mesta. Postali so nepogrešljiv del vsakega večjega urbanega središča, pa če nam je to všeč ali ne.</vt:lpstr>
      <vt:lpstr>V zaprtih prostorih izgubijo pomen in bistvo. Namenjeni so na zidove na ulice, kjer pride do izraza njihov čar in ostrina. So pomemben medij za tiste, ki se ne morejo, oziroma ne smejo izraziti drugače. Gre za provokativno obliko izražanja svojega mnenja. Umetniki hkrati izživijo svojo ustvarjalnost in željo po adrenalinu, saj je njihovo početje ilegalno. Grafiti se namreč smatrajo za kaznivo dejanje poškodovanja tuje stvari, zato grafitar poleg umetniške žilice potrebuje tudi zvrhano mero drznosti.</vt:lpstr>
      <vt:lpstr>Grafiti se pojavljajo že od prazgodovine, prišli so tako rekoč skupaj s človekom. Z risanjem grafitov kot jih poznamo danes, pa so začeli v New Yorku. Začelo se je s preprostim podpisovanjem na steno na čim večih mestih, čim večkrat in čim večje. Kasneje so podpisom dodajali še podobe in razvila se je ulična umetnost. Vse več je različnih možnosti grafitiranja. Možnosti ustvarjalcev se širijo z novimi materiali in tehnikami. Nekateri grafitarji se odpravijo na delo takoj, ko dobijo idejo, za res dobro narejen grafit pa si je dobro pripraviti skico.</vt:lpstr>
      <vt:lpstr>Grafiti so zelo različni tako po vsebini kot po videzu. Nekateri so plod prave likovne umetnosti, spet drugi so skrajno neokusni in celo vulgarni. Vsaka grafitarska ekipa piše in riše svoja gesla in vsak grafitar ima svoje prepoznavne znake. Zaradi majhnosti naše države se vsi poznajo med seboj. Med grafitarji obstaja nenapisano pravilo, da nikdar ne rišejo preko drugega grafita.</vt:lpstr>
      <vt:lpstr>Črke pri pisanju grafitov so odebeljene, pogosto se dotikajo. Pobarvane so na različne načine.</vt:lpstr>
      <vt:lpstr>Načeloma se grafiti napišejo ali narišejo ponoči in na skrivaj. Naročeni kot umetniško delo na fasadah, pa tudi podhodih, so redki. Ustvarjanje grafitov ima svoj čar prav zato, ker je ilegalno. Ustvarjalci razvijejo lažno identiteto in živijo dvojno življenje. Nekateri razvijejo celo dva stila; enega za ilegalne poslikave in drugega za legalne. Grafitarji se med seboj poznajo, vendar ne izdajo drug drugega.</vt:lpstr>
      <vt:lpstr>Nekateri grafitarji so s svojimi deli v značilnem slogu dosegli širšo in celo mednarodno prepoznavnost. Eden najbolj znanih je Banksy. </vt:lpstr>
      <vt:lpstr>Banksy je anonimni britanski ulični umetnik, politični aktivist in filmski režiser, ki deluje od 90. let prejšnjega stoletja. Njegova satirična ulična umetnost in subverzivni epigrami združujejo temen humor z grafiti, izvedenimi v izraziti tehniki stenciranja.</vt:lpstr>
      <vt:lpstr>PowerPointova predstavitev</vt:lpstr>
      <vt:lpstr>PowerPointova predstavitev</vt:lpstr>
      <vt:lpstr>Vsako mesto, pa tudi marsikateri manjši kraj ima grafite in vsak pripoveduje svojo zgodbo. Ulice so galerije, umetniška dela pa na ogled prav vsakemu mimoidočemu. </vt:lpstr>
      <vt:lpstr>Nekatera umetniška mesta organizirajo celo festivale grafittov. Zberejo se najboljši umetniki in ustvarijo prekrasne stvaritve. Ob ogledu le teh moramo priznati, da so grafiti umetnost.</vt:lpstr>
      <vt:lpstr>PowerPointova predstavitev</vt:lpstr>
      <vt:lpstr>PowerPointova predstavitev</vt:lpstr>
      <vt:lpstr>PowerPointova predstavitev</vt:lpstr>
      <vt:lpstr>Grafiti na primernih krajih so dobrodošla popestritev sivih zidov in pogled nanje je prijeten, zato so v večjih mestih dovoljene lokacije za ustvarjanje grafitov. Njihovo odstranjevanje je sicer precej drago, toda grafiti so izpostavljeni tudi vremenskim vplivom ali pa jih prekrije drug grafit. Zato niso trajni, niti niso končno delo. Vzemite trenutek za ogled grafita, ki vam je všeč danes, ker jutri ga morda več ne bo.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GRAFITI</dc:title>
  <dc:creator>Metka</dc:creator>
  <cp:lastModifiedBy>Metka</cp:lastModifiedBy>
  <cp:revision>8</cp:revision>
  <dcterms:created xsi:type="dcterms:W3CDTF">2020-04-02T17:00:48Z</dcterms:created>
  <dcterms:modified xsi:type="dcterms:W3CDTF">2020-04-02T18:37:21Z</dcterms:modified>
</cp:coreProperties>
</file>