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3" r:id="rId8"/>
    <p:sldId id="264" r:id="rId9"/>
    <p:sldId id="265" r:id="rId10"/>
    <p:sldId id="266" r:id="rId11"/>
    <p:sldId id="268" r:id="rId12"/>
    <p:sldId id="269" r:id="rId13"/>
    <p:sldId id="270"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E264DC4C-DF1C-4F4D-9A06-88DCC154DB6B}" type="datetimeFigureOut">
              <a:rPr lang="sl-SI" smtClean="0"/>
              <a:t>3. 04. 2020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327491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264DC4C-DF1C-4F4D-9A06-88DCC154DB6B}" type="datetimeFigureOut">
              <a:rPr lang="sl-SI" smtClean="0"/>
              <a:t>3. 04. 2020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22556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264DC4C-DF1C-4F4D-9A06-88DCC154DB6B}" type="datetimeFigureOut">
              <a:rPr lang="sl-SI" smtClean="0"/>
              <a:t>3. 04. 2020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193198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264DC4C-DF1C-4F4D-9A06-88DCC154DB6B}" type="datetimeFigureOut">
              <a:rPr lang="sl-SI" smtClean="0"/>
              <a:t>3. 04. 2020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220245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E264DC4C-DF1C-4F4D-9A06-88DCC154DB6B}" type="datetimeFigureOut">
              <a:rPr lang="sl-SI" smtClean="0"/>
              <a:t>3. 04. 2020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174078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E264DC4C-DF1C-4F4D-9A06-88DCC154DB6B}" type="datetimeFigureOut">
              <a:rPr lang="sl-SI" smtClean="0"/>
              <a:t>3. 04. 2020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92424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E264DC4C-DF1C-4F4D-9A06-88DCC154DB6B}" type="datetimeFigureOut">
              <a:rPr lang="sl-SI" smtClean="0"/>
              <a:t>3. 04. 2020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400286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E264DC4C-DF1C-4F4D-9A06-88DCC154DB6B}" type="datetimeFigureOut">
              <a:rPr lang="sl-SI" smtClean="0"/>
              <a:t>3. 04. 2020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24204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264DC4C-DF1C-4F4D-9A06-88DCC154DB6B}" type="datetimeFigureOut">
              <a:rPr lang="sl-SI" smtClean="0"/>
              <a:t>3. 04. 2020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298768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264DC4C-DF1C-4F4D-9A06-88DCC154DB6B}" type="datetimeFigureOut">
              <a:rPr lang="sl-SI" smtClean="0"/>
              <a:t>3. 04. 2020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34582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264DC4C-DF1C-4F4D-9A06-88DCC154DB6B}" type="datetimeFigureOut">
              <a:rPr lang="sl-SI" smtClean="0"/>
              <a:t>3. 04. 2020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1A5DBE3C-7B8D-4176-8C65-27C5B05A0BA1}" type="slidenum">
              <a:rPr lang="sl-SI" smtClean="0"/>
              <a:t>‹#›</a:t>
            </a:fld>
            <a:endParaRPr lang="sl-SI"/>
          </a:p>
        </p:txBody>
      </p:sp>
    </p:spTree>
    <p:extLst>
      <p:ext uri="{BB962C8B-B14F-4D97-AF65-F5344CB8AC3E}">
        <p14:creationId xmlns:p14="http://schemas.microsoft.com/office/powerpoint/2010/main" val="371882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4DC4C-DF1C-4F4D-9A06-88DCC154DB6B}" type="datetimeFigureOut">
              <a:rPr lang="sl-SI" smtClean="0"/>
              <a:t>3. 04. 2020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DBE3C-7B8D-4176-8C65-27C5B05A0BA1}" type="slidenum">
              <a:rPr lang="sl-SI" smtClean="0"/>
              <a:t>‹#›</a:t>
            </a:fld>
            <a:endParaRPr lang="sl-SI"/>
          </a:p>
        </p:txBody>
      </p:sp>
    </p:spTree>
    <p:extLst>
      <p:ext uri="{BB962C8B-B14F-4D97-AF65-F5344CB8AC3E}">
        <p14:creationId xmlns:p14="http://schemas.microsoft.com/office/powerpoint/2010/main" val="1038594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l.wikipedia.org/wiki/Sankt_Peterburg" TargetMode="External"/><Relationship Id="rId2" Type="http://schemas.openxmlformats.org/officeDocument/2006/relationships/hyperlink" Target="https://sl.wikipedia.org/w/index.php?title=Dru%C5%BEina_Faberg%C3%A9&amp;action=edit&amp;redlink=1"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sl.wikipedia.org/wiki/Car" TargetMode="External"/><Relationship Id="rId2" Type="http://schemas.openxmlformats.org/officeDocument/2006/relationships/hyperlink" Target="https://sl.wikipedia.org/wiki/Rusija"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sl.wikipedia.org/wiki/Nikolaj_II._Ruski" TargetMode="External"/><Relationship Id="rId4" Type="http://schemas.openxmlformats.org/officeDocument/2006/relationships/hyperlink" Target="https://sl.wikipedia.org/wiki/Aleksander_III._Rusk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411111" y="1122363"/>
            <a:ext cx="9256889" cy="1045104"/>
          </a:xfrm>
          <a:solidFill>
            <a:schemeClr val="accent2">
              <a:lumMod val="60000"/>
              <a:lumOff val="40000"/>
            </a:schemeClr>
          </a:solidFill>
        </p:spPr>
        <p:txBody>
          <a:bodyPr/>
          <a:lstStyle/>
          <a:p>
            <a:r>
              <a:rPr lang="sl-SI" dirty="0" smtClean="0">
                <a:latin typeface="Algerian" panose="04020705040A02060702" pitchFamily="82" charset="0"/>
              </a:rPr>
              <a:t>VELIKONOČNI PIRHI</a:t>
            </a:r>
            <a:endParaRPr lang="sl-SI" dirty="0">
              <a:latin typeface="Algerian" panose="04020705040A02060702" pitchFamily="82" charset="0"/>
            </a:endParaRPr>
          </a:p>
        </p:txBody>
      </p:sp>
      <p:pic>
        <p:nvPicPr>
          <p:cNvPr id="5" name="Slika 4"/>
          <p:cNvPicPr>
            <a:picLocks noChangeAspect="1"/>
          </p:cNvPicPr>
          <p:nvPr/>
        </p:nvPicPr>
        <p:blipFill>
          <a:blip r:embed="rId2"/>
          <a:stretch>
            <a:fillRect/>
          </a:stretch>
        </p:blipFill>
        <p:spPr>
          <a:xfrm>
            <a:off x="3420180" y="2410354"/>
            <a:ext cx="5238750" cy="3933825"/>
          </a:xfrm>
          <a:prstGeom prst="rect">
            <a:avLst/>
          </a:prstGeom>
        </p:spPr>
      </p:pic>
    </p:spTree>
    <p:extLst>
      <p:ext uri="{BB962C8B-B14F-4D97-AF65-F5344CB8AC3E}">
        <p14:creationId xmlns:p14="http://schemas.microsoft.com/office/powerpoint/2010/main" val="367456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a:latin typeface="Book Antiqua" panose="02040602050305030304" pitchFamily="18" charset="0"/>
              </a:rPr>
              <a:t>Po podatkih Guinnessove knjige rekordov je bilo največje čokoladno jajce narejeno v Italiji leta 2011. Visoko je bilo 10,39 metra, tehtalo je sedem ton in 200 kilogramov, obseg na najširšem delu pa je meril kar 19,6 metra.</a:t>
            </a:r>
          </a:p>
        </p:txBody>
      </p:sp>
      <p:pic>
        <p:nvPicPr>
          <p:cNvPr id="4" name="Označba mesta vsebine 3"/>
          <p:cNvPicPr>
            <a:picLocks noGrp="1" noChangeAspect="1"/>
          </p:cNvPicPr>
          <p:nvPr>
            <p:ph idx="1"/>
          </p:nvPr>
        </p:nvPicPr>
        <p:blipFill>
          <a:blip r:embed="rId2"/>
          <a:stretch>
            <a:fillRect/>
          </a:stretch>
        </p:blipFill>
        <p:spPr>
          <a:xfrm>
            <a:off x="4312356" y="1890272"/>
            <a:ext cx="3276600" cy="4368800"/>
          </a:xfrm>
          <a:prstGeom prst="rect">
            <a:avLst/>
          </a:prstGeom>
        </p:spPr>
      </p:pic>
    </p:spTree>
    <p:extLst>
      <p:ext uri="{BB962C8B-B14F-4D97-AF65-F5344CB8AC3E}">
        <p14:creationId xmlns:p14="http://schemas.microsoft.com/office/powerpoint/2010/main" val="125566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a:latin typeface="Book Antiqua" panose="02040602050305030304" pitchFamily="18" charset="0"/>
              </a:rPr>
              <a:t>Tradicija barvanja jajc je v Sloveniji zelo dolga in pestra. Vsem zelo znane so slovenske pisanke ali pisanice. Vsaka pokrajina ima zanje posebno ime, značilne motive in način izdelave. </a:t>
            </a:r>
          </a:p>
        </p:txBody>
      </p:sp>
      <p:pic>
        <p:nvPicPr>
          <p:cNvPr id="8" name="Označba mesta vsebine 7"/>
          <p:cNvPicPr>
            <a:picLocks noGrp="1" noChangeAspect="1"/>
          </p:cNvPicPr>
          <p:nvPr>
            <p:ph idx="1"/>
          </p:nvPr>
        </p:nvPicPr>
        <p:blipFill>
          <a:blip r:embed="rId2"/>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522936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400" dirty="0">
                <a:latin typeface="Book Antiqua" panose="02040602050305030304" pitchFamily="18" charset="0"/>
              </a:rPr>
              <a:t>Na Koroškem jih na primer imenujejo pisánke, </a:t>
            </a:r>
            <a:r>
              <a:rPr lang="sl-SI" sz="2400" dirty="0" err="1">
                <a:latin typeface="Book Antiqua" panose="02040602050305030304" pitchFamily="18" charset="0"/>
              </a:rPr>
              <a:t>remenice</a:t>
            </a:r>
            <a:r>
              <a:rPr lang="sl-SI" sz="2400" dirty="0">
                <a:latin typeface="Book Antiqua" panose="02040602050305030304" pitchFamily="18" charset="0"/>
              </a:rPr>
              <a:t> ali </a:t>
            </a:r>
            <a:r>
              <a:rPr lang="sl-SI" sz="2400" dirty="0" err="1">
                <a:latin typeface="Book Antiqua" panose="02040602050305030304" pitchFamily="18" charset="0"/>
              </a:rPr>
              <a:t>remenke</a:t>
            </a:r>
            <a:r>
              <a:rPr lang="sl-SI" sz="2400" dirty="0">
                <a:latin typeface="Book Antiqua" panose="02040602050305030304" pitchFamily="18" charset="0"/>
              </a:rPr>
              <a:t> pa ponekod na Štajerskem in v Prekmurju. V Idriji jih na primer okrasijo tudi z idrijsko čipko, vrhniški pirhi pa so znani po posebnem načinu izdelave, in sicer prebadanju jajčne lupine.</a:t>
            </a:r>
          </a:p>
        </p:txBody>
      </p:sp>
      <p:pic>
        <p:nvPicPr>
          <p:cNvPr id="4" name="Označba mesta vsebine 3"/>
          <p:cNvPicPr>
            <a:picLocks noGrp="1" noChangeAspect="1"/>
          </p:cNvPicPr>
          <p:nvPr>
            <p:ph idx="1"/>
          </p:nvPr>
        </p:nvPicPr>
        <p:blipFill>
          <a:blip r:embed="rId2"/>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131493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1840090" y="656020"/>
            <a:ext cx="8230614" cy="5487076"/>
          </a:xfrm>
          <a:prstGeom prst="rect">
            <a:avLst/>
          </a:prstGeom>
        </p:spPr>
      </p:pic>
    </p:spTree>
    <p:extLst>
      <p:ext uri="{BB962C8B-B14F-4D97-AF65-F5344CB8AC3E}">
        <p14:creationId xmlns:p14="http://schemas.microsoft.com/office/powerpoint/2010/main" val="3575821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 </a:t>
            </a:r>
            <a:r>
              <a:rPr lang="sl-SI" sz="2700" dirty="0">
                <a:latin typeface="Book Antiqua" panose="02040602050305030304" pitchFamily="18" charset="0"/>
              </a:rPr>
              <a:t>Ena najbolj znamenitih in prepoznavnih pa je zagotovo belokranjska pisanka, za izdelavo katere potrebujemo čebelji vosek, pisač in svečo, nad katero se topita rdeča in črna barva.</a:t>
            </a:r>
          </a:p>
        </p:txBody>
      </p:sp>
      <p:pic>
        <p:nvPicPr>
          <p:cNvPr id="4" name="Označba mesta vsebine 3"/>
          <p:cNvPicPr>
            <a:picLocks noGrp="1" noChangeAspect="1"/>
          </p:cNvPicPr>
          <p:nvPr>
            <p:ph idx="1"/>
          </p:nvPr>
        </p:nvPicPr>
        <p:blipFill>
          <a:blip r:embed="rId2"/>
          <a:stretch>
            <a:fillRect/>
          </a:stretch>
        </p:blipFill>
        <p:spPr>
          <a:xfrm>
            <a:off x="2835544" y="1825625"/>
            <a:ext cx="6520912" cy="4351338"/>
          </a:xfrm>
          <a:prstGeom prst="rect">
            <a:avLst/>
          </a:prstGeom>
        </p:spPr>
      </p:pic>
    </p:spTree>
    <p:extLst>
      <p:ext uri="{BB962C8B-B14F-4D97-AF65-F5344CB8AC3E}">
        <p14:creationId xmlns:p14="http://schemas.microsoft.com/office/powerpoint/2010/main" val="1090828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1727200" y="551955"/>
            <a:ext cx="8694630" cy="5794341"/>
          </a:xfrm>
          <a:prstGeom prst="rect">
            <a:avLst/>
          </a:prstGeom>
        </p:spPr>
      </p:pic>
    </p:spTree>
    <p:extLst>
      <p:ext uri="{BB962C8B-B14F-4D97-AF65-F5344CB8AC3E}">
        <p14:creationId xmlns:p14="http://schemas.microsoft.com/office/powerpoint/2010/main" val="3220962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400" dirty="0">
                <a:latin typeface="Book Antiqua" panose="02040602050305030304" pitchFamily="18" charset="0"/>
              </a:rPr>
              <a:t>Zakaj so jajca začeli barvati in okraševati, je težko reči, dejstvo pa je, da je šlo tukaj za poudarjanje posebnosti in drugačnosti za razliko od vsakdanjosti. Vsakemu živilu je bilo treba dati neko podobo, da je odstopalo od </a:t>
            </a:r>
            <a:r>
              <a:rPr lang="sl-SI" sz="2400" dirty="0" smtClean="0">
                <a:latin typeface="Book Antiqua" panose="02040602050305030304" pitchFamily="18" charset="0"/>
              </a:rPr>
              <a:t>vsakdanjosti</a:t>
            </a:r>
            <a:r>
              <a:rPr lang="sl-SI" sz="2400" dirty="0">
                <a:latin typeface="Book Antiqua" panose="02040602050305030304" pitchFamily="18" charset="0"/>
              </a:rPr>
              <a:t>.</a:t>
            </a:r>
          </a:p>
        </p:txBody>
      </p:sp>
      <p:pic>
        <p:nvPicPr>
          <p:cNvPr id="4" name="Označba mesta vsebine 3"/>
          <p:cNvPicPr>
            <a:picLocks noGrp="1" noChangeAspect="1"/>
          </p:cNvPicPr>
          <p:nvPr>
            <p:ph idx="1"/>
          </p:nvPr>
        </p:nvPicPr>
        <p:blipFill>
          <a:blip r:embed="rId2"/>
          <a:stretch>
            <a:fillRect/>
          </a:stretch>
        </p:blipFill>
        <p:spPr>
          <a:xfrm>
            <a:off x="2832496" y="1859492"/>
            <a:ext cx="6527007" cy="4351338"/>
          </a:xfrm>
          <a:prstGeom prst="rect">
            <a:avLst/>
          </a:prstGeom>
        </p:spPr>
      </p:pic>
    </p:spTree>
    <p:extLst>
      <p:ext uri="{BB962C8B-B14F-4D97-AF65-F5344CB8AC3E}">
        <p14:creationId xmlns:p14="http://schemas.microsoft.com/office/powerpoint/2010/main" val="1791626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a:latin typeface="Book Antiqua" panose="02040602050305030304" pitchFamily="18" charset="0"/>
              </a:rPr>
              <a:t>Ljudje za okraševanje pirhov uporabljajo raznorazne materiale, najbolj klasično pa je barvanje. Sledita mu tehnika praskanja in tehnika z voskom.</a:t>
            </a:r>
          </a:p>
        </p:txBody>
      </p:sp>
      <p:pic>
        <p:nvPicPr>
          <p:cNvPr id="2052" name="Picture 4" descr="11_Velikonocna_jajca_G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2496" y="1825625"/>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56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400" dirty="0" smtClean="0">
                <a:latin typeface="Book Antiqua" panose="02040602050305030304" pitchFamily="18" charset="0"/>
              </a:rPr>
              <a:t>V umetnosti so najbolj znana </a:t>
            </a:r>
            <a:r>
              <a:rPr lang="sl-SI" sz="2400" dirty="0" err="1" smtClean="0">
                <a:latin typeface="Book Antiqua" panose="02040602050305030304" pitchFamily="18" charset="0"/>
              </a:rPr>
              <a:t>Fabergejeva</a:t>
            </a:r>
            <a:r>
              <a:rPr lang="sl-SI" sz="2400" dirty="0" smtClean="0">
                <a:latin typeface="Book Antiqua" panose="02040602050305030304" pitchFamily="18" charset="0"/>
              </a:rPr>
              <a:t> jajca. </a:t>
            </a:r>
            <a:r>
              <a:rPr lang="sl-SI" sz="2400" b="1" dirty="0" err="1" smtClean="0">
                <a:latin typeface="Book Antiqua" panose="02040602050305030304" pitchFamily="18" charset="0"/>
              </a:rPr>
              <a:t>Fabergéjevo</a:t>
            </a:r>
            <a:r>
              <a:rPr lang="sl-SI" sz="2400" b="1" dirty="0" smtClean="0">
                <a:latin typeface="Book Antiqua" panose="02040602050305030304" pitchFamily="18" charset="0"/>
              </a:rPr>
              <a:t> </a:t>
            </a:r>
            <a:r>
              <a:rPr lang="sl-SI" sz="2400" b="1" dirty="0">
                <a:latin typeface="Book Antiqua" panose="02040602050305030304" pitchFamily="18" charset="0"/>
              </a:rPr>
              <a:t>jájce</a:t>
            </a:r>
            <a:r>
              <a:rPr lang="sl-SI" sz="2400" dirty="0">
                <a:latin typeface="Book Antiqua" panose="02040602050305030304" pitchFamily="18" charset="0"/>
              </a:rPr>
              <a:t> (izgovor: </a:t>
            </a:r>
            <a:r>
              <a:rPr lang="sl-SI" sz="2400" dirty="0" err="1">
                <a:latin typeface="Book Antiqua" panose="02040602050305030304" pitchFamily="18" charset="0"/>
              </a:rPr>
              <a:t>Fáberžejevo</a:t>
            </a:r>
            <a:r>
              <a:rPr lang="sl-SI" sz="2400" dirty="0">
                <a:latin typeface="Book Antiqua" panose="02040602050305030304" pitchFamily="18" charset="0"/>
              </a:rPr>
              <a:t> j.) je izdelek draguljarske </a:t>
            </a:r>
            <a:r>
              <a:rPr lang="sl-SI" sz="2400" dirty="0">
                <a:latin typeface="Book Antiqua" panose="02040602050305030304" pitchFamily="18" charset="0"/>
                <a:hlinkClick r:id="rId2" tooltip="Družina Fabergé (stran ne obstaja)"/>
              </a:rPr>
              <a:t>družine </a:t>
            </a:r>
            <a:r>
              <a:rPr lang="sl-SI" sz="2400" dirty="0" err="1">
                <a:latin typeface="Book Antiqua" panose="02040602050305030304" pitchFamily="18" charset="0"/>
                <a:hlinkClick r:id="rId2" tooltip="Družina Fabergé (stran ne obstaja)"/>
              </a:rPr>
              <a:t>Fabergé</a:t>
            </a:r>
            <a:r>
              <a:rPr lang="sl-SI" sz="2400" dirty="0">
                <a:latin typeface="Book Antiqua" panose="02040602050305030304" pitchFamily="18" charset="0"/>
              </a:rPr>
              <a:t> iz </a:t>
            </a:r>
            <a:r>
              <a:rPr lang="sl-SI" sz="2400" dirty="0">
                <a:latin typeface="Book Antiqua" panose="02040602050305030304" pitchFamily="18" charset="0"/>
                <a:hlinkClick r:id="rId3" tooltip="Sankt Peterburg"/>
              </a:rPr>
              <a:t>Sankt Peterburga</a:t>
            </a:r>
            <a:r>
              <a:rPr lang="sl-SI" sz="2400" dirty="0">
                <a:latin typeface="Book Antiqua" panose="02040602050305030304" pitchFamily="18" charset="0"/>
              </a:rPr>
              <a:t> v obliki jajca</a:t>
            </a:r>
            <a:r>
              <a:rPr lang="sl-SI" sz="2400" dirty="0" smtClean="0">
                <a:latin typeface="Book Antiqua" panose="02040602050305030304" pitchFamily="18" charset="0"/>
              </a:rPr>
              <a:t>.</a:t>
            </a:r>
            <a:r>
              <a:rPr lang="sl-SI" sz="2400" dirty="0"/>
              <a:t> </a:t>
            </a:r>
            <a:r>
              <a:rPr lang="sl-SI" sz="2400" dirty="0">
                <a:latin typeface="Book Antiqua" panose="02040602050305030304" pitchFamily="18" charset="0"/>
              </a:rPr>
              <a:t>Jajca so izdelana večinoma iz poldragih kamnov ali dragocenih kovin, v različnih velikostih in okrašena z dragulji ali kovinskimi vzorci. </a:t>
            </a:r>
          </a:p>
        </p:txBody>
      </p:sp>
      <p:pic>
        <p:nvPicPr>
          <p:cNvPr id="4" name="Označba mesta vsebine 3"/>
          <p:cNvPicPr>
            <a:picLocks noGrp="1" noChangeAspect="1"/>
          </p:cNvPicPr>
          <p:nvPr>
            <p:ph idx="1"/>
          </p:nvPr>
        </p:nvPicPr>
        <p:blipFill>
          <a:blip r:embed="rId4"/>
          <a:stretch>
            <a:fillRect/>
          </a:stretch>
        </p:blipFill>
        <p:spPr>
          <a:xfrm>
            <a:off x="1938671" y="1825625"/>
            <a:ext cx="8314658" cy="4351338"/>
          </a:xfrm>
          <a:prstGeom prst="rect">
            <a:avLst/>
          </a:prstGeom>
        </p:spPr>
      </p:pic>
    </p:spTree>
    <p:extLst>
      <p:ext uri="{BB962C8B-B14F-4D97-AF65-F5344CB8AC3E}">
        <p14:creationId xmlns:p14="http://schemas.microsoft.com/office/powerpoint/2010/main" val="59594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2400" dirty="0">
                <a:latin typeface="Book Antiqua" panose="02040602050305030304" pitchFamily="18" charset="0"/>
              </a:rPr>
              <a:t>Najbolj znamenita so velika jajca s podstavki ali v umetelnih skrinjicah, ki sta jih naročala </a:t>
            </a:r>
            <a:r>
              <a:rPr lang="sl-SI" sz="2400" dirty="0">
                <a:latin typeface="Book Antiqua" panose="02040602050305030304" pitchFamily="18" charset="0"/>
                <a:hlinkClick r:id="rId2" tooltip="Rusija"/>
              </a:rPr>
              <a:t>rusk</a:t>
            </a:r>
            <a:r>
              <a:rPr lang="az-Cyrl-AZ" sz="2400" dirty="0">
                <a:latin typeface="Book Antiqua" panose="02040602050305030304" pitchFamily="18" charset="0"/>
                <a:hlinkClick r:id="rId2" tooltip="Rusija"/>
              </a:rPr>
              <a:t>а</a:t>
            </a:r>
            <a:r>
              <a:rPr lang="az-Cyrl-AZ" sz="2400" dirty="0">
                <a:latin typeface="Book Antiqua" panose="02040602050305030304" pitchFamily="18" charset="0"/>
              </a:rPr>
              <a:t> </a:t>
            </a:r>
            <a:r>
              <a:rPr lang="sl-SI" sz="2400" dirty="0" err="1">
                <a:latin typeface="Book Antiqua" panose="02040602050305030304" pitchFamily="18" charset="0"/>
                <a:hlinkClick r:id="rId3" tooltip="Car"/>
              </a:rPr>
              <a:t>carj</a:t>
            </a:r>
            <a:r>
              <a:rPr lang="az-Cyrl-AZ" sz="2400" dirty="0">
                <a:latin typeface="Book Antiqua" panose="02040602050305030304" pitchFamily="18" charset="0"/>
              </a:rPr>
              <a:t>а </a:t>
            </a:r>
            <a:r>
              <a:rPr lang="sl-SI" sz="2400" dirty="0" err="1">
                <a:latin typeface="Book Antiqua" panose="02040602050305030304" pitchFamily="18" charset="0"/>
                <a:hlinkClick r:id="rId4" tooltip="Aleksander III. Ruski"/>
              </a:rPr>
              <a:t>Aleksand</a:t>
            </a:r>
            <a:r>
              <a:rPr lang="az-Cyrl-AZ" sz="2400" dirty="0">
                <a:latin typeface="Book Antiqua" panose="02040602050305030304" pitchFamily="18" charset="0"/>
                <a:hlinkClick r:id="rId4" tooltip="Aleksander III. Ruski"/>
              </a:rPr>
              <a:t>е</a:t>
            </a:r>
            <a:r>
              <a:rPr lang="sl-SI" sz="2400" dirty="0">
                <a:latin typeface="Book Antiqua" panose="02040602050305030304" pitchFamily="18" charset="0"/>
                <a:hlinkClick r:id="rId4" tooltip="Aleksander III. Ruski"/>
              </a:rPr>
              <a:t>r III.</a:t>
            </a:r>
            <a:r>
              <a:rPr lang="sl-SI" sz="2400" dirty="0">
                <a:latin typeface="Book Antiqua" panose="02040602050305030304" pitchFamily="18" charset="0"/>
              </a:rPr>
              <a:t> in </a:t>
            </a:r>
            <a:r>
              <a:rPr lang="sl-SI" sz="2400" dirty="0">
                <a:latin typeface="Book Antiqua" panose="02040602050305030304" pitchFamily="18" charset="0"/>
                <a:hlinkClick r:id="rId5" tooltip="Nikolaj II. Ruski"/>
              </a:rPr>
              <a:t>Nikolaj II.</a:t>
            </a:r>
            <a:r>
              <a:rPr lang="sl-SI" sz="2400" dirty="0">
                <a:latin typeface="Book Antiqua" panose="02040602050305030304" pitchFamily="18" charset="0"/>
              </a:rPr>
              <a:t> in se zato imenujejo carska jajca</a:t>
            </a:r>
            <a:r>
              <a:rPr lang="sl-SI" sz="2400" dirty="0" smtClean="0">
                <a:latin typeface="Book Antiqua" panose="02040602050305030304" pitchFamily="18" charset="0"/>
              </a:rPr>
              <a:t>. Na dražbah dosegajo visoke zneske. Zadnje so prodali za 8,9 milijona funtov.</a:t>
            </a:r>
            <a:endParaRPr lang="sl-SI" sz="2400" dirty="0">
              <a:latin typeface="Book Antiqua" panose="02040602050305030304" pitchFamily="18" charset="0"/>
            </a:endParaRPr>
          </a:p>
        </p:txBody>
      </p:sp>
      <p:pic>
        <p:nvPicPr>
          <p:cNvPr id="4" name="Označba mesta vsebine 3"/>
          <p:cNvPicPr>
            <a:picLocks noGrp="1" noChangeAspect="1"/>
          </p:cNvPicPr>
          <p:nvPr>
            <p:ph idx="1"/>
          </p:nvPr>
        </p:nvPicPr>
        <p:blipFill>
          <a:blip r:embed="rId6"/>
          <a:stretch>
            <a:fillRect/>
          </a:stretch>
        </p:blipFill>
        <p:spPr>
          <a:xfrm>
            <a:off x="2995612" y="1934369"/>
            <a:ext cx="6200775" cy="4133850"/>
          </a:xfrm>
          <a:prstGeom prst="rect">
            <a:avLst/>
          </a:prstGeom>
        </p:spPr>
      </p:pic>
    </p:spTree>
    <p:extLst>
      <p:ext uri="{BB962C8B-B14F-4D97-AF65-F5344CB8AC3E}">
        <p14:creationId xmlns:p14="http://schemas.microsoft.com/office/powerpoint/2010/main" val="345520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a:latin typeface="Book Antiqua" panose="02040602050305030304" pitchFamily="18" charset="0"/>
              </a:rPr>
              <a:t>Izraz pirh je soroden izrazu </a:t>
            </a:r>
            <a:r>
              <a:rPr lang="sl-SI" sz="2400" dirty="0" err="1">
                <a:latin typeface="Book Antiqua" panose="02040602050305030304" pitchFamily="18" charset="0"/>
              </a:rPr>
              <a:t>piros</a:t>
            </a:r>
            <a:r>
              <a:rPr lang="sl-SI" sz="2400" dirty="0">
                <a:latin typeface="Book Antiqua" panose="02040602050305030304" pitchFamily="18" charset="0"/>
              </a:rPr>
              <a:t>, kar v madžarščini pomeni rdeča barva, v grščini ogenj, češka beseda </a:t>
            </a:r>
            <a:r>
              <a:rPr lang="sl-SI" sz="2400" dirty="0" err="1">
                <a:latin typeface="Book Antiqua" panose="02040602050305030304" pitchFamily="18" charset="0"/>
              </a:rPr>
              <a:t>pyreti</a:t>
            </a:r>
            <a:r>
              <a:rPr lang="sl-SI" sz="2400" dirty="0">
                <a:latin typeface="Book Antiqua" panose="02040602050305030304" pitchFamily="18" charset="0"/>
              </a:rPr>
              <a:t> pa pomeni pordeti.</a:t>
            </a:r>
          </a:p>
        </p:txBody>
      </p:sp>
      <p:pic>
        <p:nvPicPr>
          <p:cNvPr id="4" name="Označba mesta vsebine 3"/>
          <p:cNvPicPr>
            <a:picLocks noGrp="1" noChangeAspect="1"/>
          </p:cNvPicPr>
          <p:nvPr>
            <p:ph idx="1"/>
          </p:nvPr>
        </p:nvPicPr>
        <p:blipFill>
          <a:blip r:embed="rId2"/>
          <a:stretch>
            <a:fillRect/>
          </a:stretch>
        </p:blipFill>
        <p:spPr>
          <a:xfrm>
            <a:off x="2765778" y="1484898"/>
            <a:ext cx="6355732" cy="4229451"/>
          </a:xfrm>
          <a:prstGeom prst="rect">
            <a:avLst/>
          </a:prstGeom>
        </p:spPr>
      </p:pic>
    </p:spTree>
    <p:extLst>
      <p:ext uri="{BB962C8B-B14F-4D97-AF65-F5344CB8AC3E}">
        <p14:creationId xmlns:p14="http://schemas.microsoft.com/office/powerpoint/2010/main" val="4125609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smtClean="0">
                <a:latin typeface="Book Antiqua" panose="02040602050305030304" pitchFamily="18" charset="0"/>
              </a:rPr>
              <a:t>Danes veliko umetnikov ne uporablja več tradicionalnih vzorcev. Jajca okrasijo z modernejšimi kreacijami.</a:t>
            </a:r>
            <a:endParaRPr lang="sl-SI" sz="2400" dirty="0">
              <a:latin typeface="Book Antiqua" panose="02040602050305030304" pitchFamily="18" charset="0"/>
            </a:endParaRPr>
          </a:p>
        </p:txBody>
      </p:sp>
      <p:pic>
        <p:nvPicPr>
          <p:cNvPr id="4" name="Označba mesta vsebine 3"/>
          <p:cNvPicPr>
            <a:picLocks noGrp="1" noChangeAspect="1"/>
          </p:cNvPicPr>
          <p:nvPr>
            <p:ph idx="1"/>
          </p:nvPr>
        </p:nvPicPr>
        <p:blipFill>
          <a:blip r:embed="rId2"/>
          <a:stretch>
            <a:fillRect/>
          </a:stretch>
        </p:blipFill>
        <p:spPr>
          <a:xfrm>
            <a:off x="4289778" y="1592998"/>
            <a:ext cx="3437973" cy="4583965"/>
          </a:xfrm>
          <a:prstGeom prst="rect">
            <a:avLst/>
          </a:prstGeom>
        </p:spPr>
      </p:pic>
    </p:spTree>
    <p:extLst>
      <p:ext uri="{BB962C8B-B14F-4D97-AF65-F5344CB8AC3E}">
        <p14:creationId xmlns:p14="http://schemas.microsoft.com/office/powerpoint/2010/main" val="3442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2460977" y="614627"/>
            <a:ext cx="7190670" cy="5393003"/>
          </a:xfrm>
          <a:prstGeom prst="rect">
            <a:avLst/>
          </a:prstGeom>
        </p:spPr>
      </p:pic>
    </p:spTree>
    <p:extLst>
      <p:ext uri="{BB962C8B-B14F-4D97-AF65-F5344CB8AC3E}">
        <p14:creationId xmlns:p14="http://schemas.microsoft.com/office/powerpoint/2010/main" val="2548023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3612444" y="338908"/>
            <a:ext cx="3958931" cy="5838055"/>
          </a:xfrm>
          <a:prstGeom prst="rect">
            <a:avLst/>
          </a:prstGeom>
        </p:spPr>
      </p:pic>
    </p:spTree>
    <p:extLst>
      <p:ext uri="{BB962C8B-B14F-4D97-AF65-F5344CB8AC3E}">
        <p14:creationId xmlns:p14="http://schemas.microsoft.com/office/powerpoint/2010/main" val="4063170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p:cNvPicPr>
            <a:picLocks noGrp="1" noChangeAspect="1"/>
          </p:cNvPicPr>
          <p:nvPr>
            <p:ph idx="1"/>
          </p:nvPr>
        </p:nvPicPr>
        <p:blipFill>
          <a:blip r:embed="rId2"/>
          <a:stretch>
            <a:fillRect/>
          </a:stretch>
        </p:blipFill>
        <p:spPr>
          <a:xfrm>
            <a:off x="490722" y="753750"/>
            <a:ext cx="10905184" cy="5352874"/>
          </a:xfrm>
          <a:prstGeom prst="rect">
            <a:avLst/>
          </a:prstGeom>
        </p:spPr>
      </p:pic>
    </p:spTree>
    <p:extLst>
      <p:ext uri="{BB962C8B-B14F-4D97-AF65-F5344CB8AC3E}">
        <p14:creationId xmlns:p14="http://schemas.microsoft.com/office/powerpoint/2010/main" val="32799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1738490" y="1088032"/>
            <a:ext cx="8771466" cy="4128757"/>
          </a:xfrm>
          <a:prstGeom prst="rect">
            <a:avLst/>
          </a:prstGeom>
        </p:spPr>
      </p:pic>
    </p:spTree>
    <p:extLst>
      <p:ext uri="{BB962C8B-B14F-4D97-AF65-F5344CB8AC3E}">
        <p14:creationId xmlns:p14="http://schemas.microsoft.com/office/powerpoint/2010/main" val="2963799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2393245" y="509639"/>
            <a:ext cx="7202217" cy="5881812"/>
          </a:xfrm>
          <a:prstGeom prst="rect">
            <a:avLst/>
          </a:prstGeom>
        </p:spPr>
      </p:pic>
    </p:spTree>
    <p:extLst>
      <p:ext uri="{BB962C8B-B14F-4D97-AF65-F5344CB8AC3E}">
        <p14:creationId xmlns:p14="http://schemas.microsoft.com/office/powerpoint/2010/main" val="1896427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31258"/>
            <a:ext cx="10515600" cy="1325563"/>
          </a:xfrm>
        </p:spPr>
        <p:txBody>
          <a:bodyPr>
            <a:normAutofit fontScale="90000"/>
          </a:bodyPr>
          <a:lstStyle/>
          <a:p>
            <a:r>
              <a:rPr lang="sl-SI" sz="2200" dirty="0" smtClean="0">
                <a:latin typeface="Book Antiqua" panose="02040602050305030304" pitchFamily="18" charset="0"/>
              </a:rPr>
              <a:t>Jajce je najbolj popolna podoba rodovitnosti ter novega življenja in je eden najstarejših simbolov v vseh kulturah sveta. Kot pripoveduje znani slovenski etnolog Janez Bogataj, imamo o jajcu tudi celo vrsto pripovedk, na primer pripovedka o nastanku sveta iz petelinjega jajca in podobno. “Tega je še in še. Skoraj ni kulture, ki ne bi poznala neke simbolike, povezane z jajcem in vedno je ta simbolika povezana z rodovitnostjo,” pravi etnolog..</a:t>
            </a:r>
            <a:endParaRPr lang="sl-SI" sz="2200" dirty="0">
              <a:latin typeface="Book Antiqua" panose="02040602050305030304" pitchFamily="18" charset="0"/>
            </a:endParaRPr>
          </a:p>
        </p:txBody>
      </p:sp>
      <p:pic>
        <p:nvPicPr>
          <p:cNvPr id="4" name="Označba mesta vsebine 3"/>
          <p:cNvPicPr>
            <a:picLocks noGrp="1" noChangeAspect="1"/>
          </p:cNvPicPr>
          <p:nvPr>
            <p:ph idx="1"/>
          </p:nvPr>
        </p:nvPicPr>
        <p:blipFill>
          <a:blip r:embed="rId2"/>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159630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42547"/>
            <a:ext cx="10515600" cy="1325563"/>
          </a:xfrm>
        </p:spPr>
        <p:txBody>
          <a:bodyPr>
            <a:normAutofit/>
          </a:bodyPr>
          <a:lstStyle/>
          <a:p>
            <a:r>
              <a:rPr lang="sl-SI" sz="2400" dirty="0">
                <a:latin typeface="Book Antiqua" panose="02040602050305030304" pitchFamily="18" charset="0"/>
              </a:rPr>
              <a:t>Ima pa jajce, pod pogojem, da je obarvano rdeče, velik pomen tudi v krščanstvu, saj simbolizira kaplje Kristusove krvi. Velikonočni pirhi so zagotovo ena izmed stvari, ki so v času velikonočnih praznikov v ospredju.</a:t>
            </a:r>
          </a:p>
        </p:txBody>
      </p:sp>
      <p:pic>
        <p:nvPicPr>
          <p:cNvPr id="4" name="Označba mesta vsebine 3"/>
          <p:cNvPicPr>
            <a:picLocks noGrp="1" noChangeAspect="1"/>
          </p:cNvPicPr>
          <p:nvPr>
            <p:ph idx="1"/>
          </p:nvPr>
        </p:nvPicPr>
        <p:blipFill>
          <a:blip r:embed="rId2"/>
          <a:stretch>
            <a:fillRect/>
          </a:stretch>
        </p:blipFill>
        <p:spPr>
          <a:xfrm>
            <a:off x="3675463" y="1825625"/>
            <a:ext cx="4841074" cy="4351338"/>
          </a:xfrm>
          <a:prstGeom prst="rect">
            <a:avLst/>
          </a:prstGeom>
        </p:spPr>
      </p:pic>
    </p:spTree>
    <p:extLst>
      <p:ext uri="{BB962C8B-B14F-4D97-AF65-F5344CB8AC3E}">
        <p14:creationId xmlns:p14="http://schemas.microsoft.com/office/powerpoint/2010/main" val="165542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a:latin typeface="Book Antiqua" panose="02040602050305030304" pitchFamily="18" charset="0"/>
              </a:rPr>
              <a:t>Tradicija podarjanja velikonočnih jajc izhaja že iz časov Egipčanov, Perzijcev, Galcev, Grkov in Rimljanov, ki so v jajcu videli simbol življenja.</a:t>
            </a:r>
          </a:p>
        </p:txBody>
      </p:sp>
      <p:pic>
        <p:nvPicPr>
          <p:cNvPr id="4" name="Označba mesta vsebine 3"/>
          <p:cNvPicPr>
            <a:picLocks noGrp="1" noChangeAspect="1"/>
          </p:cNvPicPr>
          <p:nvPr>
            <p:ph idx="1"/>
          </p:nvPr>
        </p:nvPicPr>
        <p:blipFill>
          <a:blip r:embed="rId2"/>
          <a:stretch>
            <a:fillRect/>
          </a:stretch>
        </p:blipFill>
        <p:spPr>
          <a:xfrm>
            <a:off x="2370666" y="1573402"/>
            <a:ext cx="7076562" cy="4705161"/>
          </a:xfrm>
          <a:prstGeom prst="rect">
            <a:avLst/>
          </a:prstGeom>
        </p:spPr>
      </p:pic>
    </p:spTree>
    <p:extLst>
      <p:ext uri="{BB962C8B-B14F-4D97-AF65-F5344CB8AC3E}">
        <p14:creationId xmlns:p14="http://schemas.microsoft.com/office/powerpoint/2010/main" val="396263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b="0" i="0" dirty="0" smtClean="0">
                <a:solidFill>
                  <a:srgbClr val="555555"/>
                </a:solidFill>
                <a:effectLst/>
                <a:latin typeface="Book Antiqua" panose="02040602050305030304" pitchFamily="18" charset="0"/>
              </a:rPr>
              <a:t>Že v srednjem veku so jajca barvali tako, da so jih kuhali s čebulo, da so dobila zlat odtenek. Edvard I. pa je leta 1290 celo naročil, da se 450 jajc prekrije s tanko plastjo zlata in se jih podari kot velikonočno darilo.</a:t>
            </a:r>
            <a:endParaRPr lang="sl-SI" sz="2400" dirty="0">
              <a:latin typeface="Book Antiqua" panose="02040602050305030304" pitchFamily="18" charset="0"/>
            </a:endParaRPr>
          </a:p>
        </p:txBody>
      </p:sp>
      <p:pic>
        <p:nvPicPr>
          <p:cNvPr id="4" name="Označba mesta vsebine 3"/>
          <p:cNvPicPr>
            <a:picLocks noGrp="1" noChangeAspect="1"/>
          </p:cNvPicPr>
          <p:nvPr>
            <p:ph idx="1"/>
          </p:nvPr>
        </p:nvPicPr>
        <p:blipFill>
          <a:blip r:embed="rId2"/>
          <a:stretch>
            <a:fillRect/>
          </a:stretch>
        </p:blipFill>
        <p:spPr>
          <a:xfrm>
            <a:off x="4478437" y="1825625"/>
            <a:ext cx="3235125" cy="4351338"/>
          </a:xfrm>
          <a:prstGeom prst="rect">
            <a:avLst/>
          </a:prstGeom>
        </p:spPr>
      </p:pic>
    </p:spTree>
    <p:extLst>
      <p:ext uri="{BB962C8B-B14F-4D97-AF65-F5344CB8AC3E}">
        <p14:creationId xmlns:p14="http://schemas.microsoft.com/office/powerpoint/2010/main" val="3517755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ncy Greek Easter eggs | Live Bette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48089" y="662604"/>
            <a:ext cx="6885870" cy="516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35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800" dirty="0"/>
              <a:t>Prav tako v srednjem veku so v cerkvi organizirali tudi festival metanja jajc. Duhovnik je trdo kuhano jajce vrgel dečku iz zbora, nato pa so si ga ti podajali med seboj. Tisti, ki je imel jajce v rokah, ko je ura odbila poldne, je bil zmagovalec.</a:t>
            </a:r>
          </a:p>
        </p:txBody>
      </p:sp>
      <p:pic>
        <p:nvPicPr>
          <p:cNvPr id="4" name="Označba mesta vsebine 3"/>
          <p:cNvPicPr>
            <a:picLocks noGrp="1" noChangeAspect="1"/>
          </p:cNvPicPr>
          <p:nvPr>
            <p:ph idx="1"/>
          </p:nvPr>
        </p:nvPicPr>
        <p:blipFill>
          <a:blip r:embed="rId2"/>
          <a:stretch>
            <a:fillRect/>
          </a:stretch>
        </p:blipFill>
        <p:spPr>
          <a:xfrm>
            <a:off x="3714046" y="1802782"/>
            <a:ext cx="4279370" cy="4876775"/>
          </a:xfrm>
          <a:prstGeom prst="rect">
            <a:avLst/>
          </a:prstGeom>
        </p:spPr>
      </p:pic>
    </p:spTree>
    <p:extLst>
      <p:ext uri="{BB962C8B-B14F-4D97-AF65-F5344CB8AC3E}">
        <p14:creationId xmlns:p14="http://schemas.microsoft.com/office/powerpoint/2010/main" val="2702180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dirty="0"/>
              <a:t>Prvo čokoladno velikonočno jajce so v komercialne namene izdelali leta 1873 v Veliki Britaniji v </a:t>
            </a:r>
            <a:r>
              <a:rPr lang="sl-SI" sz="2400" dirty="0" err="1"/>
              <a:t>čokoladnici</a:t>
            </a:r>
            <a:r>
              <a:rPr lang="sl-SI" sz="2400" dirty="0"/>
              <a:t> Fry </a:t>
            </a:r>
            <a:r>
              <a:rPr lang="sl-SI" sz="2400" dirty="0" err="1"/>
              <a:t>and</a:t>
            </a:r>
            <a:r>
              <a:rPr lang="sl-SI" sz="2400" dirty="0"/>
              <a:t> </a:t>
            </a:r>
            <a:r>
              <a:rPr lang="sl-SI" sz="2400" dirty="0" err="1"/>
              <a:t>Sons</a:t>
            </a:r>
            <a:r>
              <a:rPr lang="sl-SI" sz="2400" dirty="0"/>
              <a:t>. Pred tem so se ljudje obdarovali s praznimi jajci, narejenimi iz kartona, ki so jih napolnili z darilci.</a:t>
            </a:r>
          </a:p>
        </p:txBody>
      </p:sp>
      <p:pic>
        <p:nvPicPr>
          <p:cNvPr id="4" name="Označba mesta vsebine 3"/>
          <p:cNvPicPr>
            <a:picLocks noGrp="1" noChangeAspect="1"/>
          </p:cNvPicPr>
          <p:nvPr>
            <p:ph idx="1"/>
          </p:nvPr>
        </p:nvPicPr>
        <p:blipFill>
          <a:blip r:embed="rId2"/>
          <a:stretch>
            <a:fillRect/>
          </a:stretch>
        </p:blipFill>
        <p:spPr>
          <a:xfrm>
            <a:off x="3238500" y="2143919"/>
            <a:ext cx="5715000" cy="3714750"/>
          </a:xfrm>
          <a:prstGeom prst="rect">
            <a:avLst/>
          </a:prstGeom>
        </p:spPr>
      </p:pic>
    </p:spTree>
    <p:extLst>
      <p:ext uri="{BB962C8B-B14F-4D97-AF65-F5344CB8AC3E}">
        <p14:creationId xmlns:p14="http://schemas.microsoft.com/office/powerpoint/2010/main" val="131949790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664</Words>
  <Application>Microsoft Office PowerPoint</Application>
  <PresentationFormat>Širokozaslonsko</PresentationFormat>
  <Paragraphs>17</Paragraphs>
  <Slides>25</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25</vt:i4>
      </vt:variant>
    </vt:vector>
  </HeadingPairs>
  <TitlesOfParts>
    <vt:vector size="31" baseType="lpstr">
      <vt:lpstr>Algerian</vt:lpstr>
      <vt:lpstr>Arial</vt:lpstr>
      <vt:lpstr>Book Antiqua</vt:lpstr>
      <vt:lpstr>Calibri</vt:lpstr>
      <vt:lpstr>Calibri Light</vt:lpstr>
      <vt:lpstr>Officeova tema</vt:lpstr>
      <vt:lpstr>VELIKONOČNI PIRHI</vt:lpstr>
      <vt:lpstr>Izraz pirh je soroden izrazu piros, kar v madžarščini pomeni rdeča barva, v grščini ogenj, češka beseda pyreti pa pomeni pordeti.</vt:lpstr>
      <vt:lpstr>Jajce je najbolj popolna podoba rodovitnosti ter novega življenja in je eden najstarejših simbolov v vseh kulturah sveta. Kot pripoveduje znani slovenski etnolog Janez Bogataj, imamo o jajcu tudi celo vrsto pripovedk, na primer pripovedka o nastanku sveta iz petelinjega jajca in podobno. “Tega je še in še. Skoraj ni kulture, ki ne bi poznala neke simbolike, povezane z jajcem in vedno je ta simbolika povezana z rodovitnostjo,” pravi etnolog..</vt:lpstr>
      <vt:lpstr>Ima pa jajce, pod pogojem, da je obarvano rdeče, velik pomen tudi v krščanstvu, saj simbolizira kaplje Kristusove krvi. Velikonočni pirhi so zagotovo ena izmed stvari, ki so v času velikonočnih praznikov v ospredju.</vt:lpstr>
      <vt:lpstr>Tradicija podarjanja velikonočnih jajc izhaja že iz časov Egipčanov, Perzijcev, Galcev, Grkov in Rimljanov, ki so v jajcu videli simbol življenja.</vt:lpstr>
      <vt:lpstr>Že v srednjem veku so jajca barvali tako, da so jih kuhali s čebulo, da so dobila zlat odtenek. Edvard I. pa je leta 1290 celo naročil, da se 450 jajc prekrije s tanko plastjo zlata in se jih podari kot velikonočno darilo.</vt:lpstr>
      <vt:lpstr>PowerPointova predstavitev</vt:lpstr>
      <vt:lpstr>Prav tako v srednjem veku so v cerkvi organizirali tudi festival metanja jajc. Duhovnik je trdo kuhano jajce vrgel dečku iz zbora, nato pa so si ga ti podajali med seboj. Tisti, ki je imel jajce v rokah, ko je ura odbila poldne, je bil zmagovalec.</vt:lpstr>
      <vt:lpstr>Prvo čokoladno velikonočno jajce so v komercialne namene izdelali leta 1873 v Veliki Britaniji v čokoladnici Fry and Sons. Pred tem so se ljudje obdarovali s praznimi jajci, narejenimi iz kartona, ki so jih napolnili z darilci.</vt:lpstr>
      <vt:lpstr>Po podatkih Guinnessove knjige rekordov je bilo največje čokoladno jajce narejeno v Italiji leta 2011. Visoko je bilo 10,39 metra, tehtalo je sedem ton in 200 kilogramov, obseg na najširšem delu pa je meril kar 19,6 metra.</vt:lpstr>
      <vt:lpstr>Tradicija barvanja jajc je v Sloveniji zelo dolga in pestra. Vsem zelo znane so slovenske pisanke ali pisanice. Vsaka pokrajina ima zanje posebno ime, značilne motive in način izdelave. </vt:lpstr>
      <vt:lpstr>Na Koroškem jih na primer imenujejo pisánke, remenice ali remenke pa ponekod na Štajerskem in v Prekmurju. V Idriji jih na primer okrasijo tudi z idrijsko čipko, vrhniški pirhi pa so znani po posebnem načinu izdelave, in sicer prebadanju jajčne lupine.</vt:lpstr>
      <vt:lpstr>PowerPointova predstavitev</vt:lpstr>
      <vt:lpstr> Ena najbolj znamenitih in prepoznavnih pa je zagotovo belokranjska pisanka, za izdelavo katere potrebujemo čebelji vosek, pisač in svečo, nad katero se topita rdeča in črna barva.</vt:lpstr>
      <vt:lpstr>PowerPointova predstavitev</vt:lpstr>
      <vt:lpstr>Zakaj so jajca začeli barvati in okraševati, je težko reči, dejstvo pa je, da je šlo tukaj za poudarjanje posebnosti in drugačnosti za razliko od vsakdanjosti. Vsakemu živilu je bilo treba dati neko podobo, da je odstopalo od vsakdanjosti.</vt:lpstr>
      <vt:lpstr>Ljudje za okraševanje pirhov uporabljajo raznorazne materiale, najbolj klasično pa je barvanje. Sledita mu tehnika praskanja in tehnika z voskom.</vt:lpstr>
      <vt:lpstr>V umetnosti so najbolj znana Fabergejeva jajca. Fabergéjevo jájce (izgovor: Fáberžejevo j.) je izdelek draguljarske družine Fabergé iz Sankt Peterburga v obliki jajca. Jajca so izdelana večinoma iz poldragih kamnov ali dragocenih kovin, v različnih velikostih in okrašena z dragulji ali kovinskimi vzorci. </vt:lpstr>
      <vt:lpstr>Najbolj znamenita so velika jajca s podstavki ali v umetelnih skrinjicah, ki sta jih naročala ruskа carjа Aleksandеr III. in Nikolaj II. in se zato imenujejo carska jajca. Na dražbah dosegajo visoke zneske. Zadnje so prodali za 8,9 milijona funtov.</vt:lpstr>
      <vt:lpstr>Danes veliko umetnikov ne uporablja več tradicionalnih vzorcev. Jajca okrasijo z modernejšimi kreacijami.</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VELIKONOČNI PIRHI</dc:title>
  <dc:creator>Metka</dc:creator>
  <cp:lastModifiedBy>Metka</cp:lastModifiedBy>
  <cp:revision>6</cp:revision>
  <dcterms:created xsi:type="dcterms:W3CDTF">2020-04-03T06:34:34Z</dcterms:created>
  <dcterms:modified xsi:type="dcterms:W3CDTF">2020-04-03T07:19:02Z</dcterms:modified>
</cp:coreProperties>
</file>