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0" r:id="rId17"/>
    <p:sldId id="271" r:id="rId18"/>
    <p:sldId id="274" r:id="rId19"/>
    <p:sldId id="275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7C35-3F8E-4E01-9833-17BADAD6C30D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D687-7248-4721-A249-E773DCB5A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691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7C35-3F8E-4E01-9833-17BADAD6C30D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D687-7248-4721-A249-E773DCB5A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929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7C35-3F8E-4E01-9833-17BADAD6C30D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D687-7248-4721-A249-E773DCB5A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5527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7C35-3F8E-4E01-9833-17BADAD6C30D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D687-7248-4721-A249-E773DCB5A066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21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7C35-3F8E-4E01-9833-17BADAD6C30D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D687-7248-4721-A249-E773DCB5A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0197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7C35-3F8E-4E01-9833-17BADAD6C30D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D687-7248-4721-A249-E773DCB5A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7416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7C35-3F8E-4E01-9833-17BADAD6C30D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D687-7248-4721-A249-E773DCB5A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595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7C35-3F8E-4E01-9833-17BADAD6C30D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D687-7248-4721-A249-E773DCB5A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8463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7C35-3F8E-4E01-9833-17BADAD6C30D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D687-7248-4721-A249-E773DCB5A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815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7C35-3F8E-4E01-9833-17BADAD6C30D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D687-7248-4721-A249-E773DCB5A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936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7C35-3F8E-4E01-9833-17BADAD6C30D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D687-7248-4721-A249-E773DCB5A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557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7C35-3F8E-4E01-9833-17BADAD6C30D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D687-7248-4721-A249-E773DCB5A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246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7C35-3F8E-4E01-9833-17BADAD6C30D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D687-7248-4721-A249-E773DCB5A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233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7C35-3F8E-4E01-9833-17BADAD6C30D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D687-7248-4721-A249-E773DCB5A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532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7C35-3F8E-4E01-9833-17BADAD6C30D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D687-7248-4721-A249-E773DCB5A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036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7C35-3F8E-4E01-9833-17BADAD6C30D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D687-7248-4721-A249-E773DCB5A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653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7C35-3F8E-4E01-9833-17BADAD6C30D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D687-7248-4721-A249-E773DCB5A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139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737C35-3F8E-4E01-9833-17BADAD6C30D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D687-7248-4721-A249-E773DCB5A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8842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5" y="757647"/>
            <a:ext cx="9582714" cy="1227908"/>
          </a:xfrm>
        </p:spPr>
        <p:txBody>
          <a:bodyPr/>
          <a:lstStyle/>
          <a:p>
            <a:pPr algn="ctr"/>
            <a:r>
              <a:rPr lang="sl-SI" sz="6600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1.C-JEVČKI V PROMETU</a:t>
            </a:r>
            <a:endParaRPr lang="sl-SI" sz="6600" b="1" i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54955" y="2625633"/>
            <a:ext cx="9465148" cy="3174275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90" y="2194559"/>
            <a:ext cx="6057810" cy="4101310"/>
          </a:xfrm>
          <a:prstGeom prst="rect">
            <a:avLst/>
          </a:prstGeom>
          <a:effectLst>
            <a:glow rad="228600">
              <a:srgbClr val="DDF30D">
                <a:alpha val="40000"/>
              </a:srgb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752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31638" cy="1400530"/>
          </a:xfrm>
        </p:spPr>
        <p:txBody>
          <a:bodyPr/>
          <a:lstStyle/>
          <a:p>
            <a:r>
              <a:rPr lang="sl-SI" sz="3600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ZDAJ PA PONOVIVA SKUPAJ O PROMETNIH ZNAKIH:</a:t>
            </a:r>
            <a:endParaRPr lang="sl-SI" sz="3600" b="1" i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1188720"/>
            <a:ext cx="9569685" cy="5059679"/>
          </a:xfrm>
        </p:spPr>
        <p:txBody>
          <a:bodyPr>
            <a:normAutofit lnSpcReduction="10000"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 algn="ctr">
              <a:buNone/>
            </a:pPr>
            <a:r>
              <a:rPr lang="sl-SI" sz="4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OPOZARJAJO: PAZI!</a:t>
            </a:r>
            <a:endParaRPr lang="sl-SI" sz="4400" b="1" i="1" dirty="0">
              <a:solidFill>
                <a:schemeClr val="bg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619" y="403110"/>
            <a:ext cx="1304657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09" y="1009120"/>
            <a:ext cx="4211933" cy="421193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025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26492" cy="5933092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4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OBVEŠČAJO</a:t>
            </a:r>
            <a:r>
              <a:rPr lang="sl-SI" sz="4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sl-SI" sz="4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</a:br>
            <a:endParaRPr lang="sl-SI" sz="4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34" y="619333"/>
            <a:ext cx="4710646" cy="4411246"/>
          </a:xfrm>
          <a:effectLst>
            <a:softEdge rad="1270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990" y="194105"/>
            <a:ext cx="1304657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5698" y="302816"/>
            <a:ext cx="9404723" cy="5903112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sz="4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ZAPOVEDUJEJO</a:t>
            </a:r>
            <a:endParaRPr lang="sl-SI" sz="4400" b="1" i="1" dirty="0">
              <a:solidFill>
                <a:schemeClr val="bg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69" y="614598"/>
            <a:ext cx="4976734" cy="4699686"/>
          </a:xfrm>
          <a:effectLst>
            <a:softEdge rad="1270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619" y="403110"/>
            <a:ext cx="1304657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3312" y="287826"/>
            <a:ext cx="9689606" cy="6202915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sz="4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PREPOVEDUJEJO</a:t>
            </a:r>
            <a:endParaRPr lang="sl-SI" sz="4400" b="1" i="1" dirty="0">
              <a:solidFill>
                <a:schemeClr val="bg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0"/>
          <a:stretch/>
        </p:blipFill>
        <p:spPr>
          <a:xfrm>
            <a:off x="3662114" y="927886"/>
            <a:ext cx="4572001" cy="4218879"/>
          </a:xfrm>
          <a:effectLst>
            <a:softEdge rad="1270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619" y="403110"/>
            <a:ext cx="1304657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287500" cy="1400530"/>
          </a:xfrm>
        </p:spPr>
        <p:txBody>
          <a:bodyPr/>
          <a:lstStyle/>
          <a:p>
            <a:pPr algn="ctr"/>
            <a:r>
              <a:rPr lang="sl-SI" sz="3600" b="1" i="1" dirty="0">
                <a:solidFill>
                  <a:srgbClr val="FFFF00"/>
                </a:solidFill>
              </a:rPr>
              <a:t>KLJUB PROMETNIM ZNAKOM JE V PROMETU POTREBNO BITI POZOREN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sz="3200" b="1" i="1" dirty="0">
                <a:solidFill>
                  <a:srgbClr val="FFC000"/>
                </a:solidFill>
                <a:latin typeface="Arial Narrow" panose="020B0606020202030204" pitchFamily="34" charset="0"/>
              </a:rPr>
              <a:t>1</a:t>
            </a:r>
            <a:r>
              <a:rPr lang="sl-SI" sz="3200" b="1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. HODIŠ </a:t>
            </a:r>
            <a:r>
              <a:rPr lang="sl-SI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PO PLOČNIKU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23" y="2672903"/>
            <a:ext cx="5602719" cy="37751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075" y="988368"/>
            <a:ext cx="1304657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11545889" cy="317684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1886" y="1289154"/>
            <a:ext cx="11150540" cy="4959245"/>
          </a:xfrm>
        </p:spPr>
        <p:txBody>
          <a:bodyPr/>
          <a:lstStyle/>
          <a:p>
            <a:pPr marL="0" indent="0" algn="ctr">
              <a:buNone/>
            </a:pPr>
            <a:r>
              <a:rPr lang="sl-SI" sz="3200" b="1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2. ČE PLOČNIKA NI, </a:t>
            </a:r>
            <a:r>
              <a:rPr lang="sl-SI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HODIŠ PROTI SMERI VOŽNJE </a:t>
            </a:r>
            <a:r>
              <a:rPr lang="sl-SI" sz="3200" b="1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VOZIL</a:t>
            </a:r>
          </a:p>
          <a:p>
            <a:pPr marL="0" indent="0" algn="ctr">
              <a:buNone/>
            </a:pPr>
            <a:r>
              <a:rPr lang="sl-SI" sz="2400" dirty="0" smtClean="0"/>
              <a:t>  </a:t>
            </a:r>
            <a:r>
              <a:rPr lang="sl-SI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                                                  DA</a:t>
            </a:r>
            <a:endParaRPr lang="sl-SI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504" y="431739"/>
            <a:ext cx="1304657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2547256"/>
            <a:ext cx="3570513" cy="35705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2" y="2450237"/>
            <a:ext cx="5193835" cy="409812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161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70380" cy="422493"/>
          </a:xfrm>
        </p:spPr>
        <p:txBody>
          <a:bodyPr/>
          <a:lstStyle/>
          <a:p>
            <a:pPr algn="ctr"/>
            <a:endParaRPr lang="sl-SI" sz="3600" b="1" i="1" dirty="0">
              <a:solidFill>
                <a:srgbClr val="FFFF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79489" y="1499746"/>
            <a:ext cx="10945787" cy="5230838"/>
          </a:xfrm>
        </p:spPr>
        <p:txBody>
          <a:bodyPr/>
          <a:lstStyle/>
          <a:p>
            <a:pPr marL="0" indent="0" algn="ctr">
              <a:buNone/>
            </a:pPr>
            <a:r>
              <a:rPr lang="sl-SI" sz="3200" b="1" i="1" dirty="0">
                <a:solidFill>
                  <a:srgbClr val="FFC000"/>
                </a:solidFill>
                <a:latin typeface="Arial Narrow" panose="020B0606020202030204" pitchFamily="34" charset="0"/>
              </a:rPr>
              <a:t>3</a:t>
            </a:r>
            <a:r>
              <a:rPr lang="sl-SI" sz="3200" b="1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. CESTIŠČE </a:t>
            </a:r>
            <a:r>
              <a:rPr lang="sl-SI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PREČKAŠ NA PREHODU ZA PEŠČE </a:t>
            </a:r>
            <a:r>
              <a:rPr lang="sl-SI" sz="3200" b="1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(ZEBRA) IN  </a:t>
            </a:r>
            <a:r>
              <a:rPr lang="sl-SI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UPOŠTEVAŠ SEMAFOR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922" y="125338"/>
            <a:ext cx="1304657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-1" r="-1188" b="8665"/>
          <a:stretch/>
        </p:blipFill>
        <p:spPr>
          <a:xfrm>
            <a:off x="1837830" y="2878111"/>
            <a:ext cx="4008333" cy="35473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9"/>
          <a:stretch/>
        </p:blipFill>
        <p:spPr>
          <a:xfrm>
            <a:off x="6057510" y="2878110"/>
            <a:ext cx="4275359" cy="354734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59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11045146" cy="252676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7" name="Označba mesta vsebine 6"/>
          <p:cNvSpPr>
            <a:spLocks noGrp="1"/>
          </p:cNvSpPr>
          <p:nvPr>
            <p:ph idx="1"/>
          </p:nvPr>
        </p:nvSpPr>
        <p:spPr>
          <a:xfrm>
            <a:off x="1103312" y="1162595"/>
            <a:ext cx="9959429" cy="5085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200" b="1" dirty="0">
                <a:solidFill>
                  <a:srgbClr val="FFC000"/>
                </a:solidFill>
                <a:latin typeface="Arial Narrow" panose="020B0606020202030204" pitchFamily="34" charset="0"/>
              </a:rPr>
              <a:t>4</a:t>
            </a:r>
            <a:r>
              <a:rPr lang="sl-SI" sz="32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. </a:t>
            </a:r>
            <a:r>
              <a:rPr lang="sl-SI" sz="2800" b="1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POSKRBIŠ, DA SI V PROMETU VIDEN.</a:t>
            </a:r>
          </a:p>
          <a:p>
            <a:pPr marL="0" indent="0" algn="ctr">
              <a:buNone/>
            </a:pPr>
            <a:r>
              <a:rPr lang="sl-SI" sz="2800" b="1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IMAŠ </a:t>
            </a:r>
            <a:r>
              <a:rPr lang="sl-SI" sz="28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SVETLA OBLAČILA</a:t>
            </a:r>
            <a:r>
              <a:rPr lang="sl-SI" sz="2800" b="1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, Z </a:t>
            </a:r>
            <a:r>
              <a:rPr lang="sl-SI" sz="28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ODSEVNIKI</a:t>
            </a:r>
            <a:r>
              <a:rPr lang="sl-SI" sz="2800" b="1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, </a:t>
            </a:r>
            <a:r>
              <a:rPr lang="sl-SI" sz="28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KRESNIČKO</a:t>
            </a:r>
            <a:r>
              <a:rPr lang="sl-SI" sz="2800" b="1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.</a:t>
            </a:r>
            <a:endParaRPr lang="sl-SI" sz="2800" b="1" i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86" y="2476501"/>
            <a:ext cx="4876800" cy="37719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42" y="3437239"/>
            <a:ext cx="1850424" cy="18504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2" y="125338"/>
            <a:ext cx="1304657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22493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1123406"/>
            <a:ext cx="9830299" cy="51249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800" b="1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5. ČE SI V VOZILU, PA NUJNO UPORABI </a:t>
            </a:r>
            <a:r>
              <a:rPr lang="sl-SI" sz="28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VARNOSTNI PAS </a:t>
            </a:r>
            <a:r>
              <a:rPr lang="sl-SI" sz="2800" b="1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IN SE PRIPNI.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2143287"/>
            <a:ext cx="6061165" cy="42707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607" y="125338"/>
            <a:ext cx="1304657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7646" y="679270"/>
            <a:ext cx="10267405" cy="2090056"/>
          </a:xfrm>
        </p:spPr>
        <p:txBody>
          <a:bodyPr/>
          <a:lstStyle/>
          <a:p>
            <a:pPr algn="ctr"/>
            <a:r>
              <a:rPr lang="sl-SI" sz="4000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VERJAMEM, DA PRAVILA V PROMETU ŽE ZELO DOBRO POZNAŠ</a:t>
            </a:r>
            <a:r>
              <a:rPr lang="sl-SI" sz="4000" b="1" i="1" dirty="0" smtClean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!,</a:t>
            </a:r>
            <a:br>
              <a:rPr lang="sl-SI" sz="4000" b="1" i="1" dirty="0" smtClean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sl-SI" sz="4000" b="1" i="1" dirty="0" smtClean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ZATO TI ŽELIM SAMO ŠE VARNO POT!</a:t>
            </a:r>
            <a:endParaRPr lang="sl-SI" sz="4000" b="1" i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54955" y="2860765"/>
            <a:ext cx="9648028" cy="3592285"/>
          </a:xfrm>
        </p:spPr>
        <p:txBody>
          <a:bodyPr/>
          <a:lstStyle/>
          <a:p>
            <a:r>
              <a:rPr lang="sl-SI" dirty="0" smtClean="0"/>
              <a:t>  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                                                                                     </a:t>
            </a:r>
            <a:r>
              <a:rPr lang="sl-SI" sz="3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SREČNO!</a:t>
            </a:r>
            <a:endParaRPr lang="sl-SI" sz="3600" b="1" i="1" dirty="0">
              <a:solidFill>
                <a:schemeClr val="bg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22" y="2769326"/>
            <a:ext cx="3583304" cy="3583304"/>
          </a:xfrm>
          <a:prstGeom prst="rect">
            <a:avLst/>
          </a:prstGeom>
          <a:effectLst>
            <a:glow rad="228600">
              <a:srgbClr val="FFFF00">
                <a:alpha val="40000"/>
              </a:srgb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779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70142" y="222068"/>
            <a:ext cx="10402461" cy="1764350"/>
          </a:xfrm>
        </p:spPr>
        <p:txBody>
          <a:bodyPr/>
          <a:lstStyle/>
          <a:p>
            <a:r>
              <a:rPr lang="sl-SI" sz="4400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KAJ BI SE ZGODILO, ČE DOMA NE BI IMELI OMAR ZA OBLAČILA IN STVARI</a:t>
            </a:r>
            <a:r>
              <a:rPr lang="sl-SI" sz="4800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?</a:t>
            </a:r>
            <a:endParaRPr lang="sl-SI" sz="4800" i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23406" y="2246811"/>
            <a:ext cx="10149197" cy="4124009"/>
          </a:xfrm>
        </p:spPr>
        <p:txBody>
          <a:bodyPr>
            <a:normAutofit/>
          </a:bodyPr>
          <a:lstStyle/>
          <a:p>
            <a:r>
              <a:rPr lang="sl-SI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VERJETNO TOLE:</a:t>
            </a:r>
          </a:p>
          <a:p>
            <a:endParaRPr lang="sl-SI" sz="3200" b="1" i="1" dirty="0">
              <a:solidFill>
                <a:schemeClr val="bg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77" y="1350505"/>
            <a:ext cx="1079852" cy="127182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48" y="2882147"/>
            <a:ext cx="6236591" cy="348867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729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2960" y="352698"/>
            <a:ext cx="10344711" cy="1633720"/>
          </a:xfrm>
        </p:spPr>
        <p:txBody>
          <a:bodyPr/>
          <a:lstStyle/>
          <a:p>
            <a:pPr algn="ctr"/>
            <a:r>
              <a:rPr lang="sl-SI" sz="4400" i="1" dirty="0">
                <a:solidFill>
                  <a:srgbClr val="FFFF00"/>
                </a:solidFill>
                <a:latin typeface="Arial Narrow" panose="020B0606020202030204" pitchFamily="34" charset="0"/>
              </a:rPr>
              <a:t>KAJ BI SE ZGODILO, </a:t>
            </a:r>
            <a:r>
              <a:rPr lang="sl-SI" sz="4400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ČE V PROMETU NE BI BILO REDA?</a:t>
            </a:r>
            <a:endParaRPr lang="sl-SI" sz="4400" i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54955" y="2155371"/>
            <a:ext cx="9742894" cy="4320380"/>
          </a:xfrm>
        </p:spPr>
        <p:txBody>
          <a:bodyPr/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sl-SI" sz="3200" b="1" i="1" dirty="0">
                <a:solidFill>
                  <a:srgbClr val="1E5155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VERJETNO TOLE: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667" y="1506042"/>
            <a:ext cx="956004" cy="112596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17" y="2833848"/>
            <a:ext cx="5973581" cy="364190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527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6" y="1865632"/>
            <a:ext cx="3402766" cy="410826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4" y="744583"/>
            <a:ext cx="9569651" cy="914400"/>
          </a:xfrm>
        </p:spPr>
        <p:txBody>
          <a:bodyPr/>
          <a:lstStyle/>
          <a:p>
            <a:r>
              <a:rPr lang="sl-SI" sz="4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ZATO POTREBUJEMO </a:t>
            </a:r>
            <a:r>
              <a:rPr lang="sl-SI" sz="4400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PROMETNE ZNAKE</a:t>
            </a:r>
            <a:endParaRPr lang="sl-SI" sz="4400" b="1" i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54955" y="1933303"/>
            <a:ext cx="9896222" cy="4415246"/>
          </a:xfrm>
        </p:spPr>
        <p:txBody>
          <a:bodyPr/>
          <a:lstStyle/>
          <a:p>
            <a:endParaRPr lang="sl-SI" dirty="0" smtClean="0"/>
          </a:p>
          <a:p>
            <a:r>
              <a:rPr lang="sl-SI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  SO RAZLIČNIH OBLIK</a:t>
            </a:r>
            <a:endParaRPr lang="sl-SI" b="1" dirty="0">
              <a:solidFill>
                <a:schemeClr val="bg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Desna puščica 4"/>
          <p:cNvSpPr/>
          <p:nvPr/>
        </p:nvSpPr>
        <p:spPr>
          <a:xfrm>
            <a:off x="3737580" y="3743686"/>
            <a:ext cx="1603948" cy="79447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429" y="1933302"/>
            <a:ext cx="5109944" cy="397292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444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4" y="613955"/>
            <a:ext cx="9634966" cy="1018902"/>
          </a:xfrm>
        </p:spPr>
        <p:txBody>
          <a:bodyPr/>
          <a:lstStyle/>
          <a:p>
            <a:r>
              <a:rPr lang="sl-SI" sz="4400" b="1" i="1" dirty="0" smtClean="0">
                <a:solidFill>
                  <a:srgbClr val="FFFF00"/>
                </a:solidFill>
              </a:rPr>
              <a:t>OBLIKE ZNAKOV SO LAHKO:</a:t>
            </a:r>
            <a:endParaRPr lang="sl-SI" sz="4400" b="1" i="1" dirty="0">
              <a:solidFill>
                <a:srgbClr val="FFFF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024" y="146227"/>
            <a:ext cx="1099052" cy="129443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Enakokraki trikotnik 4"/>
          <p:cNvSpPr/>
          <p:nvPr/>
        </p:nvSpPr>
        <p:spPr>
          <a:xfrm>
            <a:off x="663909" y="2100584"/>
            <a:ext cx="1008138" cy="95671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DD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Desna puščica 6"/>
          <p:cNvSpPr/>
          <p:nvPr/>
        </p:nvSpPr>
        <p:spPr>
          <a:xfrm>
            <a:off x="1815670" y="4711066"/>
            <a:ext cx="999201" cy="51870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esna puščica 7"/>
          <p:cNvSpPr/>
          <p:nvPr/>
        </p:nvSpPr>
        <p:spPr>
          <a:xfrm>
            <a:off x="7792740" y="2302392"/>
            <a:ext cx="1053997" cy="53006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esna puščica 8"/>
          <p:cNvSpPr/>
          <p:nvPr/>
        </p:nvSpPr>
        <p:spPr>
          <a:xfrm>
            <a:off x="7997217" y="4454434"/>
            <a:ext cx="1008083" cy="51598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Desna puščica 9"/>
          <p:cNvSpPr/>
          <p:nvPr/>
        </p:nvSpPr>
        <p:spPr>
          <a:xfrm>
            <a:off x="1729948" y="2361888"/>
            <a:ext cx="949531" cy="525711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577253" y="4361779"/>
            <a:ext cx="1137893" cy="113403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6728479" y="2100584"/>
            <a:ext cx="900230" cy="88944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306" y="3706963"/>
            <a:ext cx="1318890" cy="1042477"/>
          </a:xfrm>
          <a:prstGeom prst="rect">
            <a:avLst/>
          </a:prstGeom>
        </p:spPr>
      </p:pic>
      <p:sp>
        <p:nvSpPr>
          <p:cNvPr id="15" name="Karo 14"/>
          <p:cNvSpPr/>
          <p:nvPr/>
        </p:nvSpPr>
        <p:spPr>
          <a:xfrm>
            <a:off x="6629341" y="4874816"/>
            <a:ext cx="1184820" cy="1241998"/>
          </a:xfrm>
          <a:prstGeom prst="diamond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08" y="2100584"/>
            <a:ext cx="1179737" cy="1138652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87" y="3706963"/>
            <a:ext cx="1132461" cy="1132461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08" y="4993012"/>
            <a:ext cx="1241998" cy="1241998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00" y="1934411"/>
            <a:ext cx="1079226" cy="1079226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74" y="4851033"/>
            <a:ext cx="1377401" cy="1377401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56" y="3488325"/>
            <a:ext cx="1222741" cy="122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01009" cy="1088699"/>
          </a:xfrm>
        </p:spPr>
        <p:txBody>
          <a:bodyPr/>
          <a:lstStyle/>
          <a:p>
            <a:r>
              <a:rPr lang="sl-SI" sz="3600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PROMETNI ZNAKI PEŠCE, KOLESARJE IN VOZNIKE</a:t>
            </a:r>
            <a:endParaRPr lang="sl-SI" sz="3600" i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31074" y="1293223"/>
            <a:ext cx="4235360" cy="4963115"/>
          </a:xfrm>
        </p:spPr>
        <p:txBody>
          <a:bodyPr>
            <a:normAutofit fontScale="77500" lnSpcReduction="20000"/>
          </a:bodyPr>
          <a:lstStyle/>
          <a:p>
            <a:r>
              <a:rPr lang="sl-SI" sz="3600" b="1" i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1. OPOZARJAJO</a:t>
            </a:r>
          </a:p>
          <a:p>
            <a:endParaRPr lang="sl-SI" sz="36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endParaRPr lang="sl-SI" sz="3600" b="1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endParaRPr lang="sl-SI" sz="36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sl-SI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PAZI, NEVARNOST!</a:t>
            </a:r>
          </a:p>
          <a:p>
            <a:r>
              <a:rPr lang="sl-SI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PAZI, SEMAFOR NA CESTI!</a:t>
            </a:r>
          </a:p>
          <a:p>
            <a:r>
              <a:rPr lang="sl-SI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PAZI, OTROCI NA CESTI!</a:t>
            </a:r>
          </a:p>
          <a:p>
            <a:r>
              <a:rPr lang="sl-SI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PAZI, PREHOD ZA PEŠCE!</a:t>
            </a:r>
          </a:p>
          <a:p>
            <a:r>
              <a:rPr lang="sl-SI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PAZI, SPOLZKO VOZIŠČE!</a:t>
            </a:r>
          </a:p>
          <a:p>
            <a:endParaRPr lang="sl-SI" sz="3600" b="1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l-SI" sz="36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41" y="2096101"/>
            <a:ext cx="1691042" cy="159282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921" y="120101"/>
            <a:ext cx="1099052" cy="129443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Enakokraki trikotnik 5"/>
          <p:cNvSpPr/>
          <p:nvPr/>
        </p:nvSpPr>
        <p:spPr>
          <a:xfrm>
            <a:off x="1577709" y="1704216"/>
            <a:ext cx="1133053" cy="959245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DD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943" y="2018635"/>
            <a:ext cx="1675204" cy="159282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093" y="1874034"/>
            <a:ext cx="1825246" cy="162044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48" y="4243607"/>
            <a:ext cx="1827527" cy="162020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987" y="4243607"/>
            <a:ext cx="1810212" cy="159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35695" cy="945008"/>
          </a:xfrm>
        </p:spPr>
        <p:txBody>
          <a:bodyPr/>
          <a:lstStyle/>
          <a:p>
            <a:r>
              <a:rPr lang="sl-SI" sz="3600" i="1" dirty="0">
                <a:solidFill>
                  <a:srgbClr val="FFFF00"/>
                </a:solidFill>
                <a:latin typeface="Arial Narrow" panose="020B0606020202030204" pitchFamily="34" charset="0"/>
              </a:rPr>
              <a:t>PROMETNI ZNAKI PEŠCE, KOLESARJE IN VOZNIKE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46112" y="1838800"/>
            <a:ext cx="5022354" cy="4417539"/>
          </a:xfrm>
        </p:spPr>
        <p:txBody>
          <a:bodyPr>
            <a:normAutofit/>
          </a:bodyPr>
          <a:lstStyle/>
          <a:p>
            <a:r>
              <a:rPr lang="sl-SI" sz="2800" b="1" i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2. OBVEŠČAJO</a:t>
            </a:r>
          </a:p>
          <a:p>
            <a:endParaRPr lang="sl-SI" sz="2800" b="1" i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sl-SI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OBMOČJE ZA PEŠČE</a:t>
            </a:r>
          </a:p>
          <a:p>
            <a:r>
              <a:rPr lang="sl-SI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OBMOČJE ZA PEŠCE IN KOLESARJE</a:t>
            </a:r>
          </a:p>
          <a:p>
            <a:r>
              <a:rPr lang="sl-SI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KOLESARSKA STEZA</a:t>
            </a:r>
          </a:p>
          <a:p>
            <a:r>
              <a:rPr lang="sl-SI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BLIŽINA PREHODA ZA PEŠCE</a:t>
            </a:r>
          </a:p>
          <a:p>
            <a:r>
              <a:rPr lang="sl-SI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BOLNICA</a:t>
            </a:r>
            <a:endParaRPr lang="sl-SI" sz="28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921" y="120101"/>
            <a:ext cx="1099052" cy="129443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Označba mesta vsebine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47" y="1852430"/>
            <a:ext cx="1533153" cy="153315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88" y="3862954"/>
            <a:ext cx="1417705" cy="141770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928" y="3840288"/>
            <a:ext cx="1371791" cy="137179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51" y="1866061"/>
            <a:ext cx="1505892" cy="150589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194" y="1838800"/>
            <a:ext cx="1533153" cy="15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875211"/>
            <a:ext cx="10849203" cy="1005839"/>
          </a:xfrm>
        </p:spPr>
        <p:txBody>
          <a:bodyPr/>
          <a:lstStyle/>
          <a:p>
            <a:r>
              <a:rPr lang="pl-PL" sz="3600" i="1" dirty="0">
                <a:solidFill>
                  <a:srgbClr val="FFFF00"/>
                </a:solidFill>
                <a:latin typeface="Arial Narrow" panose="020B0606020202030204" pitchFamily="34" charset="0"/>
              </a:rPr>
              <a:t>PROMETNI ZNAKI PEŠCE, KOLESARJE IN VOZNIKE</a:t>
            </a:r>
            <a:endParaRPr lang="sl-SI" sz="3600" i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46111" y="2050869"/>
            <a:ext cx="6342517" cy="3553097"/>
          </a:xfrm>
        </p:spPr>
        <p:txBody>
          <a:bodyPr>
            <a:normAutofit/>
          </a:bodyPr>
          <a:lstStyle/>
          <a:p>
            <a:r>
              <a:rPr lang="sl-SI" sz="2800" b="1" i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3. JIM ZAPOVEDUJEJO</a:t>
            </a:r>
          </a:p>
          <a:p>
            <a:endParaRPr lang="sl-SI" sz="2800" b="1" i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sl-SI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OBVEZNA HITROST</a:t>
            </a:r>
          </a:p>
          <a:p>
            <a:r>
              <a:rPr lang="sl-SI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OBVEZNA RAZDALJA MED VOZILOMA</a:t>
            </a:r>
            <a:endParaRPr lang="sl-SI" sz="28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012" y="2624423"/>
            <a:ext cx="1652359" cy="165235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656" y="551123"/>
            <a:ext cx="1304657" cy="149974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63" y="2624423"/>
            <a:ext cx="1626422" cy="163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2131" y="718457"/>
            <a:ext cx="10543183" cy="1082539"/>
          </a:xfrm>
        </p:spPr>
        <p:txBody>
          <a:bodyPr/>
          <a:lstStyle/>
          <a:p>
            <a:r>
              <a:rPr lang="pl-PL" sz="3600" i="1" dirty="0">
                <a:solidFill>
                  <a:srgbClr val="FFFF00"/>
                </a:solidFill>
                <a:latin typeface="Arial Narrow" panose="020B0606020202030204" pitchFamily="34" charset="0"/>
              </a:rPr>
              <a:t>PROMETNI ZNAKI PEŠCE, KOLESARJE IN VOZNIKE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49086" y="1593669"/>
            <a:ext cx="4967697" cy="4662670"/>
          </a:xfrm>
        </p:spPr>
        <p:txBody>
          <a:bodyPr>
            <a:normAutofit/>
          </a:bodyPr>
          <a:lstStyle/>
          <a:p>
            <a:r>
              <a:rPr lang="sl-SI" sz="2800" b="1" i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4. PREPOVEDUJEJO</a:t>
            </a:r>
          </a:p>
          <a:p>
            <a:endParaRPr lang="sl-SI" sz="2800" b="1" i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sl-SI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PREPOVEDANO USTVAVLJANJE IN PARKIRANJE</a:t>
            </a:r>
          </a:p>
          <a:p>
            <a:r>
              <a:rPr lang="sl-SI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PREPOVED ZA PEŠCE</a:t>
            </a:r>
          </a:p>
          <a:p>
            <a:r>
              <a:rPr lang="sl-SI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PREPOVED ZA MOTORJE IN MOTORNA VOZILA</a:t>
            </a:r>
          </a:p>
          <a:p>
            <a:r>
              <a:rPr lang="sl-SI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PREPOVEDANO ZAVIJANJE LEVO</a:t>
            </a:r>
          </a:p>
          <a:p>
            <a:endParaRPr lang="sl-SI" sz="2800" b="1" i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313" y="1746262"/>
            <a:ext cx="1686605" cy="168660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039" y="301250"/>
            <a:ext cx="1304657" cy="149974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65" y="3712028"/>
            <a:ext cx="1485355" cy="148535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457" y="3712028"/>
            <a:ext cx="1499461" cy="173014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855" y="3712028"/>
            <a:ext cx="1555888" cy="15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245</TotalTime>
  <Words>261</Words>
  <Application>Microsoft Office PowerPoint</Application>
  <PresentationFormat>Širokozaslonsko</PresentationFormat>
  <Paragraphs>70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Century Gothic</vt:lpstr>
      <vt:lpstr>Wingdings</vt:lpstr>
      <vt:lpstr>Wingdings 3</vt:lpstr>
      <vt:lpstr>Naelektreno</vt:lpstr>
      <vt:lpstr>1.C-JEVČKI V PROMETU</vt:lpstr>
      <vt:lpstr>KAJ BI SE ZGODILO, ČE DOMA NE BI IMELI OMAR ZA OBLAČILA IN STVARI?</vt:lpstr>
      <vt:lpstr>KAJ BI SE ZGODILO, ČE V PROMETU NE BI BILO REDA?</vt:lpstr>
      <vt:lpstr>ZATO POTREBUJEMO PROMETNE ZNAKE</vt:lpstr>
      <vt:lpstr>OBLIKE ZNAKOV SO LAHKO:</vt:lpstr>
      <vt:lpstr>PROMETNI ZNAKI PEŠCE, KOLESARJE IN VOZNIKE</vt:lpstr>
      <vt:lpstr>PROMETNI ZNAKI PEŠCE, KOLESARJE IN VOZNIKE</vt:lpstr>
      <vt:lpstr>PROMETNI ZNAKI PEŠCE, KOLESARJE IN VOZNIKE</vt:lpstr>
      <vt:lpstr>PROMETNI ZNAKI PEŠCE, KOLESARJE IN VOZNIKE</vt:lpstr>
      <vt:lpstr>ZDAJ PA PONOVIVA SKUPAJ O PROMETNIH ZNAKIH:</vt:lpstr>
      <vt:lpstr>       OBVEŠČAJO </vt:lpstr>
      <vt:lpstr>        ZAPOVEDUJEJO</vt:lpstr>
      <vt:lpstr>        PREPOVEDUJEJO</vt:lpstr>
      <vt:lpstr>KLJUB PROMETNIM ZNAKOM JE V PROMETU POTREBNO BITI POZOREN</vt:lpstr>
      <vt:lpstr>PowerPointova predstavitev</vt:lpstr>
      <vt:lpstr>PowerPointova predstavitev</vt:lpstr>
      <vt:lpstr>PowerPointova predstavitev</vt:lpstr>
      <vt:lpstr>PowerPointova predstavitev</vt:lpstr>
      <vt:lpstr>VERJAMEM, DA PRAVILA V PROMETU ŽE ZELO DOBRO POZNAŠ!, ZATO TI ŽELIM SAMO ŠE VARNO POT!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1.C-JEVČKI V PROMETU</dc:title>
  <dc:creator>Urška</dc:creator>
  <cp:lastModifiedBy>Urška</cp:lastModifiedBy>
  <cp:revision>39</cp:revision>
  <dcterms:created xsi:type="dcterms:W3CDTF">2020-04-04T10:25:06Z</dcterms:created>
  <dcterms:modified xsi:type="dcterms:W3CDTF">2020-04-04T14:30:30Z</dcterms:modified>
</cp:coreProperties>
</file>