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sl-SI" altLang="ja-JP" smtClean="0"/>
              <a:t>Uredite slog naslova matrice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sl-SI" altLang="ja-JP" smtClean="0"/>
              <a:t>Uredite slog podnaslova matrice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BD6-209F-4E0B-8D6C-EF65A923AB10}" type="datetimeFigureOut">
              <a:rPr lang="sl-SI" smtClean="0"/>
              <a:pPr/>
              <a:t>9. 04. 2020</a:t>
            </a:fld>
            <a:endParaRPr lang="sl-SI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7607-EFC7-41B6-BC53-E1D4155974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sl-SI" altLang="ja-JP" smtClean="0"/>
              <a:t>Uredite slog naslova matrice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sl-SI" altLang="ja-JP" smtClean="0"/>
              <a:t>Uredite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BD6-209F-4E0B-8D6C-EF65A923AB10}" type="datetimeFigureOut">
              <a:rPr lang="sl-SI" smtClean="0"/>
              <a:pPr/>
              <a:t>9. 04. 2020</a:t>
            </a:fld>
            <a:endParaRPr lang="sl-SI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7607-EFC7-41B6-BC53-E1D4155974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sl-SI" altLang="ja-JP" smtClean="0"/>
              <a:t>Uredite slog naslova matrice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sl-SI" altLang="ja-JP" smtClean="0"/>
              <a:t>Uredite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33B91BD6-209F-4E0B-8D6C-EF65A923AB10}" type="datetimeFigureOut">
              <a:rPr lang="sl-SI" smtClean="0"/>
              <a:pPr/>
              <a:t>9. 04. 2020</a:t>
            </a:fld>
            <a:endParaRPr lang="sl-SI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8B167607-EFC7-41B6-BC53-E1D4155974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sl-SI" altLang="ja-JP" smtClean="0"/>
              <a:t>Uredite slog naslova matrice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sl-SI" altLang="ja-JP" smtClean="0"/>
              <a:t>Uredite slog podnaslova matrice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BD6-209F-4E0B-8D6C-EF65A923AB10}" type="datetimeFigureOut">
              <a:rPr lang="sl-SI" smtClean="0"/>
              <a:pPr/>
              <a:t>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7607-EFC7-41B6-BC53-E1D4155974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sl-SI" altLang="ja-JP" smtClean="0"/>
              <a:t>Uredite slog naslova matrice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sl-SI" altLang="ja-JP" smtClean="0"/>
              <a:t>Uredite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BD6-209F-4E0B-8D6C-EF65A923AB10}" type="datetimeFigureOut">
              <a:rPr lang="sl-SI" smtClean="0"/>
              <a:pPr/>
              <a:t>9. 04. 2020</a:t>
            </a:fld>
            <a:endParaRPr lang="sl-SI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7607-EFC7-41B6-BC53-E1D4155974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sl-SI" altLang="ja-JP" smtClean="0"/>
              <a:t>Uredite slog naslova matrice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sl-SI" altLang="ja-JP" smtClean="0"/>
              <a:t>Uredite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91BD6-209F-4E0B-8D6C-EF65A923AB10}" type="datetimeFigureOut">
              <a:rPr lang="sl-SI" smtClean="0"/>
              <a:pPr/>
              <a:t>9. 04. 2020</a:t>
            </a:fld>
            <a:endParaRPr lang="sl-SI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67607-EFC7-41B6-BC53-E1D4155974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sl-SI" altLang="ja-JP" smtClean="0"/>
              <a:t>Uredite slog naslova matrice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sl-SI" altLang="ja-JP" smtClean="0"/>
              <a:t>Uredite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sl-SI" altLang="ja-JP" smtClean="0"/>
              <a:t>Uredite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BD6-209F-4E0B-8D6C-EF65A923AB10}" type="datetimeFigureOut">
              <a:rPr lang="sl-SI" smtClean="0"/>
              <a:pPr/>
              <a:t>9. 04. 2020</a:t>
            </a:fld>
            <a:endParaRPr lang="sl-SI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7607-EFC7-41B6-BC53-E1D4155974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sl-SI" altLang="ja-JP" smtClean="0"/>
              <a:t>Uredite slog naslova matrice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sl-SI" altLang="ja-JP" smtClean="0"/>
              <a:t>Uredite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sl-SI" altLang="ja-JP" smtClean="0"/>
              <a:t>Uredite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sl-SI" altLang="ja-JP" smtClean="0"/>
              <a:t>Uredite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sl-SI" altLang="ja-JP" smtClean="0"/>
              <a:t>Uredite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BD6-209F-4E0B-8D6C-EF65A923AB10}" type="datetimeFigureOut">
              <a:rPr lang="sl-SI" smtClean="0"/>
              <a:pPr/>
              <a:t>9. 04. 2020</a:t>
            </a:fld>
            <a:endParaRPr lang="sl-SI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7607-EFC7-41B6-BC53-E1D4155974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sl-SI" altLang="ja-JP" smtClean="0"/>
              <a:t>Uredite slog naslova matrice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BD6-209F-4E0B-8D6C-EF65A923AB10}" type="datetimeFigureOut">
              <a:rPr lang="sl-SI" smtClean="0"/>
              <a:pPr/>
              <a:t>9. 04. 2020</a:t>
            </a:fld>
            <a:endParaRPr lang="sl-SI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7607-EFC7-41B6-BC53-E1D4155974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BD6-209F-4E0B-8D6C-EF65A923AB10}" type="datetimeFigureOut">
              <a:rPr lang="sl-SI" smtClean="0"/>
              <a:pPr/>
              <a:t>9. 04. 2020</a:t>
            </a:fld>
            <a:endParaRPr lang="sl-SI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7607-EFC7-41B6-BC53-E1D4155974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sl-SI" altLang="ja-JP" smtClean="0"/>
              <a:t>Uredite slog naslova matrice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sl-SI" altLang="ja-JP" smtClean="0"/>
              <a:t>Uredite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sl-SI" altLang="ja-JP" smtClean="0"/>
              <a:t>Uredite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BD6-209F-4E0B-8D6C-EF65A923AB10}" type="datetimeFigureOut">
              <a:rPr lang="sl-SI" smtClean="0"/>
              <a:pPr/>
              <a:t>9. 04. 2020</a:t>
            </a:fld>
            <a:endParaRPr lang="sl-SI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7607-EFC7-41B6-BC53-E1D4155974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sl-SI" altLang="ja-JP" smtClean="0"/>
              <a:t>Uredite slog naslova matrice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sl-SI" altLang="ja-JP" smtClean="0"/>
              <a:t>Kliknite ikono, če želite dodati sliko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sl-SI" altLang="ja-JP" smtClean="0"/>
              <a:t>Uredite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BD6-209F-4E0B-8D6C-EF65A923AB10}" type="datetimeFigureOut">
              <a:rPr lang="sl-SI" smtClean="0"/>
              <a:pPr/>
              <a:t>9. 04. 2020</a:t>
            </a:fld>
            <a:endParaRPr lang="sl-SI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7607-EFC7-41B6-BC53-E1D4155974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3B91BD6-209F-4E0B-8D6C-EF65A923AB10}" type="datetimeFigureOut">
              <a:rPr lang="sl-SI" smtClean="0"/>
              <a:pPr/>
              <a:t>9. 04. 2020</a:t>
            </a:fld>
            <a:endParaRPr lang="sl-SI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B167607-EFC7-41B6-BC53-E1D4155974E8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172348" cy="1470025"/>
          </a:xfrm>
          <a:effectLst>
            <a:glow rad="51600">
              <a:schemeClr val="accent1"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l-SI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KIPARSTVO-</a:t>
            </a:r>
            <a:br>
              <a:rPr lang="sl-SI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sl-SI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PLASTIČNO OBLIKOVANJE</a:t>
            </a:r>
            <a:endParaRPr lang="sl-SI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66" y="3356992"/>
            <a:ext cx="4234794" cy="280833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5" name="Pravokotnik 4"/>
          <p:cNvSpPr/>
          <p:nvPr/>
        </p:nvSpPr>
        <p:spPr>
          <a:xfrm>
            <a:off x="5580112" y="3356992"/>
            <a:ext cx="2376264" cy="280831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400" dirty="0" smtClean="0"/>
              <a:t>DOBER DAN.</a:t>
            </a:r>
          </a:p>
          <a:p>
            <a:r>
              <a:rPr lang="sl-SI" sz="1400" dirty="0" smtClean="0"/>
              <a:t>NAJPREJ BI POHVALIL UČENKE IN  UČENCE, KI STE MI ŽE POSLALI IZDELKE ZA TOPLE IN HLADNE BARVE. ODLIČNO.</a:t>
            </a:r>
          </a:p>
          <a:p>
            <a:r>
              <a:rPr lang="sl-SI" sz="1400" dirty="0" smtClean="0"/>
              <a:t>NAVODILA ZA NALOGO PRI KIPARSTVU SO NA ZADNJEM DIAPOZITIVU.</a:t>
            </a:r>
          </a:p>
          <a:p>
            <a:r>
              <a:rPr lang="sl-SI" sz="1400" dirty="0" smtClean="0"/>
              <a:t>OSTANITE ZDRAVI!!!</a:t>
            </a:r>
          </a:p>
          <a:p>
            <a:r>
              <a:rPr lang="sl-SI" sz="1400" dirty="0" smtClean="0"/>
              <a:t>Mitja Poljanšek</a:t>
            </a:r>
          </a:p>
          <a:p>
            <a:endParaRPr lang="sl-SI" sz="1400" dirty="0" smtClean="0"/>
          </a:p>
          <a:p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237092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sl-SI" sz="3200" b="1" dirty="0" smtClean="0">
                <a:latin typeface="Arial" pitchFamily="34" charset="0"/>
                <a:cs typeface="Arial" pitchFamily="34" charset="0"/>
              </a:rPr>
              <a:t>   KIPARSTVO</a:t>
            </a:r>
            <a:endParaRPr lang="sl-SI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sl-SI" sz="1400" b="1" dirty="0" smtClean="0"/>
              <a:t>Kiparstvo je umetnost izražanja z volumenskimi oblikami in telesi</a:t>
            </a:r>
            <a:r>
              <a:rPr lang="sl-SI" sz="1400" dirty="0" smtClean="0"/>
              <a:t>, ki jih </a:t>
            </a:r>
            <a:r>
              <a:rPr lang="sl-SI" sz="1400" b="1" dirty="0" smtClean="0"/>
              <a:t>klešemo</a:t>
            </a:r>
            <a:r>
              <a:rPr lang="sl-SI" sz="1400" dirty="0" smtClean="0"/>
              <a:t> v kamnu, </a:t>
            </a:r>
            <a:r>
              <a:rPr lang="sl-SI" sz="1400" b="1" dirty="0" smtClean="0"/>
              <a:t>rezbarimo</a:t>
            </a:r>
            <a:r>
              <a:rPr lang="sl-SI" sz="1400" dirty="0" smtClean="0"/>
              <a:t> v lesu, </a:t>
            </a:r>
            <a:r>
              <a:rPr lang="sl-SI" sz="1400" b="1" dirty="0" smtClean="0"/>
              <a:t>modeliramo</a:t>
            </a:r>
            <a:r>
              <a:rPr lang="sl-SI" sz="1400" dirty="0" smtClean="0"/>
              <a:t> v glini in </a:t>
            </a:r>
            <a:r>
              <a:rPr lang="sl-SI" sz="1400" b="1" dirty="0" smtClean="0"/>
              <a:t>odlivamo</a:t>
            </a:r>
            <a:r>
              <a:rPr lang="sl-SI" sz="1400" dirty="0" smtClean="0"/>
              <a:t> v različne kovine, zlitine, plastične mase itd. Latinski izraz </a:t>
            </a:r>
            <a:r>
              <a:rPr lang="sl-SI" sz="1400" b="1" dirty="0" smtClean="0"/>
              <a:t>skulptura </a:t>
            </a:r>
            <a:r>
              <a:rPr lang="sl-SI" sz="1400" i="1" dirty="0" smtClean="0"/>
              <a:t>(klesati)</a:t>
            </a:r>
            <a:r>
              <a:rPr lang="sl-SI" sz="1400" dirty="0" smtClean="0"/>
              <a:t> ali starogrški izraz </a:t>
            </a:r>
            <a:r>
              <a:rPr lang="sl-SI" sz="1400" b="1" dirty="0" smtClean="0"/>
              <a:t>plastika</a:t>
            </a:r>
            <a:r>
              <a:rPr lang="sl-SI" sz="1400" b="1" i="1" dirty="0" smtClean="0"/>
              <a:t> </a:t>
            </a:r>
            <a:r>
              <a:rPr lang="sl-SI" sz="1400" i="1" dirty="0" smtClean="0"/>
              <a:t>(oblikovati)</a:t>
            </a:r>
            <a:r>
              <a:rPr lang="sl-SI" sz="1400" dirty="0" smtClean="0"/>
              <a:t> sta sopomenki za likovne stvaritve, ki jih oblikujemo s pomočjo prostora.</a:t>
            </a:r>
          </a:p>
          <a:p>
            <a:r>
              <a:rPr lang="sl-SI" sz="1400" dirty="0" smtClean="0"/>
              <a:t>Kipe običajno zaznamo z vidom in tipom, lahko pa se zgodi, da jih celo </a:t>
            </a:r>
            <a:r>
              <a:rPr lang="sl-SI" sz="1400" i="1" dirty="0" smtClean="0"/>
              <a:t>okušamo</a:t>
            </a:r>
            <a:r>
              <a:rPr lang="sl-SI" sz="1400" dirty="0" smtClean="0"/>
              <a:t> </a:t>
            </a:r>
            <a:r>
              <a:rPr lang="sl-SI" sz="1400" i="1" dirty="0" smtClean="0"/>
              <a:t>(kiparsko obdelane sladice).</a:t>
            </a:r>
          </a:p>
          <a:p>
            <a:r>
              <a:rPr lang="sl-SI" sz="1400" dirty="0" smtClean="0"/>
              <a:t>Nekoč so s kipi krasili templje, palače in cerkve, njihova vloga pa je bila predvsem </a:t>
            </a:r>
            <a:r>
              <a:rPr lang="sl-SI" sz="1400" b="1" dirty="0" smtClean="0"/>
              <a:t>obredna</a:t>
            </a:r>
            <a:r>
              <a:rPr lang="sl-SI" sz="1400" dirty="0" smtClean="0"/>
              <a:t> oziroma</a:t>
            </a:r>
            <a:r>
              <a:rPr lang="sl-SI" sz="1400" b="1" dirty="0" smtClean="0"/>
              <a:t> sakralna</a:t>
            </a:r>
            <a:r>
              <a:rPr lang="sl-SI" sz="1400" dirty="0" smtClean="0"/>
              <a:t>. Predstavljali so bogove ali vladarje, ki so jih častili kot sveta bitja.</a:t>
            </a:r>
          </a:p>
          <a:p>
            <a:r>
              <a:rPr lang="sl-SI" sz="1400" dirty="0" smtClean="0"/>
              <a:t>Kipe uporabljamo v različne namene; lahko so v  stanovanjih (</a:t>
            </a:r>
            <a:r>
              <a:rPr lang="sl-SI" sz="1400" dirty="0" err="1" smtClean="0"/>
              <a:t>interier</a:t>
            </a:r>
            <a:r>
              <a:rPr lang="sl-SI" sz="1400" dirty="0" smtClean="0"/>
              <a:t>-manjši kipi), parkih, ulicah (</a:t>
            </a:r>
            <a:r>
              <a:rPr lang="sl-SI" sz="1400" dirty="0" err="1" smtClean="0"/>
              <a:t>eksterier</a:t>
            </a:r>
            <a:r>
              <a:rPr lang="sl-SI" sz="1400" dirty="0" smtClean="0"/>
              <a:t>-večji kipi), muzejih, galerijah, so lahko del stavb…. Kipi nas lahko spominjajo na pomembne dogodke ali osebnosti-</a:t>
            </a:r>
            <a:r>
              <a:rPr lang="sl-SI" sz="1400" b="1" dirty="0" smtClean="0"/>
              <a:t>spominska plastika</a:t>
            </a:r>
            <a:r>
              <a:rPr lang="sl-SI" sz="1400" dirty="0" smtClean="0"/>
              <a:t>.</a:t>
            </a:r>
            <a:endParaRPr lang="sl-SI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93096"/>
            <a:ext cx="1091316" cy="155278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93096"/>
            <a:ext cx="1320721" cy="155679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93096"/>
            <a:ext cx="1190954" cy="158635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93096"/>
            <a:ext cx="1584176" cy="157713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93096"/>
            <a:ext cx="1287040" cy="156393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65910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9208" y="54868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sl-SI" sz="32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NAČINI KIPARSKEGA OBLIKOVANJA</a:t>
            </a:r>
            <a:endParaRPr lang="sl-SI" sz="32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sz="280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sl-SI" sz="1400" b="1" u="sng" dirty="0" smtClean="0"/>
              <a:t>A.) Prostostoječe ali oble plastike</a:t>
            </a:r>
            <a:r>
              <a:rPr lang="sl-SI" sz="1400" dirty="0" smtClean="0"/>
              <a:t> so kipi, ki jih lahko obhodimo, si jih ogledamo z različnih položajev. Lahko so </a:t>
            </a:r>
            <a:r>
              <a:rPr lang="sl-SI" sz="1400" b="1" dirty="0" smtClean="0"/>
              <a:t>polni</a:t>
            </a:r>
            <a:r>
              <a:rPr lang="sl-SI" sz="1400" dirty="0" smtClean="0"/>
              <a:t>, </a:t>
            </a:r>
            <a:r>
              <a:rPr lang="sl-SI" sz="1400" b="1" dirty="0" smtClean="0"/>
              <a:t>votli</a:t>
            </a:r>
            <a:r>
              <a:rPr lang="sl-SI" sz="1400" dirty="0" smtClean="0"/>
              <a:t> </a:t>
            </a:r>
            <a:r>
              <a:rPr lang="sl-SI" sz="1400" i="1" dirty="0" smtClean="0"/>
              <a:t>(izvotljeni)</a:t>
            </a:r>
            <a:r>
              <a:rPr lang="sl-SI" sz="1400" dirty="0" smtClean="0"/>
              <a:t>, </a:t>
            </a:r>
            <a:r>
              <a:rPr lang="sl-SI" sz="1400" b="1" dirty="0" smtClean="0"/>
              <a:t>skeletni</a:t>
            </a:r>
            <a:r>
              <a:rPr lang="sl-SI" sz="1400" dirty="0" smtClean="0"/>
              <a:t> </a:t>
            </a:r>
            <a:r>
              <a:rPr lang="sl-SI" sz="1400" i="1" dirty="0" smtClean="0"/>
              <a:t>(imajo vidno ogrodje)</a:t>
            </a:r>
            <a:r>
              <a:rPr lang="sl-SI" sz="1400" dirty="0" smtClean="0"/>
              <a:t> in </a:t>
            </a:r>
            <a:r>
              <a:rPr lang="sl-SI" sz="1400" b="1" dirty="0" smtClean="0"/>
              <a:t>montažni</a:t>
            </a:r>
            <a:r>
              <a:rPr lang="sl-SI" sz="1400" dirty="0" smtClean="0"/>
              <a:t> </a:t>
            </a:r>
            <a:r>
              <a:rPr lang="sl-SI" sz="1400" i="1" dirty="0" smtClean="0"/>
              <a:t>(iz različnih materialov ali odrabljenih izdelkov-reciklaža).</a:t>
            </a:r>
          </a:p>
          <a:p>
            <a:r>
              <a:rPr lang="sl-SI" sz="1400" dirty="0" smtClean="0"/>
              <a:t>Kip lahko kipar upodablja v različnih položajih: stoječi, ležeči, sedeči, čepeči…</a:t>
            </a:r>
            <a:endParaRPr lang="sl-SI" sz="1400" b="1" dirty="0" smtClean="0">
              <a:solidFill>
                <a:srgbClr val="0070C0"/>
              </a:solidFill>
              <a:cs typeface="Arial" pitchFamily="34" charset="0"/>
            </a:endParaRPr>
          </a:p>
          <a:p>
            <a:pPr>
              <a:buNone/>
            </a:pPr>
            <a:endParaRPr lang="sl-SI" sz="2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sz="280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sz="2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l-SI" sz="280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sz="2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sz="280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l-SI" sz="2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sz="280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l-SI" sz="280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l-SI" sz="280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l-SI" sz="2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sz="280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sz="2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56992"/>
            <a:ext cx="1159808" cy="172819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6992"/>
            <a:ext cx="2314541" cy="172819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1297618" cy="172819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56992"/>
            <a:ext cx="1346669" cy="17467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09146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sl-SI" sz="1400" b="1" dirty="0" smtClean="0"/>
              <a:t>B.) </a:t>
            </a:r>
            <a:r>
              <a:rPr lang="sl-SI" sz="1400" b="1" u="sng" dirty="0" smtClean="0"/>
              <a:t>Reliefi</a:t>
            </a:r>
            <a:r>
              <a:rPr lang="sl-SI" sz="1400" dirty="0" smtClean="0"/>
              <a:t> so vmesni člen med sliko in kipom, saj so vezani na podlago </a:t>
            </a:r>
            <a:r>
              <a:rPr lang="sl-SI" sz="1400" i="1" dirty="0" smtClean="0"/>
              <a:t>(ozadje)</a:t>
            </a:r>
            <a:r>
              <a:rPr lang="sl-SI" sz="1400" dirty="0" smtClean="0"/>
              <a:t>, iz katere se bočijo podobe figur kot </a:t>
            </a:r>
            <a:r>
              <a:rPr lang="sl-SI" sz="1400" b="1" dirty="0" smtClean="0"/>
              <a:t>visoki</a:t>
            </a:r>
            <a:r>
              <a:rPr lang="sl-SI" sz="1400" dirty="0" smtClean="0"/>
              <a:t> ter </a:t>
            </a:r>
            <a:r>
              <a:rPr lang="sl-SI" sz="1400" b="1" dirty="0" smtClean="0"/>
              <a:t>nizki relief</a:t>
            </a:r>
            <a:r>
              <a:rPr lang="sl-SI" sz="1400" dirty="0" smtClean="0"/>
              <a:t> ali vdirajo vanjo kot </a:t>
            </a:r>
            <a:r>
              <a:rPr lang="sl-SI" sz="1400" b="1" dirty="0" smtClean="0"/>
              <a:t>poglobljeni relief</a:t>
            </a:r>
            <a:r>
              <a:rPr lang="sl-SI" sz="1400" dirty="0" smtClean="0"/>
              <a:t>.</a:t>
            </a:r>
            <a:endParaRPr lang="sl-SI" sz="1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sl-SI" sz="32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NAČINI KIPARSKEGA OBLIKOVANJA</a:t>
            </a:r>
            <a:endParaRPr lang="sl-SI" sz="32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2213993" cy="128428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52936"/>
            <a:ext cx="1701503" cy="128127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1728192" cy="129447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852936"/>
            <a:ext cx="1905000" cy="129447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37112"/>
            <a:ext cx="1920213" cy="144016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37112"/>
            <a:ext cx="2040257" cy="142818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0" name="Pravokotnik 9"/>
          <p:cNvSpPr/>
          <p:nvPr/>
        </p:nvSpPr>
        <p:spPr>
          <a:xfrm>
            <a:off x="1043608" y="4005064"/>
            <a:ext cx="158417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bg2">
                    <a:lumMod val="25000"/>
                  </a:schemeClr>
                </a:solidFill>
              </a:rPr>
              <a:t>NIZKI RELIEF</a:t>
            </a:r>
            <a:endParaRPr lang="sl-SI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5004048" y="4005064"/>
            <a:ext cx="158417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bg2">
                    <a:lumMod val="25000"/>
                  </a:schemeClr>
                </a:solidFill>
              </a:rPr>
              <a:t>NIZKI RELIEF</a:t>
            </a:r>
            <a:endParaRPr lang="sl-SI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3131840" y="4005064"/>
            <a:ext cx="158417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bg2">
                    <a:lumMod val="25000"/>
                  </a:schemeClr>
                </a:solidFill>
              </a:rPr>
              <a:t>VISOKI RELIEF</a:t>
            </a:r>
            <a:endParaRPr lang="sl-SI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6948264" y="4005064"/>
            <a:ext cx="158417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bg2">
                    <a:lumMod val="25000"/>
                  </a:schemeClr>
                </a:solidFill>
              </a:rPr>
              <a:t>VISOKI RELIEF</a:t>
            </a:r>
            <a:endParaRPr lang="sl-SI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ravokotnik 13"/>
          <p:cNvSpPr/>
          <p:nvPr/>
        </p:nvSpPr>
        <p:spPr>
          <a:xfrm>
            <a:off x="755576" y="5805264"/>
            <a:ext cx="172819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bg2">
                    <a:lumMod val="25000"/>
                  </a:schemeClr>
                </a:solidFill>
              </a:rPr>
              <a:t>POGLOBLJENI RELIEF</a:t>
            </a:r>
            <a:endParaRPr lang="sl-SI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Pravokotnik 14"/>
          <p:cNvSpPr/>
          <p:nvPr/>
        </p:nvSpPr>
        <p:spPr>
          <a:xfrm>
            <a:off x="2987824" y="5805264"/>
            <a:ext cx="172819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bg2">
                    <a:lumMod val="25000"/>
                  </a:schemeClr>
                </a:solidFill>
              </a:rPr>
              <a:t>POGLOBLJENI RELIEF</a:t>
            </a:r>
            <a:endParaRPr lang="sl-SI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Desna puščica 15"/>
          <p:cNvSpPr/>
          <p:nvPr/>
        </p:nvSpPr>
        <p:spPr>
          <a:xfrm>
            <a:off x="395536" y="2996952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00" dirty="0" smtClean="0"/>
              <a:t>PODLAGA</a:t>
            </a:r>
            <a:endParaRPr lang="sl-SI" sz="1000" dirty="0"/>
          </a:p>
        </p:txBody>
      </p:sp>
      <p:sp>
        <p:nvSpPr>
          <p:cNvPr id="17" name="Desna puščica 16"/>
          <p:cNvSpPr/>
          <p:nvPr/>
        </p:nvSpPr>
        <p:spPr>
          <a:xfrm>
            <a:off x="3995936" y="2852936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00" dirty="0" smtClean="0"/>
              <a:t>PODLAGA</a:t>
            </a:r>
            <a:endParaRPr lang="sl-SI" sz="1000" dirty="0"/>
          </a:p>
        </p:txBody>
      </p:sp>
      <p:sp>
        <p:nvSpPr>
          <p:cNvPr id="19" name="Desna puščica 18"/>
          <p:cNvSpPr/>
          <p:nvPr/>
        </p:nvSpPr>
        <p:spPr>
          <a:xfrm>
            <a:off x="1979712" y="5013176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00" dirty="0" smtClean="0"/>
              <a:t>PODLAGA</a:t>
            </a:r>
            <a:endParaRPr lang="sl-SI" sz="1000" dirty="0"/>
          </a:p>
        </p:txBody>
      </p:sp>
    </p:spTree>
    <p:extLst>
      <p:ext uri="{BB962C8B-B14F-4D97-AF65-F5344CB8AC3E}">
        <p14:creationId xmlns:p14="http://schemas.microsoft.com/office/powerpoint/2010/main" val="3676334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400" dirty="0" smtClean="0"/>
              <a:t>V ZVEZEK PREPIŠI BESEDILO. LAHKO NARIŠEŠ SKICO OBHODNEGA KIPA IN RELIEFA.</a:t>
            </a:r>
          </a:p>
          <a:p>
            <a:r>
              <a:rPr lang="sl-SI" sz="1400" dirty="0" smtClean="0"/>
              <a:t>NAPIŠI KIPE IN AVTORJE, KI JIH POZNAŠ V LJUBLJANI.</a:t>
            </a:r>
          </a:p>
          <a:p>
            <a:r>
              <a:rPr lang="sl-SI" sz="1400" dirty="0" smtClean="0"/>
              <a:t>LIKOVNA NALOGA: IZ MATERIALOV, KI JIH IMAŠ DOMA (DAS MASA, PLASTELIN, GLINA, KARTON, SLANO TESTO, </a:t>
            </a:r>
            <a:r>
              <a:rPr lang="sl-SI" sz="1400" dirty="0" err="1" smtClean="0"/>
              <a:t>TESTO</a:t>
            </a:r>
            <a:r>
              <a:rPr lang="sl-SI" sz="1400" dirty="0" smtClean="0"/>
              <a:t> ZA PIŠKOTE…), NAREDI RELIEF. OBLIKO RELIEFA IZBERI SAM (VISOKI, NIZKI ALI POGLOBLJENI).  </a:t>
            </a:r>
          </a:p>
          <a:p>
            <a:r>
              <a:rPr lang="sl-SI" sz="1400" dirty="0" smtClean="0"/>
              <a:t> IZDELKE FOTOGRAFIRAJTE IN MI JIH POŠLJITE, DO 24.4.2020, NA NASLOV: </a:t>
            </a:r>
            <a:r>
              <a:rPr lang="sl-SI" sz="1400" dirty="0" err="1" smtClean="0"/>
              <a:t>mitja.poljansek@guest.arnes.si</a:t>
            </a:r>
            <a:endParaRPr lang="sl-SI" sz="1400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sl-SI" sz="32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LIKOVNA NALOGA</a:t>
            </a:r>
            <a:endParaRPr lang="sl-SI" sz="32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Relief &quot;Ježek&quot; (mali) - Leart - spletna trgovina unikatnih izdelk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29000"/>
            <a:ext cx="1080120" cy="1440160"/>
          </a:xfrm>
          <a:prstGeom prst="rect">
            <a:avLst/>
          </a:prstGeom>
          <a:noFill/>
        </p:spPr>
      </p:pic>
      <p:pic>
        <p:nvPicPr>
          <p:cNvPr id="1028" name="Picture 4" descr="Arhi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429000"/>
            <a:ext cx="1920213" cy="1440160"/>
          </a:xfrm>
          <a:prstGeom prst="rect">
            <a:avLst/>
          </a:prstGeom>
          <a:noFill/>
        </p:spPr>
      </p:pic>
      <p:pic>
        <p:nvPicPr>
          <p:cNvPr id="1030" name="Picture 6" descr="Clay appetizer plate sample - ArtSea Liv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5013176"/>
            <a:ext cx="1872208" cy="1310546"/>
          </a:xfrm>
          <a:prstGeom prst="rect">
            <a:avLst/>
          </a:prstGeom>
          <a:noFill/>
        </p:spPr>
      </p:pic>
      <p:pic>
        <p:nvPicPr>
          <p:cNvPr id="1032" name="Picture 8" descr="IZDELKI IZ SLANEGA TESTA | Občina Sveti Jurij v Slovenskih goricah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428999"/>
            <a:ext cx="4385477" cy="2903667"/>
          </a:xfrm>
          <a:prstGeom prst="rect">
            <a:avLst/>
          </a:prstGeom>
          <a:noFill/>
        </p:spPr>
      </p:pic>
      <p:pic>
        <p:nvPicPr>
          <p:cNvPr id="1034" name="Picture 10" descr="DIY ideja – izdelava velikonočnega zajčka – Odglavedope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5013176"/>
            <a:ext cx="1008112" cy="1344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matoPainting">
  <a:themeElements>
    <a:clrScheme name="Sivin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TC010219417[[fn=Slike Yamato]]</Template>
  <TotalTime>297</TotalTime>
  <Words>166</Words>
  <Application>Microsoft Office PowerPoint</Application>
  <PresentationFormat>On-screen Show (4:3)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Calibri</vt:lpstr>
      <vt:lpstr>Wingdings</vt:lpstr>
      <vt:lpstr>YamatoPainting</vt:lpstr>
      <vt:lpstr>KIPARSTVO- PLASTIČNO OBLIKOVANJE</vt:lpstr>
      <vt:lpstr>   KIPARSTVO</vt:lpstr>
      <vt:lpstr>NAČINI KIPARSKEGA OBLIKOVANJA</vt:lpstr>
      <vt:lpstr>NAČINI KIPARSKEGA OBLIKOVANJA</vt:lpstr>
      <vt:lpstr>LIKOVNA NALOGA</vt:lpstr>
    </vt:vector>
  </TitlesOfParts>
  <Company>OŠ Ketteja in Murna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mitja</dc:creator>
  <cp:lastModifiedBy>Ales Seliskar</cp:lastModifiedBy>
  <cp:revision>28</cp:revision>
  <dcterms:created xsi:type="dcterms:W3CDTF">2011-03-29T15:23:19Z</dcterms:created>
  <dcterms:modified xsi:type="dcterms:W3CDTF">2020-04-09T11:44:08Z</dcterms:modified>
</cp:coreProperties>
</file>