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07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85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310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015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148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07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248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955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57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444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99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EE8D-8CE0-4812-84A7-FA234557DC79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5645-449F-429A-8E59-21062ECFBE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9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233" y="3749040"/>
            <a:ext cx="4596367" cy="2547257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MAŠČOBE IN MAŠČOBNA ŽIVILA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986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3143" y="365125"/>
            <a:ext cx="10700657" cy="1460500"/>
          </a:xfrm>
        </p:spPr>
        <p:txBody>
          <a:bodyPr/>
          <a:lstStyle/>
          <a:p>
            <a:r>
              <a:rPr lang="sl-SI" dirty="0" smtClean="0"/>
              <a:t>POMEN MAŠČOB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vir energije</a:t>
            </a:r>
          </a:p>
          <a:p>
            <a:pPr>
              <a:buFont typeface="Wingdings" panose="05000000000000000000" pitchFamily="2" charset="2"/>
              <a:buChar char="v"/>
            </a:pPr>
            <a:endParaRPr lang="sl-SI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omogočajo izkoriščanje v maščobah topnih vitaminov A, D, E, 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795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MAŠČOB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smtClean="0">
                <a:solidFill>
                  <a:srgbClr val="00B050"/>
                </a:solidFill>
              </a:rPr>
              <a:t>Rastlinske maščobe: </a:t>
            </a:r>
            <a:r>
              <a:rPr lang="sl-SI" dirty="0" smtClean="0"/>
              <a:t>oljčno olje, olje koruznih kalčkov, sončnično olje, bučno olje, sojino olje, repično olje, </a:t>
            </a:r>
            <a:r>
              <a:rPr lang="sl-SI" dirty="0" err="1" smtClean="0"/>
              <a:t>arašidno</a:t>
            </a:r>
            <a:r>
              <a:rPr lang="sl-SI" dirty="0" smtClean="0"/>
              <a:t> olje, kokosova mast/olje, palmino olje, avokadovo olje, olje črne kumine, </a:t>
            </a:r>
            <a:r>
              <a:rPr lang="sl-SI" dirty="0" err="1" smtClean="0"/>
              <a:t>arganovo</a:t>
            </a:r>
            <a:r>
              <a:rPr lang="sl-SI" dirty="0" smtClean="0"/>
              <a:t> olje, margarina…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24" y="3772716"/>
            <a:ext cx="2228850" cy="2057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995" y="4001294"/>
            <a:ext cx="2381250" cy="19145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672" y="41727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VRSTE MAŠČOB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Živalske maščobe: </a:t>
            </a:r>
            <a:r>
              <a:rPr lang="sl-SI" dirty="0" smtClean="0"/>
              <a:t>maslo, svinjska mast, loj, slanina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1200" dirty="0" smtClean="0"/>
              <a:t>          PREČIŠČENO MASLO GHEE</a:t>
            </a:r>
            <a:endParaRPr lang="sl-SI" sz="1200" dirty="0"/>
          </a:p>
          <a:p>
            <a:pPr marL="0" indent="0">
              <a:buNone/>
            </a:pPr>
            <a:r>
              <a:rPr lang="sl-SI" sz="1200" dirty="0" smtClean="0"/>
              <a:t>       </a:t>
            </a:r>
            <a:r>
              <a:rPr lang="sl-SI" sz="1000" dirty="0" smtClean="0"/>
              <a:t>Prečiščeno maslo </a:t>
            </a:r>
            <a:r>
              <a:rPr lang="sl-SI" sz="1000" dirty="0" err="1" smtClean="0"/>
              <a:t>ghee</a:t>
            </a:r>
            <a:r>
              <a:rPr lang="sl-SI" sz="1000" dirty="0" smtClean="0"/>
              <a:t>                                                                                           Maslo                                                                                                          Svinjska mast                                                                                                               </a:t>
            </a:r>
            <a:endParaRPr lang="sl-SI" sz="1000" dirty="0"/>
          </a:p>
          <a:p>
            <a:pPr marL="0" indent="0">
              <a:buNone/>
            </a:pPr>
            <a:endParaRPr lang="sl-SI" sz="1200" dirty="0" smtClean="0"/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endParaRPr lang="sl-SI" sz="1200" dirty="0" smtClean="0"/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endParaRPr lang="sl-SI" sz="1200" dirty="0" smtClean="0"/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r>
              <a:rPr lang="sl-SI" sz="1000" dirty="0" smtClean="0"/>
              <a:t>        Goveji loj                                                                                                              Slanina</a:t>
            </a:r>
            <a:endParaRPr lang="sl-SI" sz="1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8" y="2308134"/>
            <a:ext cx="2271984" cy="13342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305" y="2308135"/>
            <a:ext cx="1717347" cy="12057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422" y="4152161"/>
            <a:ext cx="2615156" cy="13270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752" y="4001294"/>
            <a:ext cx="2135368" cy="16287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851" y="2286290"/>
            <a:ext cx="2323080" cy="12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SKRITE MAŠČOBE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800" dirty="0">
                <a:solidFill>
                  <a:schemeClr val="accent6"/>
                </a:solidFill>
              </a:rPr>
              <a:t> </a:t>
            </a:r>
            <a:r>
              <a:rPr lang="sl-SI" sz="1800" dirty="0" smtClean="0">
                <a:solidFill>
                  <a:schemeClr val="accent6"/>
                </a:solidFill>
              </a:rPr>
              <a:t> PRIPOROČLJIVO ZA ZDRAVJE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sz="1800" smtClean="0">
                <a:solidFill>
                  <a:srgbClr val="FF0000"/>
                </a:solidFill>
              </a:rPr>
              <a:t>ŠKODLJIVO </a:t>
            </a:r>
            <a:r>
              <a:rPr lang="sl-SI" sz="1800" dirty="0" smtClean="0">
                <a:solidFill>
                  <a:srgbClr val="FF0000"/>
                </a:solidFill>
              </a:rPr>
              <a:t>ZA ZDRAVJE</a:t>
            </a:r>
            <a:endParaRPr lang="sl-SI" sz="180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9" y="2411495"/>
            <a:ext cx="1915750" cy="1369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49" y="2523024"/>
            <a:ext cx="1992482" cy="13502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505" y="2482689"/>
            <a:ext cx="1899910" cy="12643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764" y="4707392"/>
            <a:ext cx="1950923" cy="109251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005" y="4707392"/>
            <a:ext cx="1780833" cy="118506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825" y="4570639"/>
            <a:ext cx="2052764" cy="13660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9401" y="4404056"/>
            <a:ext cx="1141059" cy="169918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5916" y="2616890"/>
            <a:ext cx="1780833" cy="118506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4465" y="2646829"/>
            <a:ext cx="1671472" cy="9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POSLEDICE UŽIVANJA PREMASTNE HRANE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Prekomerno uživanje maščob povzroča številne bolezni:</a:t>
            </a:r>
          </a:p>
          <a:p>
            <a:pPr marL="0" indent="0">
              <a:buNone/>
            </a:pPr>
            <a:endParaRPr lang="sl-SI" dirty="0"/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 </a:t>
            </a:r>
            <a:r>
              <a:rPr lang="sl-SI" dirty="0" smtClean="0"/>
              <a:t>debelost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zvišan krvni pritisk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bolezni srca in ožilja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29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HOLESTEROL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KAJ JE HOLESTEROL?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Je maščobi podobna snov. Z uživanjem večjih količin živalskih maščob dobimo v organizem tudi več holesterola, ki se nalaga na notranjih stenah krvnih žil in ovira pretok krvi.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Holesterol ima tudi pozitivno vlogo. Telo ga potrebuje za tvorbo   celičnih membran.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3667670"/>
            <a:ext cx="1281384" cy="9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SHRANJEVANJE MAŠČOBNIH ŽIVIL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Maščobna živila hranimo v hladnem in temnem prostoru.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mtClean="0"/>
              <a:t> Če </a:t>
            </a:r>
            <a:r>
              <a:rPr lang="sl-SI" dirty="0" smtClean="0"/>
              <a:t>jih nepravilno shranjujemo, se pokvarijo in postanejo žarka.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-1" b="14534"/>
          <a:stretch/>
        </p:blipFill>
        <p:spPr>
          <a:xfrm>
            <a:off x="3553098" y="3452922"/>
            <a:ext cx="4349930" cy="27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Officeova tema</vt:lpstr>
      <vt:lpstr>MAŠČOBE IN MAŠČOBNA ŽIVILA</vt:lpstr>
      <vt:lpstr>POMEN MAŠČOB</vt:lpstr>
      <vt:lpstr>VRSTE MAŠČOB</vt:lpstr>
      <vt:lpstr>VRSTE MAŠČOB</vt:lpstr>
      <vt:lpstr>SKRITE MAŠČOBE</vt:lpstr>
      <vt:lpstr>POSLEDICE UŽIVANJA PREMASTNE HRANE</vt:lpstr>
      <vt:lpstr>HOLESTEROL</vt:lpstr>
      <vt:lpstr>SHRANJEVANJE MAŠČOBNIH ŽIVIL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MAŠČOBE IN MAŠČOBNA ŽIVILA</dc:title>
  <dc:creator>user</dc:creator>
  <cp:lastModifiedBy>Ales Seliskar</cp:lastModifiedBy>
  <cp:revision>44</cp:revision>
  <dcterms:created xsi:type="dcterms:W3CDTF">2020-04-06T15:01:36Z</dcterms:created>
  <dcterms:modified xsi:type="dcterms:W3CDTF">2020-04-07T12:19:36Z</dcterms:modified>
</cp:coreProperties>
</file>