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62" r:id="rId5"/>
    <p:sldId id="265" r:id="rId6"/>
    <p:sldId id="264" r:id="rId7"/>
    <p:sldId id="258" r:id="rId8"/>
    <p:sldId id="260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6E85A-2CFB-4F69-8A05-1395E4BF071A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7CC2E-217C-4FEA-866E-8B19C2CB1B22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CC2E-217C-4FEA-866E-8B19C2CB1B22}" type="slidenum">
              <a:rPr lang="sl-SI" smtClean="0"/>
              <a:pPr/>
              <a:t>1</a:t>
            </a:fld>
            <a:endParaRPr lang="sl-SI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 err="1" smtClean="0"/>
              <a:t>Ponavadi</a:t>
            </a:r>
            <a:r>
              <a:rPr lang="sl-SI" dirty="0" smtClean="0"/>
              <a:t> sta kraka</a:t>
            </a:r>
            <a:r>
              <a:rPr lang="sl-SI" baseline="0" dirty="0" smtClean="0"/>
              <a:t> označena s k in h.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CC2E-217C-4FEA-866E-8B19C2CB1B22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CC2E-217C-4FEA-866E-8B19C2CB1B22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C0331-6A73-4154-93A5-7EF7841DF3D1}" type="datetimeFigureOut">
              <a:rPr lang="sl-SI" smtClean="0"/>
              <a:pPr/>
              <a:t>3.4.2020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//upload.wikimedia.org/wikipedia/sl/3/3e/Obtuse_Angle.pn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sz="8800" b="1" dirty="0" smtClean="0">
                <a:solidFill>
                  <a:srgbClr val="FF0000"/>
                </a:solidFill>
              </a:rPr>
              <a:t>KOT</a:t>
            </a:r>
            <a:br>
              <a:rPr lang="sl-SI" sz="8800" b="1" dirty="0" smtClean="0">
                <a:solidFill>
                  <a:srgbClr val="FF0000"/>
                </a:solidFill>
              </a:rPr>
            </a:br>
            <a:r>
              <a:rPr lang="sl-SI" sz="4000" b="1" dirty="0" smtClean="0">
                <a:solidFill>
                  <a:srgbClr val="FF0000"/>
                </a:solidFill>
              </a:rPr>
              <a:t>U 171</a:t>
            </a:r>
            <a:endParaRPr lang="sl-SI" sz="4000" b="1" dirty="0">
              <a:solidFill>
                <a:srgbClr val="FF0000"/>
              </a:solidFill>
            </a:endParaRPr>
          </a:p>
        </p:txBody>
      </p:sp>
      <p:pic>
        <p:nvPicPr>
          <p:cNvPr id="12290" name="Picture 2" descr="http://upload.wikimedia.org/wikipedia/commons/f/f2/Radian-ko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717032"/>
            <a:ext cx="2019300" cy="1857375"/>
          </a:xfrm>
          <a:prstGeom prst="rect">
            <a:avLst/>
          </a:prstGeom>
          <a:noFill/>
        </p:spPr>
      </p:pic>
      <p:pic>
        <p:nvPicPr>
          <p:cNvPr id="5" name="Slika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356992"/>
            <a:ext cx="22479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Slika:Obtuse Angle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548680"/>
            <a:ext cx="3649929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Notranjost in zunanjost kota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l-SI" dirty="0" smtClean="0"/>
              <a:t>   </a:t>
            </a:r>
            <a:r>
              <a:rPr lang="sl-SI" sz="2800" dirty="0" smtClean="0"/>
              <a:t>Kot je </a:t>
            </a:r>
            <a:r>
              <a:rPr lang="sl-SI" sz="2800" b="1" dirty="0" smtClean="0">
                <a:solidFill>
                  <a:srgbClr val="FF0000"/>
                </a:solidFill>
              </a:rPr>
              <a:t>del ravnine</a:t>
            </a:r>
            <a:r>
              <a:rPr lang="sl-SI" sz="2800" dirty="0" smtClean="0"/>
              <a:t>, ki ga omejujeta dva poltraka z </a:t>
            </a:r>
            <a:r>
              <a:rPr lang="sl-SI" sz="2800" b="1" dirty="0" smtClean="0">
                <a:solidFill>
                  <a:srgbClr val="FF0000"/>
                </a:solidFill>
              </a:rPr>
              <a:t>istim</a:t>
            </a:r>
            <a:r>
              <a:rPr lang="sl-SI" sz="2800" b="1" dirty="0" smtClean="0"/>
              <a:t> </a:t>
            </a:r>
            <a:r>
              <a:rPr lang="sl-SI" sz="2800" dirty="0" smtClean="0"/>
              <a:t>izhodiščem</a:t>
            </a:r>
            <a:r>
              <a:rPr lang="sl-SI" sz="2400" dirty="0" smtClean="0"/>
              <a:t>. Imenujemo ju </a:t>
            </a:r>
            <a:r>
              <a:rPr lang="sl-SI" sz="2400" dirty="0" smtClean="0">
                <a:solidFill>
                  <a:srgbClr val="FF0000"/>
                </a:solidFill>
              </a:rPr>
              <a:t>kraka</a:t>
            </a:r>
            <a:r>
              <a:rPr lang="sl-SI" sz="2400" dirty="0" smtClean="0"/>
              <a:t>. Največkrat sta označena s črko h in k.   Izhodišče imenujemo </a:t>
            </a:r>
            <a:r>
              <a:rPr lang="sl-SI" sz="2400" dirty="0" smtClean="0">
                <a:solidFill>
                  <a:srgbClr val="FF0000"/>
                </a:solidFill>
              </a:rPr>
              <a:t>vrh</a:t>
            </a:r>
            <a:r>
              <a:rPr lang="sl-SI" sz="2400" dirty="0" smtClean="0"/>
              <a:t> in ga  označimo s črko V, lahko je pa katera koli druga velika tiskana črka.</a:t>
            </a:r>
          </a:p>
          <a:p>
            <a:pPr>
              <a:buNone/>
            </a:pPr>
            <a:r>
              <a:rPr lang="sl-SI" dirty="0" smtClean="0">
                <a:solidFill>
                  <a:srgbClr val="0070C0"/>
                </a:solidFill>
              </a:rPr>
              <a:t>zunanjost                                                </a:t>
            </a:r>
            <a:r>
              <a:rPr lang="sl-SI" dirty="0" smtClean="0">
                <a:solidFill>
                  <a:srgbClr val="FF0000"/>
                </a:solidFill>
              </a:rPr>
              <a:t>k,h – kraka kota</a:t>
            </a:r>
          </a:p>
          <a:p>
            <a:pPr>
              <a:buNone/>
            </a:pPr>
            <a:r>
              <a:rPr lang="sl-SI" dirty="0" smtClean="0">
                <a:solidFill>
                  <a:srgbClr val="0070C0"/>
                </a:solidFill>
              </a:rPr>
              <a:t>Kota                                                           </a:t>
            </a:r>
            <a:r>
              <a:rPr lang="sl-SI" smtClean="0">
                <a:solidFill>
                  <a:srgbClr val="FF0000"/>
                </a:solidFill>
              </a:rPr>
              <a:t>V - </a:t>
            </a:r>
            <a:r>
              <a:rPr lang="sl-SI" dirty="0" smtClean="0">
                <a:solidFill>
                  <a:srgbClr val="FF0000"/>
                </a:solidFill>
              </a:rPr>
              <a:t>vrh</a:t>
            </a:r>
            <a:endParaRPr lang="sl-SI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l-SI" dirty="0" smtClean="0"/>
              <a:t> </a:t>
            </a:r>
          </a:p>
          <a:p>
            <a:pPr>
              <a:buNone/>
            </a:pPr>
            <a:r>
              <a:rPr lang="sl-SI" dirty="0" smtClean="0"/>
              <a:t>                              </a:t>
            </a:r>
            <a:r>
              <a:rPr lang="sl-SI" sz="1300" dirty="0" smtClean="0"/>
              <a:t>pobarvaj zeleno</a:t>
            </a:r>
            <a:r>
              <a:rPr lang="sl-SI" dirty="0" smtClean="0"/>
              <a:t>                                </a:t>
            </a:r>
            <a:endParaRPr lang="sl-SI" sz="2600" dirty="0" smtClean="0"/>
          </a:p>
          <a:p>
            <a:pPr>
              <a:buNone/>
            </a:pPr>
            <a:r>
              <a:rPr lang="sl-SI" dirty="0" smtClean="0"/>
              <a:t>   </a:t>
            </a:r>
            <a:r>
              <a:rPr lang="sl-SI" sz="1400" dirty="0" smtClean="0">
                <a:solidFill>
                  <a:srgbClr val="0070C0"/>
                </a:solidFill>
              </a:rPr>
              <a:t>pobarvaj modro</a:t>
            </a:r>
            <a:r>
              <a:rPr lang="sl-SI" dirty="0" smtClean="0"/>
              <a:t>                                                    </a:t>
            </a:r>
            <a:r>
              <a:rPr lang="sl-SI" sz="2200" dirty="0" smtClean="0"/>
              <a:t>loke rišeš  s šestilom!        </a:t>
            </a:r>
            <a:endParaRPr lang="sl-SI" sz="2200" dirty="0"/>
          </a:p>
        </p:txBody>
      </p:sp>
      <p:cxnSp>
        <p:nvCxnSpPr>
          <p:cNvPr id="5" name="Raven konektor 4"/>
          <p:cNvCxnSpPr/>
          <p:nvPr/>
        </p:nvCxnSpPr>
        <p:spPr>
          <a:xfrm>
            <a:off x="1979712" y="5373216"/>
            <a:ext cx="36724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 flipV="1">
            <a:off x="1979712" y="3284984"/>
            <a:ext cx="2664296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/>
          <p:cNvSpPr/>
          <p:nvPr/>
        </p:nvSpPr>
        <p:spPr>
          <a:xfrm>
            <a:off x="1619672" y="5085184"/>
            <a:ext cx="57606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V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4860032" y="5517232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>
                <a:latin typeface="Bradley Hand ITC" pitchFamily="66" charset="0"/>
              </a:rPr>
              <a:t>h</a:t>
            </a:r>
          </a:p>
        </p:txBody>
      </p:sp>
      <p:sp>
        <p:nvSpPr>
          <p:cNvPr id="10" name="Pravokotnik 9"/>
          <p:cNvSpPr/>
          <p:nvPr/>
        </p:nvSpPr>
        <p:spPr>
          <a:xfrm>
            <a:off x="3563888" y="3284984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>
                <a:latin typeface="Bradley Hand ITC" pitchFamily="66" charset="0"/>
              </a:rPr>
              <a:t>k</a:t>
            </a:r>
          </a:p>
        </p:txBody>
      </p:sp>
      <p:sp>
        <p:nvSpPr>
          <p:cNvPr id="14" name="Lok 13"/>
          <p:cNvSpPr/>
          <p:nvPr/>
        </p:nvSpPr>
        <p:spPr>
          <a:xfrm>
            <a:off x="2483768" y="4365104"/>
            <a:ext cx="1130424" cy="1346448"/>
          </a:xfrm>
          <a:prstGeom prst="arc">
            <a:avLst>
              <a:gd name="adj1" fmla="val 16870970"/>
              <a:gd name="adj2" fmla="val 21456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3" name="Pravokotnik 22"/>
          <p:cNvSpPr/>
          <p:nvPr/>
        </p:nvSpPr>
        <p:spPr>
          <a:xfrm>
            <a:off x="4355976" y="4293096"/>
            <a:ext cx="2808312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dirty="0" smtClean="0">
                <a:solidFill>
                  <a:srgbClr val="00B050"/>
                </a:solidFill>
              </a:rPr>
              <a:t>notranjost kota</a:t>
            </a:r>
            <a:endParaRPr lang="sl-SI" sz="3200" dirty="0">
              <a:solidFill>
                <a:srgbClr val="00B050"/>
              </a:solidFill>
            </a:endParaRPr>
          </a:p>
        </p:txBody>
      </p:sp>
      <p:pic>
        <p:nvPicPr>
          <p:cNvPr id="24" name="irc_mi" descr="http://www.clipartsfree.net/vector/large/happy_pencil_Vector_Clipart.pn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620688"/>
            <a:ext cx="8214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Lok 12"/>
          <p:cNvSpPr/>
          <p:nvPr/>
        </p:nvSpPr>
        <p:spPr>
          <a:xfrm rot="19840826">
            <a:off x="1361797" y="4960151"/>
            <a:ext cx="914400" cy="950578"/>
          </a:xfrm>
          <a:prstGeom prst="arc">
            <a:avLst>
              <a:gd name="adj1" fmla="val 131646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6" name="Raven puščični konektor 15"/>
          <p:cNvCxnSpPr/>
          <p:nvPr/>
        </p:nvCxnSpPr>
        <p:spPr>
          <a:xfrm>
            <a:off x="1187624" y="4149080"/>
            <a:ext cx="504056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konektor 18"/>
          <p:cNvCxnSpPr/>
          <p:nvPr/>
        </p:nvCxnSpPr>
        <p:spPr>
          <a:xfrm flipH="1">
            <a:off x="3131840" y="4581128"/>
            <a:ext cx="144016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IZBOČENI KOT, VDRTI KOT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58011"/>
          </a:xfrm>
        </p:spPr>
        <p:txBody>
          <a:bodyPr>
            <a:normAutofit/>
          </a:bodyPr>
          <a:lstStyle/>
          <a:p>
            <a:r>
              <a:rPr lang="sl-SI" dirty="0" smtClean="0"/>
              <a:t>                                     </a:t>
            </a:r>
            <a:r>
              <a:rPr lang="sl-SI" sz="1800" dirty="0" smtClean="0"/>
              <a:t>k</a:t>
            </a:r>
            <a:r>
              <a:rPr lang="sl-SI" dirty="0" smtClean="0"/>
              <a:t>      </a:t>
            </a:r>
            <a:r>
              <a:rPr lang="sl-SI" dirty="0" smtClean="0">
                <a:solidFill>
                  <a:srgbClr val="00B050"/>
                </a:solidFill>
              </a:rPr>
              <a:t>izbočeni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smtClean="0"/>
              <a:t>               </a:t>
            </a:r>
          </a:p>
          <a:p>
            <a:pPr>
              <a:buNone/>
            </a:pPr>
            <a:r>
              <a:rPr lang="sl-SI" dirty="0" smtClean="0"/>
              <a:t>   </a:t>
            </a:r>
            <a:r>
              <a:rPr lang="sl-SI" dirty="0" smtClean="0">
                <a:solidFill>
                  <a:srgbClr val="0070C0"/>
                </a:solidFill>
              </a:rPr>
              <a:t>vdrti kot</a:t>
            </a:r>
            <a:r>
              <a:rPr lang="sl-SI" dirty="0" smtClean="0"/>
              <a:t>                              </a:t>
            </a:r>
            <a:r>
              <a:rPr lang="sl-SI" dirty="0" smtClean="0">
                <a:solidFill>
                  <a:srgbClr val="00B050"/>
                </a:solidFill>
              </a:rPr>
              <a:t>kot</a:t>
            </a:r>
            <a:r>
              <a:rPr lang="sl-SI" dirty="0" smtClean="0">
                <a:solidFill>
                  <a:srgbClr val="FF0000"/>
                </a:solidFill>
              </a:rPr>
              <a:t>  </a:t>
            </a:r>
            <a:r>
              <a:rPr lang="sl-SI" sz="2000" dirty="0" smtClean="0"/>
              <a:t>(notranjost kota)</a:t>
            </a:r>
            <a:r>
              <a:rPr lang="sl-SI" dirty="0" smtClean="0"/>
              <a:t> </a:t>
            </a:r>
            <a:endParaRPr lang="sl-SI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l-SI" dirty="0" smtClean="0"/>
              <a:t>  </a:t>
            </a:r>
            <a:r>
              <a:rPr lang="sl-SI" sz="1200" dirty="0" smtClean="0"/>
              <a:t>(zunanjost kota)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                      V                                </a:t>
            </a:r>
            <a:r>
              <a:rPr lang="sl-SI" sz="1800" dirty="0" smtClean="0"/>
              <a:t>h</a:t>
            </a:r>
          </a:p>
          <a:p>
            <a:pPr>
              <a:buNone/>
            </a:pPr>
            <a:endParaRPr lang="sl-SI" dirty="0" smtClean="0"/>
          </a:p>
          <a:p>
            <a:pPr>
              <a:buFontTx/>
              <a:buChar char="-"/>
            </a:pPr>
            <a:r>
              <a:rPr lang="sl-SI" dirty="0" smtClean="0"/>
              <a:t>izbočeni kot pobarvaj zeleno</a:t>
            </a:r>
          </a:p>
          <a:p>
            <a:pPr>
              <a:buFontTx/>
              <a:buChar char="-"/>
            </a:pPr>
            <a:r>
              <a:rPr lang="sl-SI" dirty="0" smtClean="0"/>
              <a:t>vdrti kot pobarvaj modro</a:t>
            </a:r>
          </a:p>
          <a:p>
            <a:pPr>
              <a:buFontTx/>
              <a:buChar char="-"/>
            </a:pPr>
            <a:r>
              <a:rPr lang="sl-SI" dirty="0" smtClean="0"/>
              <a:t>znak za kot</a:t>
            </a:r>
            <a:r>
              <a:rPr lang="sl-SI" dirty="0" smtClean="0">
                <a:solidFill>
                  <a:srgbClr val="00B050"/>
                </a:solidFill>
              </a:rPr>
              <a:t> </a:t>
            </a:r>
            <a:r>
              <a:rPr lang="sl-SI" dirty="0" smtClean="0"/>
              <a:t>∢ </a:t>
            </a:r>
            <a:endParaRPr lang="sl-SI" dirty="0"/>
          </a:p>
        </p:txBody>
      </p:sp>
      <p:cxnSp>
        <p:nvCxnSpPr>
          <p:cNvPr id="5" name="Raven konektor 4"/>
          <p:cNvCxnSpPr/>
          <p:nvPr/>
        </p:nvCxnSpPr>
        <p:spPr>
          <a:xfrm flipH="1">
            <a:off x="2699792" y="1268760"/>
            <a:ext cx="2160240" cy="1562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konektor 7"/>
          <p:cNvCxnSpPr/>
          <p:nvPr/>
        </p:nvCxnSpPr>
        <p:spPr>
          <a:xfrm flipV="1">
            <a:off x="2699792" y="2852936"/>
            <a:ext cx="3456384" cy="21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k 13"/>
          <p:cNvSpPr/>
          <p:nvPr/>
        </p:nvSpPr>
        <p:spPr>
          <a:xfrm>
            <a:off x="3203848" y="2060848"/>
            <a:ext cx="1152128" cy="1368152"/>
          </a:xfrm>
          <a:prstGeom prst="arc">
            <a:avLst>
              <a:gd name="adj1" fmla="val 16200000"/>
              <a:gd name="adj2" fmla="val 9530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Lok 14"/>
          <p:cNvSpPr/>
          <p:nvPr/>
        </p:nvSpPr>
        <p:spPr>
          <a:xfrm rot="6265736">
            <a:off x="2497953" y="2435074"/>
            <a:ext cx="792088" cy="792088"/>
          </a:xfrm>
          <a:prstGeom prst="arc">
            <a:avLst>
              <a:gd name="adj1" fmla="val 16200000"/>
              <a:gd name="adj2" fmla="val 1177792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9" name="irc_mi" descr="http://www.clipartsfree.net/vector/large/happy_pencil_Vector_Clipart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620688"/>
            <a:ext cx="8214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OZNAČEVANJE KOTOV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∢                            </a:t>
            </a:r>
            <a:r>
              <a:rPr lang="sl-SI" sz="1800" dirty="0" smtClean="0"/>
              <a:t>k</a:t>
            </a:r>
          </a:p>
          <a:p>
            <a:pPr>
              <a:buNone/>
            </a:pPr>
            <a:r>
              <a:rPr lang="sl-SI" dirty="0" smtClean="0"/>
              <a:t>                            B                     </a:t>
            </a:r>
            <a:r>
              <a:rPr lang="sl-SI" sz="1800" dirty="0" smtClean="0"/>
              <a:t>  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        </a:t>
            </a:r>
          </a:p>
          <a:p>
            <a:pPr>
              <a:buNone/>
            </a:pPr>
            <a:r>
              <a:rPr lang="sl-SI" dirty="0" smtClean="0"/>
              <a:t>                   α</a:t>
            </a:r>
          </a:p>
          <a:p>
            <a:pPr>
              <a:buNone/>
            </a:pPr>
            <a:r>
              <a:rPr lang="sl-SI" dirty="0" smtClean="0"/>
              <a:t>        V                     A           </a:t>
            </a:r>
            <a:r>
              <a:rPr lang="sl-SI" sz="2000" dirty="0" smtClean="0"/>
              <a:t>h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   </a:t>
            </a:r>
            <a:r>
              <a:rPr lang="sl-SI" sz="2000" dirty="0" smtClean="0"/>
              <a:t>Razlaga:</a:t>
            </a:r>
            <a:r>
              <a:rPr lang="sl-SI" dirty="0" smtClean="0"/>
              <a:t>                                    </a:t>
            </a:r>
            <a:endParaRPr lang="sl-SI" sz="1800" dirty="0" smtClean="0"/>
          </a:p>
          <a:p>
            <a:pPr>
              <a:buNone/>
            </a:pPr>
            <a:r>
              <a:rPr lang="sl-SI" sz="1800" dirty="0" smtClean="0"/>
              <a:t>Izbočeni kot  je  notranjost kota. Na kraku h je točka A, na kraku k je točka B in vrh V. </a:t>
            </a:r>
          </a:p>
          <a:p>
            <a:pPr>
              <a:buNone/>
            </a:pPr>
            <a:r>
              <a:rPr lang="sl-SI" sz="1800" dirty="0" smtClean="0"/>
              <a:t>Gledamo notranjost  kota  in začnemo pri točki A, sledi vrh V, ki je vedno v sredini in </a:t>
            </a:r>
          </a:p>
          <a:p>
            <a:pPr>
              <a:buNone/>
            </a:pPr>
            <a:r>
              <a:rPr lang="sl-SI" sz="1800" dirty="0" smtClean="0"/>
              <a:t>potem je točka B. </a:t>
            </a:r>
            <a:r>
              <a:rPr lang="sl-SI" sz="1800" dirty="0" smtClean="0">
                <a:solidFill>
                  <a:srgbClr val="FF0000"/>
                </a:solidFill>
              </a:rPr>
              <a:t>Vedno v nasprotni smeri urinega kazalca.</a:t>
            </a:r>
            <a:endParaRPr lang="sl-SI" sz="1800" dirty="0" smtClean="0"/>
          </a:p>
          <a:p>
            <a:pPr>
              <a:buNone/>
            </a:pPr>
            <a:r>
              <a:rPr lang="sl-SI" sz="2000" dirty="0" smtClean="0"/>
              <a:t>             </a:t>
            </a:r>
          </a:p>
          <a:p>
            <a:pPr>
              <a:buNone/>
            </a:pPr>
            <a:endParaRPr lang="sl-SI" sz="2000" dirty="0" smtClean="0"/>
          </a:p>
          <a:p>
            <a:pPr>
              <a:buFontTx/>
              <a:buChar char="-"/>
            </a:pPr>
            <a:endParaRPr lang="sl-SI" sz="2000" dirty="0" smtClean="0"/>
          </a:p>
          <a:p>
            <a:pPr>
              <a:buFontTx/>
              <a:buChar char="-"/>
            </a:pPr>
            <a:endParaRPr lang="sl-SI" dirty="0"/>
          </a:p>
        </p:txBody>
      </p:sp>
      <p:cxnSp>
        <p:nvCxnSpPr>
          <p:cNvPr id="7" name="Raven konektor 6"/>
          <p:cNvCxnSpPr/>
          <p:nvPr/>
        </p:nvCxnSpPr>
        <p:spPr>
          <a:xfrm>
            <a:off x="1331640" y="35730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1331640" y="3789040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konektor 5"/>
          <p:cNvCxnSpPr/>
          <p:nvPr/>
        </p:nvCxnSpPr>
        <p:spPr>
          <a:xfrm flipV="1">
            <a:off x="1331640" y="2132856"/>
            <a:ext cx="2664296" cy="1656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ok 10"/>
          <p:cNvSpPr/>
          <p:nvPr/>
        </p:nvSpPr>
        <p:spPr>
          <a:xfrm rot="2339860">
            <a:off x="1830494" y="2862364"/>
            <a:ext cx="1090523" cy="105618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2" name="Raven konektor 11"/>
          <p:cNvCxnSpPr/>
          <p:nvPr/>
        </p:nvCxnSpPr>
        <p:spPr>
          <a:xfrm>
            <a:off x="1331640" y="378904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k 13"/>
          <p:cNvSpPr/>
          <p:nvPr/>
        </p:nvSpPr>
        <p:spPr>
          <a:xfrm rot="8379248">
            <a:off x="871064" y="3408574"/>
            <a:ext cx="944556" cy="926251"/>
          </a:xfrm>
          <a:prstGeom prst="arc">
            <a:avLst>
              <a:gd name="adj1" fmla="val 12504608"/>
              <a:gd name="adj2" fmla="val 111069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5" name="Raven konektor 14"/>
          <p:cNvCxnSpPr/>
          <p:nvPr/>
        </p:nvCxnSpPr>
        <p:spPr>
          <a:xfrm flipV="1">
            <a:off x="3347864" y="242088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en konektor 15"/>
          <p:cNvCxnSpPr/>
          <p:nvPr/>
        </p:nvCxnSpPr>
        <p:spPr>
          <a:xfrm flipV="1">
            <a:off x="3491880" y="364502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uščični konektor 31"/>
          <p:cNvCxnSpPr/>
          <p:nvPr/>
        </p:nvCxnSpPr>
        <p:spPr>
          <a:xfrm flipH="1" flipV="1">
            <a:off x="3707904" y="2348880"/>
            <a:ext cx="648072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5" name="irc_mi" descr="http://www.clipartsfree.net/vector/large/happy_pencil_Vector_Clipart.pn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620688"/>
            <a:ext cx="8214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OZNAČEVANJE KOTOV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sz="2000" dirty="0" smtClean="0"/>
              <a:t>Kot označimo na 3 različne načine</a:t>
            </a:r>
          </a:p>
          <a:p>
            <a:pPr>
              <a:buNone/>
            </a:pPr>
            <a:r>
              <a:rPr lang="sl-SI" sz="2000" b="1" dirty="0" smtClean="0">
                <a:solidFill>
                  <a:srgbClr val="FF0000"/>
                </a:solidFill>
              </a:rPr>
              <a:t>KOT OZNAČUJEMO V NASPROTNI SMERI URINEGA KAZALCA.</a:t>
            </a:r>
          </a:p>
          <a:p>
            <a:pPr>
              <a:buNone/>
            </a:pPr>
            <a:r>
              <a:rPr lang="sl-SI" sz="2000" dirty="0" smtClean="0">
                <a:solidFill>
                  <a:srgbClr val="FF0000"/>
                </a:solidFill>
              </a:rPr>
              <a:t>IZBOČENI KOT </a:t>
            </a:r>
            <a:r>
              <a:rPr lang="sl-SI" sz="2000" dirty="0" smtClean="0"/>
              <a:t>– to je notranjost kota</a:t>
            </a:r>
          </a:p>
          <a:p>
            <a:pPr>
              <a:buFontTx/>
              <a:buChar char="-"/>
            </a:pPr>
            <a:r>
              <a:rPr lang="sl-SI" sz="2000" dirty="0" smtClean="0"/>
              <a:t>∢ V            (prebereš: kot z vrhom V)</a:t>
            </a:r>
          </a:p>
          <a:p>
            <a:pPr>
              <a:buFontTx/>
              <a:buChar char="-"/>
            </a:pPr>
            <a:r>
              <a:rPr lang="sl-SI" sz="2000" dirty="0" smtClean="0"/>
              <a:t>α                (prebereš: kot α; pri tej oznaki ni znaka ∢)</a:t>
            </a:r>
          </a:p>
          <a:p>
            <a:pPr>
              <a:buFontTx/>
              <a:buChar char="-"/>
            </a:pPr>
            <a:r>
              <a:rPr lang="sl-SI" sz="2000" dirty="0" smtClean="0"/>
              <a:t> ∢ AVB      (prebereš: izbočeni kot AVB)</a:t>
            </a:r>
          </a:p>
          <a:p>
            <a:pPr>
              <a:buFontTx/>
              <a:buChar char="-"/>
            </a:pPr>
            <a:endParaRPr lang="sl-SI" sz="2000" dirty="0" smtClean="0"/>
          </a:p>
          <a:p>
            <a:pPr>
              <a:buNone/>
            </a:pPr>
            <a:r>
              <a:rPr lang="sl-SI" sz="2000" dirty="0" smtClean="0">
                <a:solidFill>
                  <a:srgbClr val="FF0000"/>
                </a:solidFill>
              </a:rPr>
              <a:t>VDRTI KOT </a:t>
            </a:r>
            <a:r>
              <a:rPr lang="sl-SI" sz="2000" dirty="0" smtClean="0"/>
              <a:t>– to je zunanjost </a:t>
            </a:r>
            <a:r>
              <a:rPr lang="sl-SI" sz="2000" dirty="0" smtClean="0"/>
              <a:t>kota   </a:t>
            </a:r>
            <a:endParaRPr lang="sl-SI" sz="2000" dirty="0" smtClean="0"/>
          </a:p>
          <a:p>
            <a:pPr>
              <a:buFontTx/>
              <a:buChar char="-"/>
            </a:pPr>
            <a:r>
              <a:rPr lang="sl-SI" sz="2000" dirty="0" smtClean="0"/>
              <a:t>∢ V            (prebereš: kot z vrhom V)</a:t>
            </a:r>
          </a:p>
          <a:p>
            <a:pPr>
              <a:buFontTx/>
              <a:buChar char="-"/>
            </a:pPr>
            <a:r>
              <a:rPr lang="sl-SI" sz="2000" dirty="0" smtClean="0"/>
              <a:t>α                (prebereš: kot α; pri tej oznaki ni znaka ∢</a:t>
            </a:r>
            <a:r>
              <a:rPr lang="sl-SI" sz="2000" dirty="0" smtClean="0"/>
              <a:t>)  </a:t>
            </a:r>
            <a:endParaRPr lang="sl-SI" sz="2000" dirty="0" smtClean="0"/>
          </a:p>
          <a:p>
            <a:pPr>
              <a:buFontTx/>
              <a:buChar char="-"/>
            </a:pPr>
            <a:r>
              <a:rPr lang="sl-SI" sz="2000" dirty="0" smtClean="0"/>
              <a:t> ∢ BVA       (prebereš: vdrti kot BVA</a:t>
            </a:r>
            <a:r>
              <a:rPr lang="sl-SI" sz="2000" dirty="0" smtClean="0"/>
              <a:t>)  Začneš na zunanji strani kraka k, na kraku je točka B, v sredini je vrh V in do kraka h, kjer je točka A. </a:t>
            </a:r>
            <a:endParaRPr lang="sl-SI" sz="2000" dirty="0" smtClean="0"/>
          </a:p>
          <a:p>
            <a:pPr>
              <a:buNone/>
            </a:pPr>
            <a:endParaRPr lang="sl-SI" sz="2000" dirty="0" smtClean="0"/>
          </a:p>
          <a:p>
            <a:endParaRPr lang="sl-SI" dirty="0"/>
          </a:p>
        </p:txBody>
      </p:sp>
      <p:pic>
        <p:nvPicPr>
          <p:cNvPr id="4" name="irc_mi" descr="http://www.clipartsfree.net/vector/large/happy_pencil_Vector_Clipart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620688"/>
            <a:ext cx="8214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GRŠKE ČRKE ABECEDE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/>
              <a:t>α = alfa (narišeš kot ribo)</a:t>
            </a:r>
          </a:p>
          <a:p>
            <a:r>
              <a:rPr lang="sl-SI" sz="2800" dirty="0" smtClean="0"/>
              <a:t>β  = beta (kot črka B z repkom)</a:t>
            </a:r>
          </a:p>
          <a:p>
            <a:r>
              <a:rPr lang="sl-SI" sz="2800" dirty="0" smtClean="0"/>
              <a:t>γ = gama (kot pisana črka j)</a:t>
            </a:r>
          </a:p>
          <a:p>
            <a:r>
              <a:rPr lang="sl-SI" sz="2800" dirty="0" smtClean="0"/>
              <a:t>δ = delta (kot okrogla 5)</a:t>
            </a:r>
          </a:p>
          <a:p>
            <a:r>
              <a:rPr lang="sl-SI" sz="2800" dirty="0" smtClean="0"/>
              <a:t>ε = epsilon (kot črka E)</a:t>
            </a:r>
          </a:p>
          <a:p>
            <a:r>
              <a:rPr lang="sl-SI" sz="2800" dirty="0" smtClean="0"/>
              <a:t>……. druge črke poišči na internetu</a:t>
            </a:r>
          </a:p>
          <a:p>
            <a:endParaRPr lang="sl-SI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VIDEO POSNETEK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3059832" y="4653136"/>
            <a:ext cx="57606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11" name="irc_mi" descr="http://www.clipartsfree.net/vector/large/happy_pencil_Vector_Clipart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404664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sz="2800" dirty="0" smtClean="0"/>
          </a:p>
          <a:p>
            <a:endParaRPr lang="sl-SI" sz="2800" dirty="0" smtClean="0"/>
          </a:p>
          <a:p>
            <a:pPr>
              <a:buNone/>
            </a:pPr>
            <a:r>
              <a:rPr lang="sl-SI" dirty="0" smtClean="0"/>
              <a:t> </a:t>
            </a:r>
          </a:p>
          <a:p>
            <a:pPr>
              <a:buNone/>
            </a:pPr>
            <a:r>
              <a:rPr lang="sl-SI" dirty="0" smtClean="0"/>
              <a:t>                                </a:t>
            </a:r>
          </a:p>
          <a:p>
            <a:pPr>
              <a:buNone/>
            </a:pPr>
            <a:r>
              <a:rPr lang="sl-SI" dirty="0" smtClean="0"/>
              <a:t>                     </a:t>
            </a:r>
            <a:endParaRPr lang="sl-SI" dirty="0"/>
          </a:p>
        </p:txBody>
      </p:sp>
      <p:sp>
        <p:nvSpPr>
          <p:cNvPr id="8" name="Pravokotnik 7"/>
          <p:cNvSpPr/>
          <p:nvPr/>
        </p:nvSpPr>
        <p:spPr>
          <a:xfrm>
            <a:off x="3203848" y="4869160"/>
            <a:ext cx="57606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6876256" y="5085184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b="1" dirty="0">
              <a:latin typeface="Bradley Hand ITC" pitchFamily="66" charset="0"/>
            </a:endParaRPr>
          </a:p>
        </p:txBody>
      </p:sp>
      <p:pic>
        <p:nvPicPr>
          <p:cNvPr id="12" name="irc_mi" descr="http://www.clipartsfree.net/vector/large/happy_pencil_Vector_Clipart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76672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381</Words>
  <Application>Microsoft Office PowerPoint</Application>
  <PresentationFormat>Diaprojekcija na zaslonu (4:3)</PresentationFormat>
  <Paragraphs>62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Officeova tema</vt:lpstr>
      <vt:lpstr>KOT U 171</vt:lpstr>
      <vt:lpstr>Notranjost in zunanjost kota</vt:lpstr>
      <vt:lpstr>IZBOČENI KOT, VDRTI KOT</vt:lpstr>
      <vt:lpstr>OZNAČEVANJE KOTOV</vt:lpstr>
      <vt:lpstr>OZNAČEVANJE KOTOV</vt:lpstr>
      <vt:lpstr>GRŠKE ČRKE ABECEDE</vt:lpstr>
      <vt:lpstr>VIDEO POSNETEK</vt:lpstr>
      <vt:lpstr>Diapozitiv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KOTI</dc:title>
  <dc:creator>TatjanaH</dc:creator>
  <cp:lastModifiedBy>Joži</cp:lastModifiedBy>
  <cp:revision>66</cp:revision>
  <dcterms:created xsi:type="dcterms:W3CDTF">2013-11-12T08:28:21Z</dcterms:created>
  <dcterms:modified xsi:type="dcterms:W3CDTF">2020-04-03T18:11:26Z</dcterms:modified>
</cp:coreProperties>
</file>