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3" r:id="rId4"/>
    <p:sldId id="262" r:id="rId5"/>
    <p:sldId id="264" r:id="rId6"/>
    <p:sldId id="258" r:id="rId7"/>
    <p:sldId id="260" r:id="rId8"/>
    <p:sldId id="259" r:id="rId9"/>
    <p:sldId id="261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6E85A-2CFB-4F69-8A05-1395E4BF071A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dirty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7CC2E-217C-4FEA-866E-8B19C2CB1B22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CC2E-217C-4FEA-866E-8B19C2CB1B22}" type="slidenum">
              <a:rPr lang="sl-SI" smtClean="0"/>
              <a:pPr/>
              <a:t>1</a:t>
            </a:fld>
            <a:endParaRPr lang="sl-SI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dirty="0" err="1" smtClean="0"/>
              <a:t>Ponavadi</a:t>
            </a:r>
            <a:r>
              <a:rPr lang="sl-SI" dirty="0" smtClean="0"/>
              <a:t> sta kraka</a:t>
            </a:r>
            <a:r>
              <a:rPr lang="sl-SI" baseline="0" dirty="0" smtClean="0"/>
              <a:t> označena s k in h.</a:t>
            </a:r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CC2E-217C-4FEA-866E-8B19C2CB1B22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7CC2E-217C-4FEA-866E-8B19C2CB1B22}" type="slidenum">
              <a:rPr lang="sl-SI" smtClean="0"/>
              <a:pPr/>
              <a:t>4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C0331-6A73-4154-93A5-7EF7841DF3D1}" type="datetimeFigureOut">
              <a:rPr lang="sl-SI" smtClean="0"/>
              <a:pPr/>
              <a:t>2.4.2020</a:t>
            </a:fld>
            <a:endParaRPr lang="sl-SI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62FFF-344A-467F-AF64-0A4EBBA9B945}" type="slidenum">
              <a:rPr lang="sl-SI" smtClean="0"/>
              <a:pPr/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//upload.wikimedia.org/wikipedia/sl/3/3e/Obtuse_Angle.png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upload.wikimedia.org/wikipedia/sl/d/d8/Straight_Angle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si/url?sa=i&amp;rct=j&amp;q=&amp;esrc=s&amp;frm=1&amp;source=images&amp;cd=&amp;cad=rja&amp;docid=m8TR3AC8GvxRWM&amp;tbnid=cr_7TFI3ScmTDM:&amp;ved=0CAUQjRw&amp;url=http://www.clipartsfree.net/clipart/7350-happy-pencil-clipart.html&amp;ei=HvGBUv6hFsHaswagloH4Dw&amp;bvm=bv.56146854,d.bGE&amp;psig=AFQjCNE-X1fuENV58MrBg8y_-o9O-s0Vzg&amp;ust=138433397791956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sz="8800" b="1" dirty="0" smtClean="0">
                <a:solidFill>
                  <a:srgbClr val="FF0000"/>
                </a:solidFill>
              </a:rPr>
              <a:t>VRSTE KOTOV</a:t>
            </a:r>
            <a:br>
              <a:rPr lang="sl-SI" sz="8800" b="1" dirty="0" smtClean="0">
                <a:solidFill>
                  <a:srgbClr val="FF0000"/>
                </a:solidFill>
              </a:rPr>
            </a:br>
            <a:r>
              <a:rPr lang="sl-SI" sz="4000" b="1" dirty="0" smtClean="0">
                <a:solidFill>
                  <a:srgbClr val="FF0000"/>
                </a:solidFill>
              </a:rPr>
              <a:t>U 183</a:t>
            </a:r>
            <a:endParaRPr lang="sl-SI" sz="4000" b="1" dirty="0">
              <a:solidFill>
                <a:srgbClr val="FF0000"/>
              </a:solidFill>
            </a:endParaRPr>
          </a:p>
        </p:txBody>
      </p:sp>
      <p:pic>
        <p:nvPicPr>
          <p:cNvPr id="12290" name="Picture 2" descr="http://upload.wikimedia.org/wikipedia/commons/f/f2/Radian-ko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717032"/>
            <a:ext cx="2019300" cy="1857375"/>
          </a:xfrm>
          <a:prstGeom prst="rect">
            <a:avLst/>
          </a:prstGeom>
          <a:noFill/>
        </p:spPr>
      </p:pic>
      <p:pic>
        <p:nvPicPr>
          <p:cNvPr id="5" name="Slika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356992"/>
            <a:ext cx="22479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Slika:Obtuse Angle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548680"/>
            <a:ext cx="3649929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Kaj v geometriji pomeni kot?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   </a:t>
            </a:r>
            <a:r>
              <a:rPr lang="sl-SI" sz="2800" dirty="0" smtClean="0"/>
              <a:t>Kot je </a:t>
            </a:r>
            <a:r>
              <a:rPr lang="sl-SI" sz="2800" b="1" dirty="0" smtClean="0">
                <a:solidFill>
                  <a:srgbClr val="FF0000"/>
                </a:solidFill>
              </a:rPr>
              <a:t>del ravnine</a:t>
            </a:r>
            <a:r>
              <a:rPr lang="sl-SI" sz="2800" dirty="0" smtClean="0"/>
              <a:t>, ki ga omejujeta dva poltraka z </a:t>
            </a:r>
            <a:r>
              <a:rPr lang="sl-SI" sz="2800" b="1" dirty="0" smtClean="0">
                <a:solidFill>
                  <a:srgbClr val="FF0000"/>
                </a:solidFill>
              </a:rPr>
              <a:t>istim</a:t>
            </a:r>
            <a:r>
              <a:rPr lang="sl-SI" sz="2800" b="1" dirty="0" smtClean="0"/>
              <a:t> </a:t>
            </a:r>
            <a:r>
              <a:rPr lang="sl-SI" sz="2800" dirty="0" smtClean="0"/>
              <a:t>izhodiščem</a:t>
            </a:r>
            <a:r>
              <a:rPr lang="sl-SI" sz="2400" dirty="0" smtClean="0"/>
              <a:t>. Imenujemo ju </a:t>
            </a:r>
            <a:r>
              <a:rPr lang="sl-SI" sz="2400" dirty="0" smtClean="0">
                <a:solidFill>
                  <a:srgbClr val="FF0000"/>
                </a:solidFill>
              </a:rPr>
              <a:t>kraka</a:t>
            </a:r>
            <a:r>
              <a:rPr lang="sl-SI" sz="2400" dirty="0" smtClean="0"/>
              <a:t>. Največkrat sta označena š črko h in k.   Izhodišče imenujemo </a:t>
            </a:r>
            <a:r>
              <a:rPr lang="sl-SI" sz="2400" dirty="0" smtClean="0">
                <a:solidFill>
                  <a:srgbClr val="FF0000"/>
                </a:solidFill>
              </a:rPr>
              <a:t>vrh</a:t>
            </a:r>
            <a:r>
              <a:rPr lang="sl-SI" sz="2400" dirty="0" smtClean="0"/>
              <a:t> in ga  označimo s črko V, lahko je pa katera koli druga velika tiskana črka.</a:t>
            </a:r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dirty="0" smtClean="0"/>
              <a:t>    </a:t>
            </a:r>
            <a:endParaRPr lang="sl-SI" dirty="0"/>
          </a:p>
        </p:txBody>
      </p:sp>
      <p:cxnSp>
        <p:nvCxnSpPr>
          <p:cNvPr id="5" name="Raven konektor 4"/>
          <p:cNvCxnSpPr/>
          <p:nvPr/>
        </p:nvCxnSpPr>
        <p:spPr>
          <a:xfrm>
            <a:off x="1979712" y="5373216"/>
            <a:ext cx="36724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 flipV="1">
            <a:off x="1979712" y="3284984"/>
            <a:ext cx="2664296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/>
          <p:cNvSpPr/>
          <p:nvPr/>
        </p:nvSpPr>
        <p:spPr>
          <a:xfrm>
            <a:off x="1619672" y="5085184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V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4860032" y="5517232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>
                <a:latin typeface="Bradley Hand ITC" pitchFamily="66" charset="0"/>
              </a:rPr>
              <a:t>h</a:t>
            </a:r>
          </a:p>
        </p:txBody>
      </p:sp>
      <p:sp>
        <p:nvSpPr>
          <p:cNvPr id="10" name="Pravokotnik 9"/>
          <p:cNvSpPr/>
          <p:nvPr/>
        </p:nvSpPr>
        <p:spPr>
          <a:xfrm>
            <a:off x="3563888" y="3284984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>
                <a:latin typeface="Bradley Hand ITC" pitchFamily="66" charset="0"/>
              </a:rPr>
              <a:t>k</a:t>
            </a:r>
          </a:p>
        </p:txBody>
      </p:sp>
      <p:sp>
        <p:nvSpPr>
          <p:cNvPr id="14" name="Lok 13"/>
          <p:cNvSpPr/>
          <p:nvPr/>
        </p:nvSpPr>
        <p:spPr>
          <a:xfrm>
            <a:off x="2483768" y="4365104"/>
            <a:ext cx="1130424" cy="1346448"/>
          </a:xfrm>
          <a:prstGeom prst="arc">
            <a:avLst>
              <a:gd name="adj1" fmla="val 16870970"/>
              <a:gd name="adj2" fmla="val 21456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22" name="Raven puščični konektor 21"/>
          <p:cNvCxnSpPr/>
          <p:nvPr/>
        </p:nvCxnSpPr>
        <p:spPr>
          <a:xfrm flipV="1">
            <a:off x="2483768" y="4869160"/>
            <a:ext cx="64807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979712" y="5517232"/>
            <a:ext cx="144016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b="1" dirty="0" smtClean="0">
                <a:solidFill>
                  <a:srgbClr val="FF0000"/>
                </a:solidFill>
              </a:rPr>
              <a:t>KOT</a:t>
            </a:r>
            <a:endParaRPr lang="sl-SI" sz="3200" b="1" dirty="0">
              <a:solidFill>
                <a:srgbClr val="FF0000"/>
              </a:solidFill>
            </a:endParaRPr>
          </a:p>
        </p:txBody>
      </p:sp>
      <p:pic>
        <p:nvPicPr>
          <p:cNvPr id="24" name="irc_mi" descr="http://www.clipartsfree.net/vector/large/happy_pencil_Vector_Clipart.pn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620688"/>
            <a:ext cx="82143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OZNAČEVANJE KOTOV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 označevanje kotov uporabljamo tudi črke grške abecede: </a:t>
            </a:r>
          </a:p>
          <a:p>
            <a:r>
              <a:rPr lang="sl-SI" dirty="0" smtClean="0"/>
              <a:t>α = alfa (narišemo kot ribo)</a:t>
            </a:r>
          </a:p>
          <a:p>
            <a:r>
              <a:rPr lang="sl-SI" dirty="0" smtClean="0"/>
              <a:t>β = beta (kot črka B s podaljškom)</a:t>
            </a:r>
          </a:p>
          <a:p>
            <a:r>
              <a:rPr lang="sl-SI" dirty="0" smtClean="0"/>
              <a:t>γ = gama (kot pisana črka j)</a:t>
            </a:r>
          </a:p>
          <a:p>
            <a:r>
              <a:rPr lang="sl-SI" dirty="0" smtClean="0"/>
              <a:t>δ = delta (kot okrogla 5)</a:t>
            </a:r>
          </a:p>
          <a:p>
            <a:r>
              <a:rPr lang="sl-SI" dirty="0" smtClean="0"/>
              <a:t>ε ….. več črk poišči na internetu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KOT NIČ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Kot, ki meri 0°, se imenuje </a:t>
            </a:r>
            <a:r>
              <a:rPr lang="sl-SI" dirty="0" smtClean="0">
                <a:solidFill>
                  <a:srgbClr val="FF0000"/>
                </a:solidFill>
              </a:rPr>
              <a:t>kot nič</a:t>
            </a:r>
            <a:r>
              <a:rPr lang="sl-SI" dirty="0" smtClean="0"/>
              <a:t>.</a:t>
            </a:r>
          </a:p>
          <a:p>
            <a:r>
              <a:rPr lang="sl-SI" dirty="0" smtClean="0"/>
              <a:t>Oba kraka se pokrivata.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        V</a:t>
            </a:r>
            <a:endParaRPr lang="sl-SI" dirty="0"/>
          </a:p>
        </p:txBody>
      </p:sp>
      <p:cxnSp>
        <p:nvCxnSpPr>
          <p:cNvPr id="7" name="Raven konektor 6"/>
          <p:cNvCxnSpPr/>
          <p:nvPr/>
        </p:nvCxnSpPr>
        <p:spPr>
          <a:xfrm>
            <a:off x="1331640" y="357301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1331640" y="3789040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OSTRI KOT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Kot, ki je </a:t>
            </a:r>
            <a:r>
              <a:rPr lang="sl-SI" b="1" dirty="0" smtClean="0">
                <a:solidFill>
                  <a:srgbClr val="FF0000"/>
                </a:solidFill>
              </a:rPr>
              <a:t>manjši</a:t>
            </a:r>
            <a:r>
              <a:rPr lang="sl-SI" dirty="0" smtClean="0"/>
              <a:t> od pravega, imenujemo </a:t>
            </a:r>
            <a:r>
              <a:rPr lang="sl-SI" b="1" dirty="0" smtClean="0">
                <a:solidFill>
                  <a:srgbClr val="FF0000"/>
                </a:solidFill>
              </a:rPr>
              <a:t>ostri kot. </a:t>
            </a:r>
            <a:r>
              <a:rPr lang="sl-SI" sz="2800" dirty="0" smtClean="0"/>
              <a:t>Osti kot je večji od 0° in manjši od 90°.</a:t>
            </a:r>
          </a:p>
          <a:p>
            <a:pPr>
              <a:buNone/>
            </a:pPr>
            <a:r>
              <a:rPr lang="sl-SI" sz="2800" dirty="0" smtClean="0"/>
              <a:t>                                              k</a:t>
            </a:r>
          </a:p>
          <a:p>
            <a:endParaRPr lang="sl-SI" sz="2800" dirty="0" smtClean="0"/>
          </a:p>
          <a:p>
            <a:endParaRPr lang="sl-SI" sz="2800" dirty="0" smtClean="0"/>
          </a:p>
          <a:p>
            <a:r>
              <a:rPr lang="sl-SI" sz="2800" dirty="0" smtClean="0"/>
              <a:t>                                       </a:t>
            </a:r>
            <a:r>
              <a:rPr lang="sl-SI" sz="2800" dirty="0" smtClean="0">
                <a:solidFill>
                  <a:srgbClr val="FF0000"/>
                </a:solidFill>
              </a:rPr>
              <a:t>OSTRI KOT</a:t>
            </a:r>
            <a:endParaRPr lang="sl-SI" sz="2800" dirty="0" smtClean="0"/>
          </a:p>
          <a:p>
            <a:pPr>
              <a:buNone/>
            </a:pPr>
            <a:r>
              <a:rPr lang="sl-SI" sz="2800" dirty="0" smtClean="0"/>
              <a:t>                                                        </a:t>
            </a:r>
          </a:p>
          <a:p>
            <a:pPr>
              <a:buNone/>
            </a:pPr>
            <a:r>
              <a:rPr lang="sl-SI" sz="2800" dirty="0" smtClean="0"/>
              <a:t>               V                                          h</a:t>
            </a:r>
          </a:p>
          <a:p>
            <a:pPr>
              <a:buNone/>
            </a:pPr>
            <a:r>
              <a:rPr lang="sl-SI" sz="2800" dirty="0" smtClean="0"/>
              <a:t>     Loke rišemo s šestilom.</a:t>
            </a:r>
          </a:p>
        </p:txBody>
      </p:sp>
      <p:cxnSp>
        <p:nvCxnSpPr>
          <p:cNvPr id="4" name="Raven konektor 3"/>
          <p:cNvCxnSpPr/>
          <p:nvPr/>
        </p:nvCxnSpPr>
        <p:spPr>
          <a:xfrm flipV="1">
            <a:off x="2051720" y="2852936"/>
            <a:ext cx="2664296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>
            <a:off x="2051720" y="4941168"/>
            <a:ext cx="36724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ok 7"/>
          <p:cNvSpPr/>
          <p:nvPr/>
        </p:nvSpPr>
        <p:spPr>
          <a:xfrm rot="280368">
            <a:off x="2240110" y="4038458"/>
            <a:ext cx="1373710" cy="1708475"/>
          </a:xfrm>
          <a:prstGeom prst="arc">
            <a:avLst>
              <a:gd name="adj1" fmla="val 17044490"/>
              <a:gd name="adj2" fmla="val 7604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PRAVI KOT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    Kadar poltraka kota ležita </a:t>
            </a:r>
            <a:r>
              <a:rPr lang="sl-SI" b="1" dirty="0" smtClean="0">
                <a:solidFill>
                  <a:srgbClr val="FF0000"/>
                </a:solidFill>
              </a:rPr>
              <a:t>pravokotno</a:t>
            </a:r>
            <a:r>
              <a:rPr lang="sl-SI" dirty="0" smtClean="0"/>
              <a:t> eden na drugega, oklepata </a:t>
            </a:r>
            <a:r>
              <a:rPr lang="sl-SI" dirty="0" smtClean="0">
                <a:solidFill>
                  <a:srgbClr val="FF0000"/>
                </a:solidFill>
              </a:rPr>
              <a:t>pravi kot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                                                          </a:t>
            </a:r>
            <a:endParaRPr lang="sl-SI" dirty="0"/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636912"/>
            <a:ext cx="22479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avokotnik 4"/>
          <p:cNvSpPr/>
          <p:nvPr/>
        </p:nvSpPr>
        <p:spPr>
          <a:xfrm>
            <a:off x="3059832" y="4653136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V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5148064" y="4941168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latin typeface="Bradley Hand ITC" pitchFamily="66" charset="0"/>
              </a:rPr>
              <a:t>h</a:t>
            </a:r>
            <a:endParaRPr lang="sl-SI" b="1" dirty="0">
              <a:latin typeface="Bradley Hand ITC" pitchFamily="66" charset="0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2915816" y="2852936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latin typeface="Bradley Hand ITC" pitchFamily="66" charset="0"/>
              </a:rPr>
              <a:t>k</a:t>
            </a:r>
            <a:endParaRPr lang="sl-SI" b="1" dirty="0">
              <a:latin typeface="Bradley Hand ITC" pitchFamily="66" charset="0"/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3131840" y="5445224"/>
            <a:ext cx="1872208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000" b="1" dirty="0" smtClean="0">
                <a:solidFill>
                  <a:srgbClr val="FF0000"/>
                </a:solidFill>
              </a:rPr>
              <a:t>PRAVI KOT</a:t>
            </a:r>
            <a:endParaRPr lang="sl-SI" sz="2000" b="1" dirty="0">
              <a:solidFill>
                <a:srgbClr val="FF0000"/>
              </a:solidFill>
            </a:endParaRPr>
          </a:p>
        </p:txBody>
      </p:sp>
      <p:cxnSp>
        <p:nvCxnSpPr>
          <p:cNvPr id="10" name="Raven puščični konektor 9"/>
          <p:cNvCxnSpPr>
            <a:stCxn id="8" idx="0"/>
          </p:cNvCxnSpPr>
          <p:nvPr/>
        </p:nvCxnSpPr>
        <p:spPr>
          <a:xfrm flipH="1" flipV="1">
            <a:off x="3707904" y="4581128"/>
            <a:ext cx="360040" cy="86409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rc_mi" descr="http://www.clipartsfree.net/vector/large/happy_pencil_Vector_Clipart.pn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6296" y="404664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TOPI KOT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 </a:t>
            </a:r>
            <a:r>
              <a:rPr lang="sl-SI" b="1" dirty="0" smtClean="0">
                <a:solidFill>
                  <a:srgbClr val="FF0000"/>
                </a:solidFill>
              </a:rPr>
              <a:t>Topi kot </a:t>
            </a:r>
            <a:r>
              <a:rPr lang="sl-SI" dirty="0" smtClean="0"/>
              <a:t>je </a:t>
            </a:r>
            <a:r>
              <a:rPr lang="sl-SI" b="1" dirty="0" smtClean="0">
                <a:solidFill>
                  <a:srgbClr val="FF0000"/>
                </a:solidFill>
              </a:rPr>
              <a:t>manjš</a:t>
            </a:r>
            <a:r>
              <a:rPr lang="sl-SI" dirty="0" smtClean="0"/>
              <a:t>i od iztegnjenega in </a:t>
            </a:r>
            <a:r>
              <a:rPr lang="sl-SI" b="1" dirty="0" smtClean="0">
                <a:solidFill>
                  <a:srgbClr val="FF0000"/>
                </a:solidFill>
              </a:rPr>
              <a:t>večji </a:t>
            </a:r>
            <a:r>
              <a:rPr lang="sl-SI" dirty="0" smtClean="0"/>
              <a:t>od pravega kota.</a:t>
            </a:r>
            <a:endParaRPr lang="sl-SI" sz="2800" dirty="0" smtClean="0"/>
          </a:p>
          <a:p>
            <a:r>
              <a:rPr lang="sl-SI" sz="2800" dirty="0" smtClean="0"/>
              <a:t>                                                             </a:t>
            </a:r>
          </a:p>
          <a:p>
            <a:endParaRPr lang="sl-SI" sz="2800" dirty="0" smtClean="0"/>
          </a:p>
          <a:p>
            <a:endParaRPr lang="sl-SI" sz="2800" dirty="0" smtClean="0"/>
          </a:p>
          <a:p>
            <a:pPr>
              <a:buNone/>
            </a:pPr>
            <a:r>
              <a:rPr lang="sl-SI" dirty="0" smtClean="0"/>
              <a:t> </a:t>
            </a:r>
          </a:p>
          <a:p>
            <a:pPr>
              <a:buNone/>
            </a:pPr>
            <a:r>
              <a:rPr lang="sl-SI" dirty="0" smtClean="0"/>
              <a:t>                                </a:t>
            </a:r>
          </a:p>
          <a:p>
            <a:pPr>
              <a:buNone/>
            </a:pPr>
            <a:r>
              <a:rPr lang="sl-SI" dirty="0" smtClean="0"/>
              <a:t>                      </a:t>
            </a:r>
            <a:endParaRPr lang="sl-SI" dirty="0"/>
          </a:p>
        </p:txBody>
      </p:sp>
      <p:cxnSp>
        <p:nvCxnSpPr>
          <p:cNvPr id="5" name="Raven konektor 4"/>
          <p:cNvCxnSpPr/>
          <p:nvPr/>
        </p:nvCxnSpPr>
        <p:spPr>
          <a:xfrm>
            <a:off x="3851920" y="4941168"/>
            <a:ext cx="367240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 flipH="1" flipV="1">
            <a:off x="2267744" y="2996952"/>
            <a:ext cx="1584176" cy="19442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otnik 7"/>
          <p:cNvSpPr/>
          <p:nvPr/>
        </p:nvSpPr>
        <p:spPr>
          <a:xfrm>
            <a:off x="3203848" y="4869160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V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6876256" y="5085184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latin typeface="Bradley Hand ITC" pitchFamily="66" charset="0"/>
              </a:rPr>
              <a:t>h</a:t>
            </a:r>
            <a:endParaRPr lang="sl-SI" b="1" dirty="0">
              <a:latin typeface="Bradley Hand ITC" pitchFamily="66" charset="0"/>
            </a:endParaRPr>
          </a:p>
        </p:txBody>
      </p:sp>
      <p:sp>
        <p:nvSpPr>
          <p:cNvPr id="10" name="Pravokotnik 9"/>
          <p:cNvSpPr/>
          <p:nvPr/>
        </p:nvSpPr>
        <p:spPr>
          <a:xfrm>
            <a:off x="1979712" y="3212976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latin typeface="Bradley Hand ITC" pitchFamily="66" charset="0"/>
              </a:rPr>
              <a:t>k</a:t>
            </a:r>
            <a:endParaRPr lang="sl-SI" b="1" dirty="0">
              <a:latin typeface="Bradley Hand ITC" pitchFamily="66" charset="0"/>
            </a:endParaRPr>
          </a:p>
        </p:txBody>
      </p:sp>
      <p:sp>
        <p:nvSpPr>
          <p:cNvPr id="14" name="Lok 13"/>
          <p:cNvSpPr/>
          <p:nvPr/>
        </p:nvSpPr>
        <p:spPr>
          <a:xfrm rot="17495912">
            <a:off x="3472646" y="4105180"/>
            <a:ext cx="1130424" cy="1346448"/>
          </a:xfrm>
          <a:prstGeom prst="arc">
            <a:avLst>
              <a:gd name="adj1" fmla="val 16870970"/>
              <a:gd name="adj2" fmla="val 46110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22" name="Raven puščični konektor 21"/>
          <p:cNvCxnSpPr/>
          <p:nvPr/>
        </p:nvCxnSpPr>
        <p:spPr>
          <a:xfrm flipV="1">
            <a:off x="3635896" y="4653136"/>
            <a:ext cx="64807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979712" y="5517232"/>
            <a:ext cx="216024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3200" b="1" dirty="0" smtClean="0">
                <a:solidFill>
                  <a:srgbClr val="FF0000"/>
                </a:solidFill>
              </a:rPr>
              <a:t>TOPI KOT</a:t>
            </a:r>
            <a:endParaRPr lang="sl-SI" sz="3200" b="1" dirty="0">
              <a:solidFill>
                <a:srgbClr val="FF0000"/>
              </a:solidFill>
            </a:endParaRPr>
          </a:p>
        </p:txBody>
      </p:sp>
      <p:pic>
        <p:nvPicPr>
          <p:cNvPr id="12" name="irc_mi" descr="http://www.clipartsfree.net/vector/large/happy_pencil_Vector_Clipart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76672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IZTEGNJENI KOT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    Kadar poltraka kota ležita na </a:t>
            </a:r>
            <a:r>
              <a:rPr lang="sl-SI" b="1" dirty="0" smtClean="0">
                <a:solidFill>
                  <a:srgbClr val="FF0000"/>
                </a:solidFill>
              </a:rPr>
              <a:t>isti premici</a:t>
            </a:r>
            <a:r>
              <a:rPr lang="sl-SI" dirty="0" smtClean="0"/>
              <a:t>, tvorita </a:t>
            </a:r>
            <a:r>
              <a:rPr lang="sl-SI" b="1" dirty="0" smtClean="0">
                <a:solidFill>
                  <a:srgbClr val="FF0000"/>
                </a:solidFill>
              </a:rPr>
              <a:t>iztegnjeni kot</a:t>
            </a:r>
            <a:r>
              <a:rPr lang="sl-SI" dirty="0" smtClean="0"/>
              <a:t>. (</a:t>
            </a:r>
            <a:r>
              <a:rPr lang="sl-SI" sz="2800" dirty="0" smtClean="0"/>
              <a:t>Jaz se vedno pošalim, da je vrh tvoja glava, roki sta pa kraka). Meri 180</a:t>
            </a:r>
            <a:r>
              <a:rPr lang="sl-SI" dirty="0" smtClean="0"/>
              <a:t>°.</a:t>
            </a:r>
          </a:p>
          <a:p>
            <a:pPr>
              <a:buNone/>
            </a:pPr>
            <a:endParaRPr lang="sl-SI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sl-SI" b="1" dirty="0">
              <a:solidFill>
                <a:srgbClr val="FF0000"/>
              </a:solidFill>
            </a:endParaRPr>
          </a:p>
          <a:p>
            <a:pPr>
              <a:buNone/>
            </a:pP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Slika 3" descr="Slika:Straight Angle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9375" y="3084199"/>
            <a:ext cx="3905250" cy="68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avokotnik 4"/>
          <p:cNvSpPr/>
          <p:nvPr/>
        </p:nvSpPr>
        <p:spPr>
          <a:xfrm>
            <a:off x="6084168" y="3717032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latin typeface="Bradley Hand ITC" pitchFamily="66" charset="0"/>
              </a:rPr>
              <a:t>h</a:t>
            </a:r>
            <a:endParaRPr lang="sl-SI" b="1" dirty="0">
              <a:latin typeface="Bradley Hand ITC" pitchFamily="66" charset="0"/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2627784" y="3717032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latin typeface="Bradley Hand ITC" pitchFamily="66" charset="0"/>
              </a:rPr>
              <a:t>k</a:t>
            </a:r>
            <a:endParaRPr lang="sl-SI" b="1" dirty="0">
              <a:latin typeface="Bradley Hand ITC" pitchFamily="66" charset="0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4067944" y="3789040"/>
            <a:ext cx="72008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V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3203848" y="4797152"/>
            <a:ext cx="2952328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</a:rPr>
              <a:t>IZTEGNJENI KOT</a:t>
            </a:r>
            <a:endParaRPr lang="sl-SI" sz="2400" b="1" dirty="0">
              <a:solidFill>
                <a:srgbClr val="FF0000"/>
              </a:solidFill>
            </a:endParaRPr>
          </a:p>
        </p:txBody>
      </p:sp>
      <p:cxnSp>
        <p:nvCxnSpPr>
          <p:cNvPr id="10" name="Raven puščični konektor 9"/>
          <p:cNvCxnSpPr/>
          <p:nvPr/>
        </p:nvCxnSpPr>
        <p:spPr>
          <a:xfrm flipV="1">
            <a:off x="3923928" y="3501008"/>
            <a:ext cx="360040" cy="129614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rc_mi" descr="http://www.clipartsfree.net/vector/large/happy_pencil_Vector_Clipart.pn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476672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POLNI KOT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b="1" dirty="0" smtClean="0"/>
              <a:t>   Kot, ki meri 360</a:t>
            </a:r>
            <a:r>
              <a:rPr lang="sl-SI" dirty="0" smtClean="0"/>
              <a:t>° imenujemo </a:t>
            </a:r>
            <a:r>
              <a:rPr lang="sl-SI" b="1" dirty="0" smtClean="0">
                <a:solidFill>
                  <a:srgbClr val="FF0000"/>
                </a:solidFill>
              </a:rPr>
              <a:t>polni kot</a:t>
            </a:r>
            <a:r>
              <a:rPr lang="sl-SI" b="1" dirty="0" smtClean="0"/>
              <a:t>.</a:t>
            </a:r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2195736" y="3284984"/>
            <a:ext cx="57606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V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6588224" y="4725144"/>
            <a:ext cx="432048" cy="504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b="1" dirty="0">
              <a:latin typeface="Bradley Hand ITC" pitchFamily="66" charset="0"/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1835696" y="4581128"/>
            <a:ext cx="2736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b="1" dirty="0" smtClean="0">
                <a:solidFill>
                  <a:srgbClr val="FF0000"/>
                </a:solidFill>
              </a:rPr>
              <a:t>POLNI KOT</a:t>
            </a:r>
            <a:endParaRPr lang="sl-SI" sz="2400" b="1" dirty="0">
              <a:solidFill>
                <a:srgbClr val="FF0000"/>
              </a:solidFill>
            </a:endParaRPr>
          </a:p>
        </p:txBody>
      </p:sp>
      <p:cxnSp>
        <p:nvCxnSpPr>
          <p:cNvPr id="10" name="Raven puščični konektor 9"/>
          <p:cNvCxnSpPr/>
          <p:nvPr/>
        </p:nvCxnSpPr>
        <p:spPr>
          <a:xfrm flipH="1" flipV="1">
            <a:off x="2915816" y="3573016"/>
            <a:ext cx="1440160" cy="86409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rc_mi" descr="http://www.clipartsfree.net/vector/large/happy_pencil_Vector_Clipart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404664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Raven konektor 14"/>
          <p:cNvCxnSpPr/>
          <p:nvPr/>
        </p:nvCxnSpPr>
        <p:spPr>
          <a:xfrm>
            <a:off x="2771800" y="321297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konektor 20"/>
          <p:cNvCxnSpPr/>
          <p:nvPr/>
        </p:nvCxnSpPr>
        <p:spPr>
          <a:xfrm flipV="1">
            <a:off x="2771800" y="306896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ok 31"/>
          <p:cNvSpPr/>
          <p:nvPr/>
        </p:nvSpPr>
        <p:spPr>
          <a:xfrm>
            <a:off x="2051720" y="2420888"/>
            <a:ext cx="1440160" cy="1368152"/>
          </a:xfrm>
          <a:prstGeom prst="arc">
            <a:avLst>
              <a:gd name="adj1" fmla="val 16200000"/>
              <a:gd name="adj2" fmla="val 161573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289</Words>
  <Application>Microsoft Office PowerPoint</Application>
  <PresentationFormat>Diaprojekcija na zaslonu (4:3)</PresentationFormat>
  <Paragraphs>68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VRSTE KOTOV U 183</vt:lpstr>
      <vt:lpstr>Kaj v geometriji pomeni kot?</vt:lpstr>
      <vt:lpstr>OZNAČEVANJE KOTOV</vt:lpstr>
      <vt:lpstr>KOT NIČ</vt:lpstr>
      <vt:lpstr>OSTRI KOT</vt:lpstr>
      <vt:lpstr>PRAVI KOT</vt:lpstr>
      <vt:lpstr>TOPI KOT</vt:lpstr>
      <vt:lpstr>IZTEGNJENI KOT</vt:lpstr>
      <vt:lpstr>POLNI KOT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</dc:title>
  <dc:creator>TatjanaH</dc:creator>
  <cp:lastModifiedBy>Joži</cp:lastModifiedBy>
  <cp:revision>31</cp:revision>
  <dcterms:created xsi:type="dcterms:W3CDTF">2013-11-12T08:28:21Z</dcterms:created>
  <dcterms:modified xsi:type="dcterms:W3CDTF">2020-04-02T15:01:17Z</dcterms:modified>
</cp:coreProperties>
</file>