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1" r:id="rId4"/>
    <p:sldId id="264" r:id="rId5"/>
    <p:sldId id="266" r:id="rId6"/>
    <p:sldId id="265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80C8BE-D9B0-43A6-8C52-9A9F9DEDC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C28C2A8-50FE-47A7-B74B-00B62B25F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BAF70DA-26CF-4A43-826C-8B1B4D508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58BCF65-FCE8-4450-9820-66B9D0789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E8FF503-B172-44DB-BB80-86DFFF56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080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5931EE-F8B7-4E96-BC7F-689F372A9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7068588-F260-4898-8224-F624FB012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1EC2CE8-DC79-420C-9006-BCE8A1CFA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93E5E91-606E-4D14-B81C-6204CBA15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A898C1E-6BAB-41DB-A081-F72128AD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514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305A396-9025-4CB7-B2F7-E7EA510885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689A83A-D510-48D7-B372-49B0879FD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AD11CB2-A58B-4169-BEBB-75B493D95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791FF5B-615C-4C24-BD51-20327F3C6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FE6C884-F186-4C0B-A0BF-889FE533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110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2BF564-9A77-4E1C-BA8A-869B5B54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0AD4757-5F8D-4963-A735-13C791E53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8C476AA-3AB5-44FE-B505-C36B5987D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989A932-3116-43F2-AD7E-856439F4D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6D4ED0B-B9AC-4E99-9E0E-0E1FDAE93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713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8DB556-D69C-480C-896D-3EF28BCC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4029375-4BD3-44D2-B46E-7CD5DF4D4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518D315-77B3-4545-B6F7-1A24CF7C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C78EA46-87E8-4DDF-AE1B-595BAEEA8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7B08EA-DC96-47C7-B0DD-6ED5DDFDB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965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91B83B-FD4C-4C59-88F7-8B56C8942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2C56C83-EB62-4A5D-A865-9EB666E60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59E83EA-C6B3-4E02-A9A6-C51F11219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A95E42A-FA16-44F8-9960-BA78598D5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2BC2BAB-EC5D-490A-87BC-E82595BB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D3117A-D7E2-4067-8A9F-7CFE4D8A2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310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FAE00D-A0E4-48D2-A37F-6508553AA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60EBFCA-6D04-49B7-AFD6-4958958ED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9C29B9A-660F-4D96-877E-DF15F6552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824CB8B-AEFB-461F-BF62-2188CEB5E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6BA9661B-38E8-424F-893C-2F2283DDE1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7AC01E4B-DDA6-45D7-9EF3-1C4768FA6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407218B-B9D7-4864-B608-0BBF23CB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2DB1DB63-0B81-4C70-B1F4-B50D5F015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7955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BB805F-F811-4A46-88DF-1BEA826E7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0FF8205-7806-46B0-88DF-4CA215E44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0A09AF7-5772-4E94-9989-2B80785A2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CCDD72A-32A7-4BA6-A356-F1414A42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896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8C6B472F-2FD8-4AC5-AB8B-CA5766366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423B2C7F-50DE-4E4C-AC74-7BEAE28DE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EDD0F04-6451-4C9D-953C-05F425A5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499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4BAF85D-975E-4541-B4D0-291CF1125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60B2037-636A-4D0D-97C4-C6D007867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E012C1C-0BD1-4C65-9C78-B0DB39CA2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311F55A-2B03-475B-A600-48DD5C7E9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E597867-955C-40A7-A995-48651853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1C100FC-B796-4E72-AC1D-558CEC0DD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1448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CD5E58-00BD-4205-824B-AFFDA605F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4E8AC9F-6DC5-4B04-88B4-3E8702D0AF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4561F4A4-CE3B-42DA-89A1-E276D22AA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36FEB47-1E06-4B09-A31A-6147CBD64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A779DA6-5F17-4860-BA65-4227D771D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30CCEDA-D9F9-4040-9797-E692D2686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910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BB43F85-8FE7-4CAD-BBA8-553BAAAF6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53023DF-4B8E-4092-9A26-9CB7D8F0E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3D742F8-EF1C-49A7-B155-591B4E2F0D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FD971-EF9B-479F-B407-9EC7C5716B17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6870536-BA2E-4E13-8B6D-AD0B85DCC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A6D2102-63E9-4A1E-9BA5-1833DBE306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026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91">
            <a:extLst>
              <a:ext uri="{FF2B5EF4-FFF2-40B4-BE49-F238E27FC236}">
                <a16:creationId xmlns:a16="http://schemas.microsoft.com/office/drawing/2014/main" id="{D3E17859-C5F0-476F-A082-A4CB8841D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4375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91184A2-B19E-400F-AB80-6AA2B550E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rgbClr val="0070C0"/>
                </a:solidFill>
                <a:latin typeface="+mn-lt"/>
              </a:rPr>
              <a:t>KAJ DOLOČIMO SAMOSTALNIKU?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05B7D29-1391-4C46-AE54-4D26B39CB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33" y="1553871"/>
            <a:ext cx="8222285" cy="435133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sl-SI" sz="2000" b="1" dirty="0"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sl-SI" sz="3000" b="1" dirty="0">
                <a:cs typeface="Calibri" panose="020F0502020204030204" pitchFamily="34" charset="0"/>
              </a:rPr>
              <a:t>Samostalniku določimo </a:t>
            </a:r>
            <a:r>
              <a:rPr lang="sl-SI" sz="3000" b="1" dirty="0">
                <a:solidFill>
                  <a:srgbClr val="FF0000"/>
                </a:solidFill>
                <a:cs typeface="Calibri" panose="020F0502020204030204" pitchFamily="34" charset="0"/>
              </a:rPr>
              <a:t>SPOL, ŠTEVILO, SKLON</a:t>
            </a:r>
            <a:r>
              <a:rPr lang="sl-SI" sz="3000" b="1" dirty="0">
                <a:cs typeface="Calibri" panose="020F0502020204030204" pitchFamily="34" charset="0"/>
              </a:rPr>
              <a:t>.</a:t>
            </a:r>
          </a:p>
          <a:p>
            <a:pPr marL="45720" indent="0">
              <a:buNone/>
            </a:pPr>
            <a:endParaRPr lang="sl-SI" sz="3000" b="1" i="1" dirty="0"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sl-SI" sz="4400" b="1" i="1" dirty="0">
                <a:solidFill>
                  <a:srgbClr val="C00000"/>
                </a:solidFill>
                <a:cs typeface="Calibri" panose="020F0502020204030204" pitchFamily="34" charset="0"/>
              </a:rPr>
              <a:t>SPOL</a:t>
            </a:r>
            <a:endParaRPr lang="sl-SI" sz="4400" b="1" dirty="0">
              <a:solidFill>
                <a:srgbClr val="C00000"/>
              </a:solidFill>
              <a:cs typeface="Calibri" panose="020F0502020204030204" pitchFamily="34" charset="0"/>
            </a:endParaRPr>
          </a:p>
          <a:p>
            <a:r>
              <a:rPr lang="sl-SI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ŽENSKI</a:t>
            </a:r>
            <a:r>
              <a:rPr lang="sl-SI" sz="3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l-SI" sz="3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(tista):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raca, sreča, klop, jelka</a:t>
            </a:r>
          </a:p>
          <a:p>
            <a:r>
              <a:rPr lang="sl-SI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MOŠKI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sz="3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(tisti):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klobuk</a:t>
            </a:r>
            <a:r>
              <a:rPr lang="sl-SI" sz="3000" b="1">
                <a:latin typeface="Calibri" panose="020F0502020204030204" pitchFamily="34" charset="0"/>
                <a:cs typeface="Calibri" panose="020F0502020204030204" pitchFamily="34" charset="0"/>
              </a:rPr>
              <a:t>, zrak,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zob, dimnik</a:t>
            </a:r>
          </a:p>
          <a:p>
            <a:r>
              <a:rPr lang="sl-SI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SREDNJI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sz="3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(tisto):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sonce, polje, zlato, jabolko</a:t>
            </a:r>
            <a:endParaRPr lang="sl-SI" sz="2000" b="1" i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sz="2000" dirty="0"/>
          </a:p>
        </p:txBody>
      </p:sp>
      <p:pic>
        <p:nvPicPr>
          <p:cNvPr id="1026" name="Picture 2" descr="Cute animal school clipart - Clip Art Library">
            <a:extLst>
              <a:ext uri="{FF2B5EF4-FFF2-40B4-BE49-F238E27FC236}">
                <a16:creationId xmlns:a16="http://schemas.microsoft.com/office/drawing/2014/main" id="{B8C74D70-3391-4EBD-B591-E6C13B69D8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/>
        </p:blipFill>
        <p:spPr bwMode="auto">
          <a:xfrm>
            <a:off x="7272953" y="1553871"/>
            <a:ext cx="4300205" cy="4300205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Arc 192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980527" y="1929807"/>
            <a:ext cx="4556632" cy="455663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0" name="Oval 19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00988" y="1969050"/>
            <a:ext cx="666675" cy="6485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034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9FDF2B6-7E87-4F16-B86B-6CF0B4DB2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54" y="1921398"/>
            <a:ext cx="5906946" cy="25736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l-SI" sz="4400" b="1" dirty="0">
                <a:solidFill>
                  <a:srgbClr val="C00000"/>
                </a:solidFill>
                <a:cs typeface="Calibri" panose="020F0502020204030204" pitchFamily="34" charset="0"/>
              </a:rPr>
              <a:t>ŠTEVILO</a:t>
            </a:r>
          </a:p>
          <a:p>
            <a:pPr marL="502920" indent="-457200"/>
            <a:r>
              <a:rPr lang="sl-SI" sz="3000" b="1" dirty="0">
                <a:solidFill>
                  <a:srgbClr val="7030A0"/>
                </a:solidFill>
                <a:cs typeface="Calibri" panose="020F0502020204030204" pitchFamily="34" charset="0"/>
              </a:rPr>
              <a:t>EDNINA</a:t>
            </a:r>
            <a:r>
              <a:rPr lang="sl-SI" sz="3000" b="1" dirty="0">
                <a:cs typeface="Calibri" panose="020F0502020204030204" pitchFamily="34" charset="0"/>
              </a:rPr>
              <a:t> – žirafa, hrast, sonce </a:t>
            </a:r>
          </a:p>
          <a:p>
            <a:pPr marL="502920" indent="-457200"/>
            <a:r>
              <a:rPr lang="sl-SI" sz="3000" b="1" dirty="0">
                <a:solidFill>
                  <a:srgbClr val="7030A0"/>
                </a:solidFill>
                <a:cs typeface="Calibri" panose="020F0502020204030204" pitchFamily="34" charset="0"/>
              </a:rPr>
              <a:t>DVOJINA </a:t>
            </a:r>
            <a:r>
              <a:rPr lang="sl-SI" sz="3000" b="1" dirty="0">
                <a:cs typeface="Calibri" panose="020F0502020204030204" pitchFamily="34" charset="0"/>
              </a:rPr>
              <a:t>– žirafi, hrasta, sonci</a:t>
            </a:r>
          </a:p>
          <a:p>
            <a:pPr marL="502920" indent="-457200"/>
            <a:r>
              <a:rPr lang="sl-SI" sz="3000" b="1" dirty="0">
                <a:solidFill>
                  <a:srgbClr val="7030A0"/>
                </a:solidFill>
                <a:cs typeface="Calibri" panose="020F0502020204030204" pitchFamily="34" charset="0"/>
              </a:rPr>
              <a:t>MNOŽINA</a:t>
            </a:r>
            <a:r>
              <a:rPr lang="sl-SI" sz="3000" b="1" dirty="0">
                <a:cs typeface="Calibri" panose="020F0502020204030204" pitchFamily="34" charset="0"/>
              </a:rPr>
              <a:t> – žirafe, hrasti, sonca</a:t>
            </a:r>
          </a:p>
          <a:p>
            <a:pPr marL="502920" indent="-457200"/>
            <a:endParaRPr lang="sl-SI" sz="2400" b="1" dirty="0">
              <a:cs typeface="Calibri" panose="020F0502020204030204" pitchFamily="34" charset="0"/>
            </a:endParaRPr>
          </a:p>
          <a:p>
            <a:endParaRPr lang="sl-SI" sz="2400" dirty="0"/>
          </a:p>
        </p:txBody>
      </p:sp>
      <p:pic>
        <p:nvPicPr>
          <p:cNvPr id="2050" name="Picture 2" descr="Free Animals School Cliparts, Download Free Clip Art, Free Clip ...">
            <a:extLst>
              <a:ext uri="{FF2B5EF4-FFF2-40B4-BE49-F238E27FC236}">
                <a16:creationId xmlns:a16="http://schemas.microsoft.com/office/drawing/2014/main" id="{634142B8-C9C2-4804-8754-503754C2AE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3" b="1"/>
          <a:stretch/>
        </p:blipFill>
        <p:spPr bwMode="auto">
          <a:xfrm>
            <a:off x="6096000" y="506589"/>
            <a:ext cx="5906947" cy="603252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AB5168-69AA-4F40-A20F-56AAB315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7"/>
            <a:ext cx="5127031" cy="1167636"/>
          </a:xfrm>
        </p:spPr>
        <p:txBody>
          <a:bodyPr>
            <a:normAutofit/>
          </a:bodyPr>
          <a:lstStyle/>
          <a:p>
            <a:r>
              <a:rPr lang="sl-SI" sz="4800" b="1" dirty="0">
                <a:solidFill>
                  <a:srgbClr val="7030A0"/>
                </a:solidFill>
                <a:latin typeface="+mn-lt"/>
              </a:rPr>
              <a:t>POSEBNOSTI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A4AB1B-87F7-4C0B-A86E-E640E55C2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936" y="1711842"/>
            <a:ext cx="6207932" cy="4511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EDNINSKI SAMOSTALNIKI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imajo samo ednino.</a:t>
            </a:r>
          </a:p>
          <a:p>
            <a:pPr mar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Primeri: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sadje, skalovje, srnjad, drevje, mir, mladina, moka ...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Pomagamo si z besedo </a:t>
            </a: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JE.</a:t>
            </a:r>
            <a:endParaRPr lang="sl-SI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Sadje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(je)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mizi.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Skalovje me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(je)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navdušilo.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Mladina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(je)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glasno prepevala.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Slika 5" descr="Slika, ki vsebuje besede risba&#10;&#10;Opis je samodejno ustvarjen">
            <a:extLst>
              <a:ext uri="{FF2B5EF4-FFF2-40B4-BE49-F238E27FC236}">
                <a16:creationId xmlns:a16="http://schemas.microsoft.com/office/drawing/2014/main" id="{06AEA5A3-3984-43FA-8F54-FFE2E9562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153" y="821804"/>
            <a:ext cx="6395911" cy="555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54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ree Short Pants Cliparts, Download Free Clip Art, Free Clip Art ...">
            <a:extLst>
              <a:ext uri="{FF2B5EF4-FFF2-40B4-BE49-F238E27FC236}">
                <a16:creationId xmlns:a16="http://schemas.microsoft.com/office/drawing/2014/main" id="{F2598241-1274-4D91-8BF0-F1C5371F5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993" y="4354253"/>
            <a:ext cx="2199041" cy="1974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335602D-7039-4FC8-B995-2A9CB3C82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878" y="853352"/>
            <a:ext cx="74492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MNOŽINSKI SAMOSTALNIKI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imajo samo množino.</a:t>
            </a:r>
          </a:p>
          <a:p>
            <a:pPr mar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Primeri: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pljuča, vrata, očala, hlače, Trbovlje, Jesenice, sani, jetra, Alpe …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Pomagamo si z besedo </a:t>
            </a: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SO.</a:t>
            </a:r>
            <a:endParaRPr lang="sl-SI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Hlače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(so)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zelene barve.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Očala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(so)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se zlomila.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Alpe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(so)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zasnežene.</a:t>
            </a:r>
          </a:p>
        </p:txBody>
      </p:sp>
      <p:pic>
        <p:nvPicPr>
          <p:cNvPr id="1030" name="Picture 6" descr="Clip art of sunglasses clipart clipartwiz | Blue sunglasses ...">
            <a:extLst>
              <a:ext uri="{FF2B5EF4-FFF2-40B4-BE49-F238E27FC236}">
                <a16:creationId xmlns:a16="http://schemas.microsoft.com/office/drawing/2014/main" id="{3C82EEEE-644A-42A4-9F2B-2C6C9C8FD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372" y="5188864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Building Cartoon 538*800 transprent Png Free Download - Brickwork ...">
            <a:extLst>
              <a:ext uri="{FF2B5EF4-FFF2-40B4-BE49-F238E27FC236}">
                <a16:creationId xmlns:a16="http://schemas.microsoft.com/office/drawing/2014/main" id="{FCB68359-A845-4D88-B71C-5874F5200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996" y="154661"/>
            <a:ext cx="3303126" cy="4918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Sleigh Clipart">
            <a:extLst>
              <a:ext uri="{FF2B5EF4-FFF2-40B4-BE49-F238E27FC236}">
                <a16:creationId xmlns:a16="http://schemas.microsoft.com/office/drawing/2014/main" id="{3E585956-30FD-4ACE-96EE-FBB3BD9A47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034" name="Picture 10" descr="Royalty-Free Sledding Cartoon Stock Images, Photos &amp; Vectors ...">
            <a:extLst>
              <a:ext uri="{FF2B5EF4-FFF2-40B4-BE49-F238E27FC236}">
                <a16:creationId xmlns:a16="http://schemas.microsoft.com/office/drawing/2014/main" id="{88EC0D8D-D448-4B1D-9030-A5D927D42D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24" b="12643"/>
          <a:stretch/>
        </p:blipFill>
        <p:spPr bwMode="auto">
          <a:xfrm>
            <a:off x="5279984" y="2221252"/>
            <a:ext cx="2729697" cy="27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878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66FEB8-198A-47EA-B440-5AC06459B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9138" y="0"/>
            <a:ext cx="5288056" cy="1676603"/>
          </a:xfrm>
        </p:spPr>
        <p:txBody>
          <a:bodyPr>
            <a:normAutofit/>
          </a:bodyPr>
          <a:lstStyle/>
          <a:p>
            <a:r>
              <a:rPr lang="sl-SI" sz="3200" b="1" dirty="0">
                <a:solidFill>
                  <a:srgbClr val="C00000"/>
                </a:solidFill>
                <a:latin typeface="+mn-lt"/>
              </a:rPr>
              <a:t>Določanje spola pri množinskih samostalnikih:</a:t>
            </a:r>
          </a:p>
        </p:txBody>
      </p:sp>
      <p:sp>
        <p:nvSpPr>
          <p:cNvPr id="1028" name="Rectangle 70">
            <a:extLst>
              <a:ext uri="{FF2B5EF4-FFF2-40B4-BE49-F238E27FC236}">
                <a16:creationId xmlns:a16="http://schemas.microsoft.com/office/drawing/2014/main" id="{787900AF-3ED0-4C02-A309-3984EBBD2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9" name="Rounded Rectangle 20">
            <a:extLst>
              <a:ext uri="{FF2B5EF4-FFF2-40B4-BE49-F238E27FC236}">
                <a16:creationId xmlns:a16="http://schemas.microsoft.com/office/drawing/2014/main" id="{8DEDEE5C-3126-4336-A7D4-9277AF5A0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138" y="559407"/>
            <a:ext cx="5109725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8733D7D-1EE4-424D-9021-6A688F36E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2661" y="818521"/>
            <a:ext cx="3910678" cy="522095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1E2D201-BDDF-44FB-AF9B-F3AEF62CF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37" y="1360607"/>
            <a:ext cx="5278585" cy="2430693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rgbClr val="FF0000"/>
                </a:solidFill>
              </a:rPr>
              <a:t>Tiste</a:t>
            </a:r>
            <a:r>
              <a:rPr lang="sl-SI" dirty="0"/>
              <a:t> škarje (</a:t>
            </a:r>
            <a:r>
              <a:rPr lang="sl-SI" dirty="0">
                <a:solidFill>
                  <a:srgbClr val="FF0000"/>
                </a:solidFill>
              </a:rPr>
              <a:t>so</a:t>
            </a:r>
            <a:r>
              <a:rPr lang="sl-SI" dirty="0"/>
              <a:t>) – </a:t>
            </a:r>
            <a:r>
              <a:rPr lang="sl-SI" b="1" dirty="0">
                <a:solidFill>
                  <a:srgbClr val="7030A0"/>
                </a:solidFill>
              </a:rPr>
              <a:t>ŽENSKI SPOL</a:t>
            </a:r>
          </a:p>
          <a:p>
            <a:r>
              <a:rPr lang="sl-SI" b="1" dirty="0">
                <a:solidFill>
                  <a:srgbClr val="FF0000"/>
                </a:solidFill>
              </a:rPr>
              <a:t>Tista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/>
              <a:t>pljuča (</a:t>
            </a:r>
            <a:r>
              <a:rPr lang="sl-SI" dirty="0">
                <a:solidFill>
                  <a:srgbClr val="FF0000"/>
                </a:solidFill>
              </a:rPr>
              <a:t>so</a:t>
            </a:r>
            <a:r>
              <a:rPr lang="sl-SI" dirty="0"/>
              <a:t>) – </a:t>
            </a:r>
            <a:r>
              <a:rPr lang="sl-SI" b="1" dirty="0">
                <a:solidFill>
                  <a:srgbClr val="7030A0"/>
                </a:solidFill>
              </a:rPr>
              <a:t>SREDNJI SPOL</a:t>
            </a:r>
          </a:p>
          <a:p>
            <a:r>
              <a:rPr lang="sl-SI" b="1" dirty="0">
                <a:solidFill>
                  <a:srgbClr val="FF0000"/>
                </a:solidFill>
              </a:rPr>
              <a:t>Tisti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/>
              <a:t>brki (</a:t>
            </a:r>
            <a:r>
              <a:rPr lang="sl-SI" dirty="0">
                <a:solidFill>
                  <a:srgbClr val="FF0000"/>
                </a:solidFill>
              </a:rPr>
              <a:t>so</a:t>
            </a:r>
            <a:r>
              <a:rPr lang="sl-SI" dirty="0"/>
              <a:t>) – </a:t>
            </a:r>
            <a:r>
              <a:rPr lang="sl-SI" b="1" dirty="0">
                <a:solidFill>
                  <a:srgbClr val="7030A0"/>
                </a:solidFill>
              </a:rPr>
              <a:t>MOŠKI SPOL</a:t>
            </a:r>
          </a:p>
          <a:p>
            <a:pPr marL="0" indent="0" algn="ctr">
              <a:buNone/>
            </a:pPr>
            <a:r>
              <a:rPr lang="sl-SI" b="1" dirty="0"/>
              <a:t>Pri množinskih samostalnikih je število vedno množina!</a:t>
            </a:r>
          </a:p>
        </p:txBody>
      </p:sp>
      <p:pic>
        <p:nvPicPr>
          <p:cNvPr id="1030" name="Picture 6" descr="Library of bookworm graphic png files ▻▻▻ Clipart Art 2019">
            <a:extLst>
              <a:ext uri="{FF2B5EF4-FFF2-40B4-BE49-F238E27FC236}">
                <a16:creationId xmlns:a16="http://schemas.microsoft.com/office/drawing/2014/main" id="{B7CFC8B0-F91D-442C-8ACA-260FF499A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5684" y="3933958"/>
            <a:ext cx="3103655" cy="261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523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7F92A1-89CD-414F-8A95-878928CCE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0128" y="2299340"/>
            <a:ext cx="4410477" cy="3918569"/>
          </a:xfrm>
          <a:noFill/>
        </p:spPr>
        <p:txBody>
          <a:bodyPr vert="horz" lIns="91440" tIns="45720" rIns="91440" bIns="45720" rtlCol="0" anchor="b">
            <a:noAutofit/>
          </a:bodyPr>
          <a:lstStyle/>
          <a:p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Vaja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: </a:t>
            </a:r>
            <a:r>
              <a:rPr lang="en-US" sz="2800" b="1" dirty="0">
                <a:latin typeface="+mn-lt"/>
              </a:rPr>
              <a:t>S </a:t>
            </a:r>
            <a:r>
              <a:rPr lang="en-US" sz="2800" b="1" dirty="0" err="1">
                <a:latin typeface="+mn-lt"/>
              </a:rPr>
              <a:t>pomočjo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kviza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na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računalniku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ali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telefonu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preveri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svoje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znanje</a:t>
            </a:r>
            <a:r>
              <a:rPr lang="en-US" sz="2800" b="1" dirty="0">
                <a:latin typeface="+mn-lt"/>
              </a:rPr>
              <a:t>.</a:t>
            </a:r>
            <a:br>
              <a:rPr lang="en-US" sz="2800" b="1" dirty="0">
                <a:latin typeface="+mn-lt"/>
              </a:rPr>
            </a:br>
            <a:br>
              <a:rPr lang="sl-SI" sz="2800" b="1" dirty="0">
                <a:latin typeface="+mn-lt"/>
              </a:rPr>
            </a:br>
            <a:br>
              <a:rPr lang="en-US" sz="2800" b="1" dirty="0">
                <a:latin typeface="+mn-lt"/>
              </a:rPr>
            </a:br>
            <a:r>
              <a:rPr lang="en-US" sz="2800" b="1" dirty="0" err="1">
                <a:latin typeface="+mn-lt"/>
              </a:rPr>
              <a:t>Kako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prideš</a:t>
            </a:r>
            <a:r>
              <a:rPr lang="en-US" sz="2800" b="1" dirty="0">
                <a:latin typeface="+mn-lt"/>
              </a:rPr>
              <a:t> do </a:t>
            </a:r>
            <a:r>
              <a:rPr lang="en-US" sz="2800" b="1" dirty="0" err="1">
                <a:latin typeface="+mn-lt"/>
              </a:rPr>
              <a:t>kviza</a:t>
            </a:r>
            <a:r>
              <a:rPr lang="en-US" sz="2800" b="1" dirty="0">
                <a:latin typeface="+mn-lt"/>
              </a:rPr>
              <a:t>?</a:t>
            </a:r>
            <a:br>
              <a:rPr lang="en-US" sz="2800" b="1" dirty="0">
                <a:latin typeface="+mn-lt"/>
              </a:rPr>
            </a:br>
            <a:r>
              <a:rPr lang="en-US" sz="2800" b="1" dirty="0">
                <a:latin typeface="+mn-lt"/>
              </a:rPr>
              <a:t>- </a:t>
            </a:r>
            <a:r>
              <a:rPr lang="en-US" sz="2800" b="1" dirty="0" err="1">
                <a:latin typeface="+mn-lt"/>
              </a:rPr>
              <a:t>poveži</a:t>
            </a:r>
            <a:r>
              <a:rPr lang="en-US" sz="2800" b="1" dirty="0">
                <a:latin typeface="+mn-lt"/>
              </a:rPr>
              <a:t> se </a:t>
            </a:r>
            <a:r>
              <a:rPr lang="en-US" sz="2800" b="1" dirty="0" err="1">
                <a:latin typeface="+mn-lt"/>
              </a:rPr>
              <a:t>na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Kahoot.it</a:t>
            </a: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r>
              <a:rPr lang="sl-SI" sz="2800" b="1" dirty="0">
                <a:solidFill>
                  <a:srgbClr val="0070C0"/>
                </a:solidFill>
                <a:latin typeface="+mn-lt"/>
              </a:rPr>
              <a:t>(vpišeš v Google),</a:t>
            </a:r>
            <a:br>
              <a:rPr lang="en-US" sz="2800" b="1" dirty="0">
                <a:latin typeface="+mn-lt"/>
              </a:rPr>
            </a:br>
            <a:r>
              <a:rPr lang="en-US" sz="2800" b="1" dirty="0">
                <a:latin typeface="+mn-lt"/>
              </a:rPr>
              <a:t>- </a:t>
            </a:r>
            <a:r>
              <a:rPr lang="en-US" sz="2800" b="1" dirty="0" err="1">
                <a:latin typeface="+mn-lt"/>
              </a:rPr>
              <a:t>vtipkaj</a:t>
            </a:r>
            <a:r>
              <a:rPr lang="en-US" sz="2800" b="1" dirty="0">
                <a:latin typeface="+mn-lt"/>
              </a:rPr>
              <a:t> PIN</a:t>
            </a:r>
            <a:r>
              <a:rPr lang="sl-SI" sz="2800" b="1" dirty="0">
                <a:latin typeface="+mn-lt"/>
              </a:rPr>
              <a:t>: </a:t>
            </a:r>
            <a:r>
              <a:rPr lang="sl-SI" sz="2800" b="1" dirty="0">
                <a:solidFill>
                  <a:srgbClr val="FF0000"/>
                </a:solidFill>
                <a:latin typeface="+mn-lt"/>
              </a:rPr>
              <a:t>0510104,</a:t>
            </a:r>
            <a:br>
              <a:rPr lang="en-US" sz="2800" b="1" dirty="0">
                <a:latin typeface="+mn-lt"/>
              </a:rPr>
            </a:br>
            <a:r>
              <a:rPr lang="en-US" sz="2800" b="1" dirty="0">
                <a:latin typeface="+mn-lt"/>
              </a:rPr>
              <a:t>- </a:t>
            </a:r>
            <a:r>
              <a:rPr lang="sl-SI" sz="2800" b="1" dirty="0">
                <a:latin typeface="+mn-lt"/>
              </a:rPr>
              <a:t>v</a:t>
            </a:r>
            <a:r>
              <a:rPr lang="en-US" sz="2800" b="1" dirty="0" err="1">
                <a:latin typeface="+mn-lt"/>
              </a:rPr>
              <a:t>piši</a:t>
            </a:r>
            <a:r>
              <a:rPr lang="en-US" sz="2800" b="1" dirty="0">
                <a:latin typeface="+mn-lt"/>
              </a:rPr>
              <a:t> Nickname: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tvoje</a:t>
            </a:r>
            <a:r>
              <a:rPr lang="sl-SI" sz="2800" b="1" dirty="0">
                <a:solidFill>
                  <a:srgbClr val="FF0000"/>
                </a:solidFill>
                <a:latin typeface="+mn-lt"/>
              </a:rPr>
              <a:t> ime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in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priimek</a:t>
            </a:r>
            <a:r>
              <a:rPr lang="sl-SI" sz="2800" b="1" dirty="0">
                <a:solidFill>
                  <a:srgbClr val="FF0000"/>
                </a:solidFill>
                <a:latin typeface="+mn-lt"/>
              </a:rPr>
              <a:t>,</a:t>
            </a: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r>
              <a:rPr lang="sl-SI" sz="2800" b="1" dirty="0">
                <a:latin typeface="+mn-lt"/>
              </a:rPr>
              <a:t>-</a:t>
            </a:r>
            <a:r>
              <a:rPr lang="sl-SI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sl-SI" sz="2800" b="1" dirty="0">
                <a:latin typeface="+mn-lt"/>
              </a:rPr>
              <a:t>za naslednjo stran pritiskaj </a:t>
            </a:r>
            <a:r>
              <a:rPr lang="sl-SI" sz="2800" b="1" i="1" dirty="0" err="1">
                <a:latin typeface="+mn-lt"/>
              </a:rPr>
              <a:t>next</a:t>
            </a:r>
            <a:r>
              <a:rPr lang="sl-SI" sz="2800" b="1" i="1" dirty="0">
                <a:latin typeface="+mn-lt"/>
              </a:rPr>
              <a:t>.</a:t>
            </a: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br>
              <a:rPr lang="en-US" sz="2800" b="1" dirty="0">
                <a:latin typeface="+mn-lt"/>
              </a:rPr>
            </a:br>
            <a:r>
              <a:rPr lang="en-US" sz="2800" b="1" dirty="0" err="1">
                <a:latin typeface="+mn-lt"/>
              </a:rPr>
              <a:t>Časa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imaš</a:t>
            </a:r>
            <a:r>
              <a:rPr lang="en-US" sz="2800" b="1" dirty="0">
                <a:latin typeface="+mn-lt"/>
              </a:rPr>
              <a:t> </a:t>
            </a:r>
            <a:r>
              <a:rPr lang="sl-SI" sz="2800" b="1" dirty="0">
                <a:latin typeface="+mn-lt"/>
              </a:rPr>
              <a:t>danes </a:t>
            </a:r>
            <a:r>
              <a:rPr lang="en-US" sz="2800" b="1" dirty="0">
                <a:latin typeface="+mn-lt"/>
              </a:rPr>
              <a:t>do 20. </a:t>
            </a:r>
            <a:r>
              <a:rPr lang="en-US" sz="2800" b="1" dirty="0" err="1">
                <a:latin typeface="+mn-lt"/>
              </a:rPr>
              <a:t>ure</a:t>
            </a:r>
            <a:r>
              <a:rPr lang="sl-SI" sz="2800" b="1" dirty="0">
                <a:latin typeface="+mn-lt"/>
              </a:rPr>
              <a:t>.</a:t>
            </a:r>
            <a:endParaRPr lang="en-US" sz="2800" b="1" dirty="0">
              <a:latin typeface="+mn-lt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6607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975" y="640091"/>
            <a:ext cx="6266120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Create kahoots for you about whatever you want by Reality_channel">
            <a:extLst>
              <a:ext uri="{FF2B5EF4-FFF2-40B4-BE49-F238E27FC236}">
                <a16:creationId xmlns:a16="http://schemas.microsoft.com/office/drawing/2014/main" id="{546BDF6C-98DA-447A-B98E-2B7CDFDD7C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4" r="25719"/>
          <a:stretch/>
        </p:blipFill>
        <p:spPr bwMode="auto">
          <a:xfrm>
            <a:off x="954031" y="987422"/>
            <a:ext cx="5521198" cy="488315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300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288</Words>
  <Application>Microsoft Office PowerPoint</Application>
  <PresentationFormat>Širokozaslonsko</PresentationFormat>
  <Paragraphs>31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Officeova tema</vt:lpstr>
      <vt:lpstr>KAJ DOLOČIMO SAMOSTALNIKU?</vt:lpstr>
      <vt:lpstr>PowerPointova predstavitev</vt:lpstr>
      <vt:lpstr>POSEBNOSTI</vt:lpstr>
      <vt:lpstr>PowerPointova predstavitev</vt:lpstr>
      <vt:lpstr>Določanje spola pri množinskih samostalnikih:</vt:lpstr>
      <vt:lpstr>    Vaja: S pomočjo kviza na računalniku ali telefonu preveri svoje znanje.   Kako prideš do kviza? - poveži se na Kahoot.it (vpišeš v Google), - vtipkaj PIN: 0510104, - vpiši Nickname: tvoje ime in priimek, - za naslednjo stran pritiskaj next.  Časa imaš danes do 20. ure.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KAJ DOLOČIMO SAMOSTALNIKU?</dc:title>
  <dc:creator>Tanja</dc:creator>
  <cp:lastModifiedBy>Tanja</cp:lastModifiedBy>
  <cp:revision>5</cp:revision>
  <dcterms:created xsi:type="dcterms:W3CDTF">2020-04-03T10:00:14Z</dcterms:created>
  <dcterms:modified xsi:type="dcterms:W3CDTF">2020-04-05T12:38:08Z</dcterms:modified>
</cp:coreProperties>
</file>