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3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55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odnaslov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l-SI"/>
              <a:t>Kliknite, če želite urediti slog podnaslova matrice</a:t>
            </a:r>
            <a:endParaRPr kumimoji="0" lang="en-US"/>
          </a:p>
        </p:txBody>
      </p:sp>
      <p:sp>
        <p:nvSpPr>
          <p:cNvPr id="28" name="Naslov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sl-SI"/>
              <a:t>Kliknite, če želite urediti slog naslova matrice</a:t>
            </a:r>
            <a:endParaRPr kumimoji="0" lang="en-US"/>
          </a:p>
        </p:txBody>
      </p:sp>
      <p:cxnSp>
        <p:nvCxnSpPr>
          <p:cNvPr id="8" name="Raven konek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ven konek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ipsa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grada datuma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6A84D-12E5-482A-A122-9A00361E5A95}" type="datetimeFigureOut">
              <a:rPr lang="sl-SI" smtClean="0"/>
              <a:t>5. 04. 2020</a:t>
            </a:fld>
            <a:endParaRPr lang="sl-SI"/>
          </a:p>
        </p:txBody>
      </p:sp>
      <p:sp>
        <p:nvSpPr>
          <p:cNvPr id="16" name="Ograda številke diapozitiva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EB1EF2E-E622-4DEE-B05E-AC373BC12457}" type="slidenum">
              <a:rPr lang="sl-SI" smtClean="0"/>
              <a:t>‹#›</a:t>
            </a:fld>
            <a:endParaRPr lang="sl-SI"/>
          </a:p>
        </p:txBody>
      </p:sp>
      <p:sp>
        <p:nvSpPr>
          <p:cNvPr id="17" name="Ograda noge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l-SI"/>
              <a:t>Kliknite, če želite urediti sloge besedila matrice</a:t>
            </a:r>
          </a:p>
          <a:p>
            <a:pPr lvl="1" eaLnBrk="1" latinLnBrk="0" hangingPunct="1"/>
            <a:r>
              <a:rPr lang="sl-SI"/>
              <a:t>Druga raven</a:t>
            </a:r>
          </a:p>
          <a:p>
            <a:pPr lvl="2" eaLnBrk="1" latinLnBrk="0" hangingPunct="1"/>
            <a:r>
              <a:rPr lang="sl-SI"/>
              <a:t>Tretja raven</a:t>
            </a:r>
          </a:p>
          <a:p>
            <a:pPr lvl="3" eaLnBrk="1" latinLnBrk="0" hangingPunct="1"/>
            <a:r>
              <a:rPr lang="sl-SI"/>
              <a:t>Četrta raven</a:t>
            </a:r>
          </a:p>
          <a:p>
            <a:pPr lvl="4" eaLnBrk="1" latinLnBrk="0" hangingPunct="1"/>
            <a:r>
              <a:rPr lang="sl-SI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6A84D-12E5-482A-A122-9A00361E5A95}" type="datetimeFigureOut">
              <a:rPr lang="sl-SI" smtClean="0"/>
              <a:t>5. 04. 2020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1EF2E-E622-4DEE-B05E-AC373BC12457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sl-SI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sl-SI"/>
              <a:t>Kliknite, če želite urediti sloge besedila matrice</a:t>
            </a:r>
          </a:p>
          <a:p>
            <a:pPr lvl="1" eaLnBrk="1" latinLnBrk="0" hangingPunct="1"/>
            <a:r>
              <a:rPr lang="sl-SI"/>
              <a:t>Druga raven</a:t>
            </a:r>
          </a:p>
          <a:p>
            <a:pPr lvl="2" eaLnBrk="1" latinLnBrk="0" hangingPunct="1"/>
            <a:r>
              <a:rPr lang="sl-SI"/>
              <a:t>Tretja raven</a:t>
            </a:r>
          </a:p>
          <a:p>
            <a:pPr lvl="3" eaLnBrk="1" latinLnBrk="0" hangingPunct="1"/>
            <a:r>
              <a:rPr lang="sl-SI"/>
              <a:t>Četrta raven</a:t>
            </a:r>
          </a:p>
          <a:p>
            <a:pPr lvl="4" eaLnBrk="1" latinLnBrk="0" hangingPunct="1"/>
            <a:r>
              <a:rPr lang="sl-SI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6A84D-12E5-482A-A122-9A00361E5A95}" type="datetimeFigureOut">
              <a:rPr lang="sl-SI" smtClean="0"/>
              <a:t>5. 04. 2020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1EF2E-E622-4DEE-B05E-AC373BC12457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grada vsebine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sl-SI"/>
              <a:t>Kliknite, če želite urediti sloge besedila matrice</a:t>
            </a:r>
          </a:p>
          <a:p>
            <a:pPr lvl="1" eaLnBrk="1" latinLnBrk="0" hangingPunct="1"/>
            <a:r>
              <a:rPr lang="sl-SI"/>
              <a:t>Druga raven</a:t>
            </a:r>
          </a:p>
          <a:p>
            <a:pPr lvl="2" eaLnBrk="1" latinLnBrk="0" hangingPunct="1"/>
            <a:r>
              <a:rPr lang="sl-SI"/>
              <a:t>Tretja raven</a:t>
            </a:r>
          </a:p>
          <a:p>
            <a:pPr lvl="3" eaLnBrk="1" latinLnBrk="0" hangingPunct="1"/>
            <a:r>
              <a:rPr lang="sl-SI"/>
              <a:t>Četrta raven</a:t>
            </a:r>
          </a:p>
          <a:p>
            <a:pPr lvl="4" eaLnBrk="1" latinLnBrk="0" hangingPunct="1"/>
            <a:r>
              <a:rPr lang="sl-SI"/>
              <a:t>Peta raven</a:t>
            </a:r>
            <a:endParaRPr kumimoji="0" lang="en-US"/>
          </a:p>
        </p:txBody>
      </p:sp>
      <p:sp>
        <p:nvSpPr>
          <p:cNvPr id="14" name="Ograda datuma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846A84D-12E5-482A-A122-9A00361E5A95}" type="datetimeFigureOut">
              <a:rPr lang="sl-SI" smtClean="0"/>
              <a:t>5. 04. 2020</a:t>
            </a:fld>
            <a:endParaRPr lang="sl-SI"/>
          </a:p>
        </p:txBody>
      </p:sp>
      <p:sp>
        <p:nvSpPr>
          <p:cNvPr id="15" name="Ograda številke diapozitiva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FEB1EF2E-E622-4DEE-B05E-AC373BC12457}" type="slidenum">
              <a:rPr lang="sl-SI" smtClean="0"/>
              <a:t>‹#›</a:t>
            </a:fld>
            <a:endParaRPr lang="sl-SI"/>
          </a:p>
        </p:txBody>
      </p:sp>
      <p:sp>
        <p:nvSpPr>
          <p:cNvPr id="16" name="Ograda noge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7" name="Naslov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sl-SI"/>
              <a:t>Kliknite, če želite urediti slog naslova matrice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6A84D-12E5-482A-A122-9A00361E5A95}" type="datetimeFigureOut">
              <a:rPr lang="sl-SI" smtClean="0"/>
              <a:t>5. 04. 2020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1EF2E-E622-4DEE-B05E-AC373BC12457}" type="slidenum">
              <a:rPr lang="sl-SI" smtClean="0"/>
              <a:t>‹#›</a:t>
            </a:fld>
            <a:endParaRPr lang="sl-SI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sl-SI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l-SI"/>
              <a:t>Kliknite, če želite urediti sloge besedila matrice</a:t>
            </a:r>
          </a:p>
        </p:txBody>
      </p:sp>
      <p:cxnSp>
        <p:nvCxnSpPr>
          <p:cNvPr id="7" name="Raven konek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6A84D-12E5-482A-A122-9A00361E5A95}" type="datetimeFigureOut">
              <a:rPr lang="sl-SI" smtClean="0"/>
              <a:t>5. 04. 2020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1EF2E-E622-4DEE-B05E-AC373BC12457}" type="slidenum">
              <a:rPr lang="sl-SI" smtClean="0"/>
              <a:t>‹#›</a:t>
            </a:fld>
            <a:endParaRPr lang="sl-SI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/>
              <a:t>Kliknite, če želite urediti slog naslova matrice</a:t>
            </a:r>
            <a:endParaRPr kumimoji="0" lang="en-US"/>
          </a:p>
        </p:txBody>
      </p:sp>
      <p:sp>
        <p:nvSpPr>
          <p:cNvPr id="11" name="Ograda vsebine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sl-SI"/>
              <a:t>Kliknite, če želite urediti sloge besedila matrice</a:t>
            </a:r>
          </a:p>
          <a:p>
            <a:pPr lvl="1" eaLnBrk="1" latinLnBrk="0" hangingPunct="1"/>
            <a:r>
              <a:rPr lang="sl-SI"/>
              <a:t>Druga raven</a:t>
            </a:r>
          </a:p>
          <a:p>
            <a:pPr lvl="2" eaLnBrk="1" latinLnBrk="0" hangingPunct="1"/>
            <a:r>
              <a:rPr lang="sl-SI"/>
              <a:t>Tretja raven</a:t>
            </a:r>
          </a:p>
          <a:p>
            <a:pPr lvl="3" eaLnBrk="1" latinLnBrk="0" hangingPunct="1"/>
            <a:r>
              <a:rPr lang="sl-SI"/>
              <a:t>Četrta raven</a:t>
            </a:r>
          </a:p>
          <a:p>
            <a:pPr lvl="4" eaLnBrk="1" latinLnBrk="0" hangingPunct="1"/>
            <a:r>
              <a:rPr lang="sl-SI"/>
              <a:t>Peta raven</a:t>
            </a:r>
            <a:endParaRPr kumimoji="0" lang="en-US"/>
          </a:p>
        </p:txBody>
      </p:sp>
      <p:sp>
        <p:nvSpPr>
          <p:cNvPr id="13" name="Ograda vsebine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sl-SI"/>
              <a:t>Kliknite, če želite urediti sloge besedila matrice</a:t>
            </a:r>
          </a:p>
          <a:p>
            <a:pPr lvl="1" eaLnBrk="1" latinLnBrk="0" hangingPunct="1"/>
            <a:r>
              <a:rPr lang="sl-SI"/>
              <a:t>Druga raven</a:t>
            </a:r>
          </a:p>
          <a:p>
            <a:pPr lvl="2" eaLnBrk="1" latinLnBrk="0" hangingPunct="1"/>
            <a:r>
              <a:rPr lang="sl-SI"/>
              <a:t>Tretja raven</a:t>
            </a:r>
          </a:p>
          <a:p>
            <a:pPr lvl="3" eaLnBrk="1" latinLnBrk="0" hangingPunct="1"/>
            <a:r>
              <a:rPr lang="sl-SI"/>
              <a:t>Četrta raven</a:t>
            </a:r>
          </a:p>
          <a:p>
            <a:pPr lvl="4" eaLnBrk="1" latinLnBrk="0" hangingPunct="1"/>
            <a:r>
              <a:rPr lang="sl-SI"/>
              <a:t>Peta raven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1EF2E-E622-4DEE-B05E-AC373BC12457}" type="slidenum">
              <a:rPr lang="sl-SI" smtClean="0"/>
              <a:t>‹#›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6A84D-12E5-482A-A122-9A00361E5A95}" type="datetimeFigureOut">
              <a:rPr lang="sl-SI" smtClean="0"/>
              <a:t>5. 04. 2020</a:t>
            </a:fld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l-SI"/>
              <a:t>Kliknite, če želite urediti sloge besedila matrice</a:t>
            </a:r>
          </a:p>
        </p:txBody>
      </p:sp>
      <p:sp>
        <p:nvSpPr>
          <p:cNvPr id="32" name="Ograda vsebine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sl-SI"/>
              <a:t>Kliknite, če želite urediti sloge besedila matrice</a:t>
            </a:r>
          </a:p>
          <a:p>
            <a:pPr lvl="1" eaLnBrk="1" latinLnBrk="0" hangingPunct="1"/>
            <a:r>
              <a:rPr lang="sl-SI"/>
              <a:t>Druga raven</a:t>
            </a:r>
          </a:p>
          <a:p>
            <a:pPr lvl="2" eaLnBrk="1" latinLnBrk="0" hangingPunct="1"/>
            <a:r>
              <a:rPr lang="sl-SI"/>
              <a:t>Tretja raven</a:t>
            </a:r>
          </a:p>
          <a:p>
            <a:pPr lvl="3" eaLnBrk="1" latinLnBrk="0" hangingPunct="1"/>
            <a:r>
              <a:rPr lang="sl-SI"/>
              <a:t>Četrta raven</a:t>
            </a:r>
          </a:p>
          <a:p>
            <a:pPr lvl="4" eaLnBrk="1" latinLnBrk="0" hangingPunct="1"/>
            <a:r>
              <a:rPr lang="sl-SI"/>
              <a:t>Peta raven</a:t>
            </a:r>
            <a:endParaRPr kumimoji="0" lang="en-US"/>
          </a:p>
        </p:txBody>
      </p:sp>
      <p:sp>
        <p:nvSpPr>
          <p:cNvPr id="34" name="Ograda vsebine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sl-SI"/>
              <a:t>Kliknite, če želite urediti sloge besedila matrice</a:t>
            </a:r>
          </a:p>
          <a:p>
            <a:pPr lvl="1" eaLnBrk="1" latinLnBrk="0" hangingPunct="1"/>
            <a:r>
              <a:rPr lang="sl-SI"/>
              <a:t>Druga raven</a:t>
            </a:r>
          </a:p>
          <a:p>
            <a:pPr lvl="2" eaLnBrk="1" latinLnBrk="0" hangingPunct="1"/>
            <a:r>
              <a:rPr lang="sl-SI"/>
              <a:t>Tretja raven</a:t>
            </a:r>
          </a:p>
          <a:p>
            <a:pPr lvl="3" eaLnBrk="1" latinLnBrk="0" hangingPunct="1"/>
            <a:r>
              <a:rPr lang="sl-SI"/>
              <a:t>Četrta raven</a:t>
            </a:r>
          </a:p>
          <a:p>
            <a:pPr lvl="4" eaLnBrk="1" latinLnBrk="0" hangingPunct="1"/>
            <a:r>
              <a:rPr lang="sl-SI"/>
              <a:t>Peta raven</a:t>
            </a:r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sl-SI"/>
              <a:t>Kliknite, če želite urediti slog naslova matrice</a:t>
            </a:r>
            <a:endParaRPr kumimoji="0" lang="en-US"/>
          </a:p>
        </p:txBody>
      </p:sp>
      <p:sp>
        <p:nvSpPr>
          <p:cNvPr id="12" name="Ograda besedila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l-SI"/>
              <a:t>Kliknite, če želite urediti sloge besedila matrice</a:t>
            </a:r>
          </a:p>
        </p:txBody>
      </p:sp>
      <p:cxnSp>
        <p:nvCxnSpPr>
          <p:cNvPr id="10" name="Raven konek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ven konek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6A84D-12E5-482A-A122-9A00361E5A95}" type="datetimeFigureOut">
              <a:rPr lang="sl-SI" smtClean="0"/>
              <a:t>5. 04. 2020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1EF2E-E622-4DEE-B05E-AC373BC12457}" type="slidenum">
              <a:rPr lang="sl-SI" smtClean="0"/>
              <a:t>‹#›</a:t>
            </a:fld>
            <a:endParaRPr lang="sl-SI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/>
              <a:t>Kliknite, če želite urediti slog naslova matrice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6A84D-12E5-482A-A122-9A00361E5A95}" type="datetimeFigureOut">
              <a:rPr lang="sl-SI" smtClean="0"/>
              <a:t>5. 04. 2020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1EF2E-E622-4DEE-B05E-AC373BC12457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Ograda vsebine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sl-SI"/>
              <a:t>Kliknite, če želite urediti sloge besedila matrice</a:t>
            </a:r>
          </a:p>
          <a:p>
            <a:pPr lvl="1" eaLnBrk="1" latinLnBrk="0" hangingPunct="1"/>
            <a:r>
              <a:rPr lang="sl-SI"/>
              <a:t>Druga raven</a:t>
            </a:r>
          </a:p>
          <a:p>
            <a:pPr lvl="2" eaLnBrk="1" latinLnBrk="0" hangingPunct="1"/>
            <a:r>
              <a:rPr lang="sl-SI"/>
              <a:t>Tretja raven</a:t>
            </a:r>
          </a:p>
          <a:p>
            <a:pPr lvl="3" eaLnBrk="1" latinLnBrk="0" hangingPunct="1"/>
            <a:r>
              <a:rPr lang="sl-SI"/>
              <a:t>Četrta raven</a:t>
            </a:r>
          </a:p>
          <a:p>
            <a:pPr lvl="4" eaLnBrk="1" latinLnBrk="0" hangingPunct="1"/>
            <a:r>
              <a:rPr lang="sl-SI"/>
              <a:t>Peta raven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l-SI"/>
              <a:t>Kliknite, če želite urediti sloge besedila matrice</a:t>
            </a:r>
          </a:p>
        </p:txBody>
      </p:sp>
      <p:sp>
        <p:nvSpPr>
          <p:cNvPr id="31" name="Naslov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sl-SI"/>
              <a:t>Kliknite, če želite urediti slog naslova matrice</a:t>
            </a:r>
            <a:endParaRPr kumimoji="0" lang="en-US"/>
          </a:p>
        </p:txBody>
      </p:sp>
      <p:sp>
        <p:nvSpPr>
          <p:cNvPr id="8" name="Ograda datuma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846A84D-12E5-482A-A122-9A00361E5A95}" type="datetimeFigureOut">
              <a:rPr lang="sl-SI" smtClean="0"/>
              <a:t>5. 04. 2020</a:t>
            </a:fld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EB1EF2E-E622-4DEE-B05E-AC373BC12457}" type="slidenum">
              <a:rPr lang="sl-SI" smtClean="0"/>
              <a:t>‹#›</a:t>
            </a:fld>
            <a:endParaRPr lang="sl-SI"/>
          </a:p>
        </p:txBody>
      </p:sp>
      <p:sp>
        <p:nvSpPr>
          <p:cNvPr id="10" name="Ograda noge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sl-SI"/>
              <a:t>Kliknite, če želite urediti slog naslova matrice</a:t>
            </a:r>
            <a:endParaRPr kumimoji="0" lang="en-US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sl-SI"/>
              <a:t>Kliknite ikono, če želite dodati sliko</a:t>
            </a:r>
            <a:endParaRPr kumimoji="0" lang="en-US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l-SI"/>
              <a:t>Kliknite, če želite urediti sloge besedila matrice</a:t>
            </a:r>
          </a:p>
        </p:txBody>
      </p:sp>
      <p:sp>
        <p:nvSpPr>
          <p:cNvPr id="8" name="Ograda datuma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6A84D-12E5-482A-A122-9A00361E5A95}" type="datetimeFigureOut">
              <a:rPr lang="sl-SI" smtClean="0"/>
              <a:t>5. 04. 2020</a:t>
            </a:fld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EB1EF2E-E622-4DEE-B05E-AC373BC12457}" type="slidenum">
              <a:rPr lang="sl-SI" smtClean="0"/>
              <a:t>‹#›</a:t>
            </a:fld>
            <a:endParaRPr lang="sl-SI"/>
          </a:p>
        </p:txBody>
      </p:sp>
      <p:sp>
        <p:nvSpPr>
          <p:cNvPr id="10" name="Ograda noge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grada besedila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l-SI"/>
              <a:t>Kliknite, če želite urediti sloge besedila matrice</a:t>
            </a:r>
          </a:p>
          <a:p>
            <a:pPr lvl="1" eaLnBrk="1" latinLnBrk="0" hangingPunct="1"/>
            <a:r>
              <a:rPr kumimoji="0" lang="sl-SI"/>
              <a:t>Druga raven</a:t>
            </a:r>
          </a:p>
          <a:p>
            <a:pPr lvl="2" eaLnBrk="1" latinLnBrk="0" hangingPunct="1"/>
            <a:r>
              <a:rPr kumimoji="0" lang="sl-SI"/>
              <a:t>Tretja raven</a:t>
            </a:r>
          </a:p>
          <a:p>
            <a:pPr lvl="3" eaLnBrk="1" latinLnBrk="0" hangingPunct="1"/>
            <a:r>
              <a:rPr kumimoji="0" lang="sl-SI"/>
              <a:t>Četrta raven</a:t>
            </a:r>
          </a:p>
          <a:p>
            <a:pPr lvl="4" eaLnBrk="1" latinLnBrk="0" hangingPunct="1"/>
            <a:r>
              <a:rPr kumimoji="0" lang="sl-SI"/>
              <a:t>Peta raven</a:t>
            </a:r>
            <a:endParaRPr kumimoji="0" lang="en-US"/>
          </a:p>
        </p:txBody>
      </p:sp>
      <p:sp>
        <p:nvSpPr>
          <p:cNvPr id="24" name="Ograda datuma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846A84D-12E5-482A-A122-9A00361E5A95}" type="datetimeFigureOut">
              <a:rPr lang="sl-SI" smtClean="0"/>
              <a:t>5. 04. 2020</a:t>
            </a:fld>
            <a:endParaRPr lang="sl-SI"/>
          </a:p>
        </p:txBody>
      </p:sp>
      <p:sp>
        <p:nvSpPr>
          <p:cNvPr id="10" name="Ograda noge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sl-SI"/>
          </a:p>
        </p:txBody>
      </p:sp>
      <p:sp>
        <p:nvSpPr>
          <p:cNvPr id="22" name="Ograda številke diapozitiva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FEB1EF2E-E622-4DEE-B05E-AC373BC12457}" type="slidenum">
              <a:rPr lang="sl-SI" smtClean="0"/>
              <a:t>‹#›</a:t>
            </a:fld>
            <a:endParaRPr lang="sl-SI"/>
          </a:p>
        </p:txBody>
      </p:sp>
      <p:sp>
        <p:nvSpPr>
          <p:cNvPr id="5" name="Ograda naslova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sl-SI"/>
              <a:t>Kliknite, če želite urediti slog naslova matrice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slov 2"/>
          <p:cNvSpPr>
            <a:spLocks noGrp="1"/>
          </p:cNvSpPr>
          <p:nvPr>
            <p:ph type="title"/>
          </p:nvPr>
        </p:nvSpPr>
        <p:spPr>
          <a:xfrm>
            <a:off x="539552" y="2132856"/>
            <a:ext cx="8229600" cy="1714512"/>
          </a:xfrm>
        </p:spPr>
        <p:txBody>
          <a:bodyPr>
            <a:noAutofit/>
          </a:bodyPr>
          <a:lstStyle/>
          <a:p>
            <a:pPr algn="ctr"/>
            <a:r>
              <a:rPr lang="sl-SI" sz="6000" b="1" dirty="0">
                <a:solidFill>
                  <a:srgbClr val="FF0000"/>
                </a:solidFill>
              </a:rPr>
              <a:t>O D N O S I  M E D  </a:t>
            </a:r>
            <a:br>
              <a:rPr lang="sl-SI" sz="6000" b="1" dirty="0">
                <a:solidFill>
                  <a:srgbClr val="FF0000"/>
                </a:solidFill>
              </a:rPr>
            </a:br>
            <a:r>
              <a:rPr lang="sl-SI" sz="6000" b="1" dirty="0">
                <a:solidFill>
                  <a:srgbClr val="FF0000"/>
                </a:solidFill>
              </a:rPr>
              <a:t>B E S E D A M I </a:t>
            </a:r>
            <a:endParaRPr lang="sl-SI" sz="6000" dirty="0"/>
          </a:p>
        </p:txBody>
      </p:sp>
      <p:pic>
        <p:nvPicPr>
          <p:cNvPr id="1026" name="Picture 2" descr="Academic Clip Art Free - Cliparts.co&#10;">
            <a:extLst>
              <a:ext uri="{FF2B5EF4-FFF2-40B4-BE49-F238E27FC236}">
                <a16:creationId xmlns:a16="http://schemas.microsoft.com/office/drawing/2014/main" id="{F9D7067B-7120-4A34-90BA-2699392887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8959" y="4077072"/>
            <a:ext cx="4806082" cy="2396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 idx="1"/>
          </p:nvPr>
        </p:nvSpPr>
        <p:spPr>
          <a:xfrm>
            <a:off x="500034" y="1785926"/>
            <a:ext cx="8229600" cy="450059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sl-SI" b="1" dirty="0"/>
              <a:t> </a:t>
            </a:r>
          </a:p>
          <a:p>
            <a:pPr lvl="0"/>
            <a:r>
              <a:rPr lang="sl-SI" sz="3500" b="1" dirty="0">
                <a:solidFill>
                  <a:srgbClr val="7030A0"/>
                </a:solidFill>
              </a:rPr>
              <a:t>Enopomenke (imajo samo en pomen) </a:t>
            </a:r>
            <a:r>
              <a:rPr lang="sl-SI" sz="3500" dirty="0">
                <a:solidFill>
                  <a:schemeClr val="bg1"/>
                </a:solidFill>
              </a:rPr>
              <a:t>Najpogosteje so to strokovne besede. </a:t>
            </a:r>
          </a:p>
          <a:p>
            <a:pPr lvl="0"/>
            <a:r>
              <a:rPr lang="sl-SI" sz="3500" dirty="0">
                <a:solidFill>
                  <a:schemeClr val="bg1"/>
                </a:solidFill>
              </a:rPr>
              <a:t>Primer: glagol arterija, sonet …</a:t>
            </a:r>
          </a:p>
          <a:p>
            <a:pPr lvl="0">
              <a:buNone/>
            </a:pPr>
            <a:endParaRPr lang="sl-SI" sz="3200" b="1" dirty="0"/>
          </a:p>
          <a:p>
            <a:pPr lvl="0"/>
            <a:r>
              <a:rPr lang="sl-SI" sz="3500" b="1" dirty="0" err="1">
                <a:solidFill>
                  <a:srgbClr val="7030A0"/>
                </a:solidFill>
              </a:rPr>
              <a:t>Večpomenke</a:t>
            </a:r>
            <a:r>
              <a:rPr lang="sl-SI" sz="3500" b="1" dirty="0">
                <a:solidFill>
                  <a:srgbClr val="7030A0"/>
                </a:solidFill>
              </a:rPr>
              <a:t> (imajo več pomenov). </a:t>
            </a:r>
          </a:p>
          <a:p>
            <a:pPr lvl="0"/>
            <a:r>
              <a:rPr lang="sl-SI" sz="3500" dirty="0">
                <a:solidFill>
                  <a:schemeClr val="bg1"/>
                </a:solidFill>
              </a:rPr>
              <a:t>Primer: buča, jezik, vila, maček …</a:t>
            </a:r>
            <a:endParaRPr lang="sl-SI" sz="3500" b="1" dirty="0">
              <a:solidFill>
                <a:schemeClr val="bg1"/>
              </a:solidFill>
            </a:endParaRPr>
          </a:p>
          <a:p>
            <a:endParaRPr lang="sl-SI" dirty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>
          <a:xfrm>
            <a:off x="414366" y="1196752"/>
            <a:ext cx="8443914" cy="1489938"/>
          </a:xfrm>
        </p:spPr>
        <p:txBody>
          <a:bodyPr>
            <a:normAutofit fontScale="90000"/>
          </a:bodyPr>
          <a:lstStyle/>
          <a:p>
            <a:pPr algn="ctr"/>
            <a:r>
              <a:rPr lang="sl-SI" sz="5300" b="1" dirty="0">
                <a:solidFill>
                  <a:srgbClr val="FF0000"/>
                </a:solidFill>
              </a:rPr>
              <a:t>BESEDE GLEDE NA ŠTEVILO POMENOV</a:t>
            </a:r>
            <a:br>
              <a:rPr lang="sl-SI" b="1" dirty="0">
                <a:solidFill>
                  <a:srgbClr val="FF0000"/>
                </a:solidFill>
              </a:rPr>
            </a:br>
            <a:endParaRPr lang="sl-SI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 idx="1"/>
          </p:nvPr>
        </p:nvSpPr>
        <p:spPr>
          <a:xfrm>
            <a:off x="457200" y="1524000"/>
            <a:ext cx="8543956" cy="4572000"/>
          </a:xfrm>
        </p:spPr>
        <p:txBody>
          <a:bodyPr>
            <a:normAutofit/>
          </a:bodyPr>
          <a:lstStyle/>
          <a:p>
            <a:r>
              <a:rPr lang="sl-SI" sz="3600" b="1" dirty="0">
                <a:solidFill>
                  <a:srgbClr val="7030A0"/>
                </a:solidFill>
              </a:rPr>
              <a:t>So besede, ki imajo enak ali soroden pomen in različno glasovno podobo.</a:t>
            </a:r>
          </a:p>
          <a:p>
            <a:pPr lvl="0"/>
            <a:r>
              <a:rPr lang="sl-SI" sz="3600" dirty="0">
                <a:solidFill>
                  <a:schemeClr val="bg1"/>
                </a:solidFill>
              </a:rPr>
              <a:t>zmeraj  </a:t>
            </a:r>
            <a:r>
              <a:rPr lang="sl-SI" sz="3600" b="1" dirty="0">
                <a:solidFill>
                  <a:schemeClr val="bg1"/>
                </a:solidFill>
                <a:sym typeface="Symbol"/>
              </a:rPr>
              <a:t></a:t>
            </a:r>
            <a:r>
              <a:rPr lang="sl-SI" sz="3600" dirty="0">
                <a:solidFill>
                  <a:schemeClr val="bg1"/>
                </a:solidFill>
              </a:rPr>
              <a:t>  vedno</a:t>
            </a:r>
          </a:p>
          <a:p>
            <a:pPr lvl="0"/>
            <a:r>
              <a:rPr lang="sl-SI" sz="3600" dirty="0">
                <a:solidFill>
                  <a:schemeClr val="bg1"/>
                </a:solidFill>
              </a:rPr>
              <a:t>jeza </a:t>
            </a:r>
            <a:r>
              <a:rPr lang="sl-SI" sz="3600" b="1" dirty="0">
                <a:solidFill>
                  <a:schemeClr val="bg1"/>
                </a:solidFill>
                <a:sym typeface="Symbol"/>
              </a:rPr>
              <a:t></a:t>
            </a:r>
            <a:r>
              <a:rPr lang="sl-SI" sz="3600" dirty="0">
                <a:solidFill>
                  <a:schemeClr val="bg1"/>
                </a:solidFill>
              </a:rPr>
              <a:t> bes</a:t>
            </a:r>
          </a:p>
          <a:p>
            <a:pPr lvl="0"/>
            <a:r>
              <a:rPr lang="sl-SI" sz="3600" dirty="0">
                <a:solidFill>
                  <a:schemeClr val="bg1"/>
                </a:solidFill>
              </a:rPr>
              <a:t>hraber </a:t>
            </a:r>
            <a:r>
              <a:rPr lang="sl-SI" sz="3600" b="1" dirty="0">
                <a:solidFill>
                  <a:schemeClr val="bg1"/>
                </a:solidFill>
                <a:sym typeface="Symbol"/>
              </a:rPr>
              <a:t></a:t>
            </a:r>
            <a:r>
              <a:rPr lang="sl-SI" sz="3600" dirty="0">
                <a:solidFill>
                  <a:schemeClr val="bg1"/>
                </a:solidFill>
              </a:rPr>
              <a:t>  pogumen</a:t>
            </a:r>
          </a:p>
          <a:p>
            <a:endParaRPr lang="sl-SI" dirty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l-SI" sz="5400" b="1" dirty="0">
                <a:solidFill>
                  <a:srgbClr val="FF0000"/>
                </a:solidFill>
              </a:rPr>
              <a:t>SOPOMENKE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3600" b="1" dirty="0">
                <a:solidFill>
                  <a:srgbClr val="7030A0"/>
                </a:solidFill>
              </a:rPr>
              <a:t>So besede z nasprotnim pomenom.</a:t>
            </a:r>
          </a:p>
          <a:p>
            <a:pPr lvl="0"/>
            <a:r>
              <a:rPr lang="sl-SI" sz="3600" dirty="0">
                <a:solidFill>
                  <a:schemeClr val="bg1"/>
                </a:solidFill>
              </a:rPr>
              <a:t>priti  </a:t>
            </a:r>
            <a:r>
              <a:rPr lang="sl-SI" sz="3600" b="1" dirty="0">
                <a:solidFill>
                  <a:schemeClr val="bg1"/>
                </a:solidFill>
                <a:sym typeface="Symbol"/>
              </a:rPr>
              <a:t></a:t>
            </a:r>
            <a:r>
              <a:rPr lang="sl-SI" sz="3600" b="1" dirty="0">
                <a:solidFill>
                  <a:schemeClr val="bg1"/>
                </a:solidFill>
              </a:rPr>
              <a:t>  </a:t>
            </a:r>
            <a:r>
              <a:rPr lang="sl-SI" sz="3600" dirty="0">
                <a:solidFill>
                  <a:schemeClr val="bg1"/>
                </a:solidFill>
              </a:rPr>
              <a:t>oditi</a:t>
            </a:r>
          </a:p>
          <a:p>
            <a:pPr lvl="0"/>
            <a:r>
              <a:rPr lang="sl-SI" sz="3600" dirty="0">
                <a:solidFill>
                  <a:schemeClr val="bg1"/>
                </a:solidFill>
              </a:rPr>
              <a:t>ožina</a:t>
            </a:r>
            <a:r>
              <a:rPr lang="sl-SI" sz="3600" b="1" dirty="0">
                <a:solidFill>
                  <a:schemeClr val="bg1"/>
                </a:solidFill>
              </a:rPr>
              <a:t> </a:t>
            </a:r>
            <a:r>
              <a:rPr lang="sl-SI" sz="3600" b="1" dirty="0">
                <a:solidFill>
                  <a:schemeClr val="bg1"/>
                </a:solidFill>
                <a:sym typeface="Symbol"/>
              </a:rPr>
              <a:t></a:t>
            </a:r>
            <a:r>
              <a:rPr lang="sl-SI" sz="3600" b="1" dirty="0">
                <a:solidFill>
                  <a:schemeClr val="bg1"/>
                </a:solidFill>
              </a:rPr>
              <a:t> </a:t>
            </a:r>
            <a:r>
              <a:rPr lang="sl-SI" sz="3600" dirty="0">
                <a:solidFill>
                  <a:schemeClr val="bg1"/>
                </a:solidFill>
              </a:rPr>
              <a:t>širina</a:t>
            </a:r>
          </a:p>
          <a:p>
            <a:pPr lvl="0"/>
            <a:r>
              <a:rPr lang="sl-SI" sz="3600" dirty="0">
                <a:solidFill>
                  <a:schemeClr val="bg1"/>
                </a:solidFill>
              </a:rPr>
              <a:t>znan </a:t>
            </a:r>
            <a:r>
              <a:rPr lang="sl-SI" sz="3600" b="1" dirty="0">
                <a:solidFill>
                  <a:schemeClr val="bg1"/>
                </a:solidFill>
              </a:rPr>
              <a:t> </a:t>
            </a:r>
            <a:r>
              <a:rPr lang="sl-SI" sz="3600" b="1" dirty="0">
                <a:solidFill>
                  <a:schemeClr val="bg1"/>
                </a:solidFill>
                <a:sym typeface="Symbol"/>
              </a:rPr>
              <a:t></a:t>
            </a:r>
            <a:r>
              <a:rPr lang="sl-SI" sz="3600" b="1" dirty="0">
                <a:solidFill>
                  <a:schemeClr val="bg1"/>
                </a:solidFill>
              </a:rPr>
              <a:t>  </a:t>
            </a:r>
            <a:r>
              <a:rPr lang="sl-SI" sz="3600" dirty="0">
                <a:solidFill>
                  <a:schemeClr val="bg1"/>
                </a:solidFill>
              </a:rPr>
              <a:t>neznan</a:t>
            </a:r>
          </a:p>
          <a:p>
            <a:endParaRPr lang="sl-SI" sz="3600" dirty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l-SI" sz="5400" b="1" dirty="0">
                <a:solidFill>
                  <a:srgbClr val="FF0000"/>
                </a:solidFill>
              </a:rPr>
              <a:t>PROTIPOMENKE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572000"/>
          </a:xfrm>
        </p:spPr>
        <p:txBody>
          <a:bodyPr>
            <a:normAutofit/>
          </a:bodyPr>
          <a:lstStyle/>
          <a:p>
            <a:r>
              <a:rPr lang="sl-SI" sz="3400" b="1" dirty="0">
                <a:solidFill>
                  <a:srgbClr val="7030A0"/>
                </a:solidFill>
              </a:rPr>
              <a:t>So besede s širšim pomenom oziroma so drugim besedam po pomenu nadrejene.</a:t>
            </a:r>
          </a:p>
          <a:p>
            <a:pPr lvl="0"/>
            <a:r>
              <a:rPr lang="sl-SI" sz="3400" dirty="0">
                <a:solidFill>
                  <a:schemeClr val="bg1"/>
                </a:solidFill>
              </a:rPr>
              <a:t>klavir, flavta, boben, kitara  </a:t>
            </a:r>
            <a:r>
              <a:rPr lang="sl-SI" sz="3400" b="1" dirty="0">
                <a:solidFill>
                  <a:schemeClr val="bg1"/>
                </a:solidFill>
                <a:sym typeface="Symbol"/>
              </a:rPr>
              <a:t></a:t>
            </a:r>
            <a:r>
              <a:rPr lang="sl-SI" sz="3400" b="1" dirty="0">
                <a:solidFill>
                  <a:schemeClr val="bg1"/>
                </a:solidFill>
              </a:rPr>
              <a:t>  </a:t>
            </a:r>
            <a:r>
              <a:rPr lang="sl-SI" sz="3400" b="1" dirty="0">
                <a:solidFill>
                  <a:srgbClr val="002060"/>
                </a:solidFill>
              </a:rPr>
              <a:t>glasbila</a:t>
            </a:r>
            <a:endParaRPr lang="sl-SI" sz="3400" dirty="0">
              <a:solidFill>
                <a:srgbClr val="002060"/>
              </a:solidFill>
            </a:endParaRPr>
          </a:p>
          <a:p>
            <a:pPr lvl="0"/>
            <a:r>
              <a:rPr lang="sl-SI" sz="3400" dirty="0">
                <a:solidFill>
                  <a:schemeClr val="bg1"/>
                </a:solidFill>
              </a:rPr>
              <a:t>klicaj, vejica, vprašaj, pika  </a:t>
            </a:r>
            <a:r>
              <a:rPr lang="sl-SI" sz="3400" b="1" dirty="0">
                <a:solidFill>
                  <a:schemeClr val="bg1"/>
                </a:solidFill>
                <a:sym typeface="Symbol"/>
              </a:rPr>
              <a:t></a:t>
            </a:r>
            <a:r>
              <a:rPr lang="sl-SI" sz="3400" b="1" dirty="0">
                <a:solidFill>
                  <a:schemeClr val="bg1"/>
                </a:solidFill>
              </a:rPr>
              <a:t>  </a:t>
            </a:r>
            <a:r>
              <a:rPr lang="sl-SI" sz="3400" b="1" dirty="0">
                <a:solidFill>
                  <a:srgbClr val="002060"/>
                </a:solidFill>
              </a:rPr>
              <a:t>ločila</a:t>
            </a:r>
            <a:endParaRPr lang="sl-SI" sz="3400" dirty="0">
              <a:solidFill>
                <a:srgbClr val="002060"/>
              </a:solidFill>
            </a:endParaRPr>
          </a:p>
          <a:p>
            <a:pPr lvl="0"/>
            <a:r>
              <a:rPr lang="sl-SI" sz="3400" dirty="0">
                <a:solidFill>
                  <a:schemeClr val="bg1"/>
                </a:solidFill>
              </a:rPr>
              <a:t>pek, šivilja, zdravnica  </a:t>
            </a:r>
            <a:r>
              <a:rPr lang="sl-SI" sz="3400" b="1" dirty="0">
                <a:solidFill>
                  <a:schemeClr val="bg1"/>
                </a:solidFill>
                <a:sym typeface="Symbol"/>
              </a:rPr>
              <a:t></a:t>
            </a:r>
            <a:r>
              <a:rPr lang="sl-SI" sz="3400" b="1" dirty="0">
                <a:solidFill>
                  <a:schemeClr val="bg1"/>
                </a:solidFill>
              </a:rPr>
              <a:t> </a:t>
            </a:r>
            <a:r>
              <a:rPr lang="sl-SI" sz="3400" b="1" dirty="0">
                <a:solidFill>
                  <a:srgbClr val="002060"/>
                </a:solidFill>
              </a:rPr>
              <a:t>poklici</a:t>
            </a:r>
            <a:endParaRPr lang="sl-SI" sz="3400" dirty="0">
              <a:solidFill>
                <a:srgbClr val="002060"/>
              </a:solidFill>
            </a:endParaRPr>
          </a:p>
          <a:p>
            <a:endParaRPr lang="sl-SI" dirty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l-SI" sz="5400" b="1" dirty="0">
                <a:solidFill>
                  <a:srgbClr val="FF0000"/>
                </a:solidFill>
              </a:rPr>
              <a:t>NADPOMENKE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 idx="1"/>
          </p:nvPr>
        </p:nvSpPr>
        <p:spPr>
          <a:xfrm>
            <a:off x="457200" y="1524000"/>
            <a:ext cx="8401080" cy="4905396"/>
          </a:xfrm>
        </p:spPr>
        <p:txBody>
          <a:bodyPr>
            <a:noAutofit/>
          </a:bodyPr>
          <a:lstStyle/>
          <a:p>
            <a:r>
              <a:rPr lang="sl-SI" sz="3200" b="1" dirty="0">
                <a:solidFill>
                  <a:srgbClr val="7030A0"/>
                </a:solidFill>
              </a:rPr>
              <a:t>So besede z ožjim pomenom  oziroma  so drugim besedam po pomenu podrejene.</a:t>
            </a:r>
          </a:p>
          <a:p>
            <a:pPr lvl="0"/>
            <a:r>
              <a:rPr lang="sl-SI" sz="3200" dirty="0">
                <a:solidFill>
                  <a:schemeClr val="bg1"/>
                </a:solidFill>
              </a:rPr>
              <a:t>Država: </a:t>
            </a:r>
            <a:r>
              <a:rPr lang="sl-SI" sz="3200" b="1" dirty="0">
                <a:solidFill>
                  <a:srgbClr val="002060"/>
                </a:solidFill>
              </a:rPr>
              <a:t>Avstrija, Nemčija, Slovenija, Romunija</a:t>
            </a:r>
            <a:endParaRPr lang="sl-SI" sz="3200" dirty="0">
              <a:solidFill>
                <a:srgbClr val="002060"/>
              </a:solidFill>
            </a:endParaRPr>
          </a:p>
          <a:p>
            <a:pPr lvl="0"/>
            <a:r>
              <a:rPr lang="sl-SI" sz="3200" dirty="0">
                <a:solidFill>
                  <a:schemeClr val="bg1"/>
                </a:solidFill>
              </a:rPr>
              <a:t>Začimbe</a:t>
            </a:r>
            <a:r>
              <a:rPr lang="sl-SI" sz="3200" dirty="0">
                <a:solidFill>
                  <a:srgbClr val="002060"/>
                </a:solidFill>
              </a:rPr>
              <a:t>: </a:t>
            </a:r>
            <a:r>
              <a:rPr lang="sl-SI" sz="3200" b="1" dirty="0">
                <a:solidFill>
                  <a:srgbClr val="002060"/>
                </a:solidFill>
              </a:rPr>
              <a:t>poper, sol, origano, timijan</a:t>
            </a:r>
            <a:endParaRPr lang="sl-SI" sz="3200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sl-SI" sz="3200" b="1" u="sng" dirty="0"/>
          </a:p>
          <a:p>
            <a:endParaRPr lang="sl-SI" sz="3200" dirty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l-SI" sz="5400" b="1" dirty="0">
                <a:solidFill>
                  <a:srgbClr val="FF0000"/>
                </a:solidFill>
              </a:rPr>
              <a:t>PODPOMENKE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3600" b="1" dirty="0">
                <a:solidFill>
                  <a:srgbClr val="FF0000"/>
                </a:solidFill>
              </a:rPr>
              <a:t>Besedno družino</a:t>
            </a:r>
            <a:r>
              <a:rPr lang="sl-SI" sz="3600" b="1" dirty="0">
                <a:solidFill>
                  <a:srgbClr val="002060"/>
                </a:solidFill>
              </a:rPr>
              <a:t> </a:t>
            </a:r>
            <a:r>
              <a:rPr lang="sl-SI" sz="3600" dirty="0">
                <a:solidFill>
                  <a:srgbClr val="002060"/>
                </a:solidFill>
              </a:rPr>
              <a:t>sestavljajo besede, ki imajo </a:t>
            </a:r>
            <a:r>
              <a:rPr lang="sl-SI" sz="3600" b="1" dirty="0">
                <a:solidFill>
                  <a:srgbClr val="002060"/>
                </a:solidFill>
              </a:rPr>
              <a:t>skupen koren in so sorodne po pomenu.</a:t>
            </a:r>
            <a:endParaRPr lang="sl-SI" sz="3600" dirty="0">
              <a:solidFill>
                <a:srgbClr val="002060"/>
              </a:solidFill>
            </a:endParaRPr>
          </a:p>
          <a:p>
            <a:r>
              <a:rPr lang="sl-SI" sz="3600" b="1" dirty="0">
                <a:solidFill>
                  <a:srgbClr val="009900"/>
                </a:solidFill>
              </a:rPr>
              <a:t>Koren – </a:t>
            </a:r>
            <a:r>
              <a:rPr lang="sl-SI" sz="3600" b="1" dirty="0" err="1">
                <a:solidFill>
                  <a:srgbClr val="009900"/>
                </a:solidFill>
              </a:rPr>
              <a:t>pis</a:t>
            </a:r>
            <a:r>
              <a:rPr lang="sl-SI" sz="3600" b="1" dirty="0">
                <a:solidFill>
                  <a:srgbClr val="009900"/>
                </a:solidFill>
              </a:rPr>
              <a:t>: </a:t>
            </a:r>
            <a:r>
              <a:rPr lang="sl-SI" sz="3600" dirty="0">
                <a:solidFill>
                  <a:schemeClr val="bg1"/>
                </a:solidFill>
              </a:rPr>
              <a:t>pisati, pisalo, pisatelj, napisati, pismo ...</a:t>
            </a:r>
          </a:p>
          <a:p>
            <a:r>
              <a:rPr lang="sl-SI" sz="3600" b="1" dirty="0">
                <a:solidFill>
                  <a:srgbClr val="FF00FF"/>
                </a:solidFill>
              </a:rPr>
              <a:t>!!! </a:t>
            </a:r>
            <a:r>
              <a:rPr lang="sl-SI" sz="3600" dirty="0">
                <a:solidFill>
                  <a:srgbClr val="FF00FF"/>
                </a:solidFill>
              </a:rPr>
              <a:t>Piskati ne spada v to družino, ker </a:t>
            </a:r>
            <a:r>
              <a:rPr lang="sl-SI" sz="3600">
                <a:solidFill>
                  <a:srgbClr val="FF00FF"/>
                </a:solidFill>
              </a:rPr>
              <a:t>ni sorodna </a:t>
            </a:r>
            <a:r>
              <a:rPr lang="sl-SI" sz="3600" dirty="0">
                <a:solidFill>
                  <a:srgbClr val="FF00FF"/>
                </a:solidFill>
              </a:rPr>
              <a:t>po pomenu.</a:t>
            </a:r>
          </a:p>
          <a:p>
            <a:endParaRPr lang="sl-SI" dirty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l-SI" sz="5400" b="1" dirty="0">
                <a:solidFill>
                  <a:srgbClr val="FF0000"/>
                </a:solidFill>
              </a:rPr>
              <a:t>BESEDNA DRUŽINA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ir">
  <a:themeElements>
    <a:clrScheme name="Papi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i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i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166</TotalTime>
  <Words>217</Words>
  <Application>Microsoft Office PowerPoint</Application>
  <PresentationFormat>Diaprojekcija na zaslonu (4:3)</PresentationFormat>
  <Paragraphs>31</Paragraphs>
  <Slides>7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7</vt:i4>
      </vt:variant>
    </vt:vector>
  </HeadingPairs>
  <TitlesOfParts>
    <vt:vector size="11" baseType="lpstr">
      <vt:lpstr>Arial</vt:lpstr>
      <vt:lpstr>Constantia</vt:lpstr>
      <vt:lpstr>Wingdings 2</vt:lpstr>
      <vt:lpstr>Papir</vt:lpstr>
      <vt:lpstr>O D N O S I  M E D   B E S E D A M I </vt:lpstr>
      <vt:lpstr>BESEDE GLEDE NA ŠTEVILO POMENOV </vt:lpstr>
      <vt:lpstr>SOPOMENKE</vt:lpstr>
      <vt:lpstr>PROTIPOMENKE</vt:lpstr>
      <vt:lpstr>NADPOMENKE</vt:lpstr>
      <vt:lpstr>PODPOMENKE</vt:lpstr>
      <vt:lpstr>BESEDNA DRUŽINA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ODNOSI MED BESEDAMI</dc:title>
  <dc:creator>OS Preserje</dc:creator>
  <cp:lastModifiedBy>Tanja</cp:lastModifiedBy>
  <cp:revision>7</cp:revision>
  <dcterms:created xsi:type="dcterms:W3CDTF">2016-11-22T06:03:54Z</dcterms:created>
  <dcterms:modified xsi:type="dcterms:W3CDTF">2020-04-05T12:46:14Z</dcterms:modified>
</cp:coreProperties>
</file>