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B5832-3EE5-45F5-90A5-2C47542B529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90B09A-C35B-4669-A47A-BCAE199786E2}">
      <dgm:prSet/>
      <dgm:spPr/>
      <dgm:t>
        <a:bodyPr/>
        <a:lstStyle/>
        <a:p>
          <a:r>
            <a:rPr lang="sl-SI" b="1" u="sng" dirty="0">
              <a:solidFill>
                <a:srgbClr val="FF0000"/>
              </a:solidFill>
            </a:rPr>
            <a:t>ŽIVI JEZIK </a:t>
          </a:r>
          <a:r>
            <a:rPr lang="sl-SI" dirty="0">
              <a:sym typeface="Symbol" panose="05050102010706020507" pitchFamily="18" charset="2"/>
            </a:rPr>
            <a:t></a:t>
          </a:r>
          <a:r>
            <a:rPr lang="sl-SI" dirty="0"/>
            <a:t> Jezik, ki ga neka skupnost uporablja za vsakdanje sporazumevanje.</a:t>
          </a:r>
        </a:p>
        <a:p>
          <a:r>
            <a:rPr lang="sl-SI" b="1" dirty="0"/>
            <a:t>Primer: </a:t>
          </a:r>
          <a:r>
            <a:rPr lang="sl-SI" dirty="0"/>
            <a:t>slovenščina, nemščina, francoščina</a:t>
          </a:r>
          <a:endParaRPr lang="en-US" dirty="0"/>
        </a:p>
      </dgm:t>
    </dgm:pt>
    <dgm:pt modelId="{EB28D0AC-E366-40F2-BA84-3705935DFCB1}" type="parTrans" cxnId="{FE7F86D2-3220-4572-B868-6D56917EC060}">
      <dgm:prSet/>
      <dgm:spPr/>
      <dgm:t>
        <a:bodyPr/>
        <a:lstStyle/>
        <a:p>
          <a:endParaRPr lang="en-US"/>
        </a:p>
      </dgm:t>
    </dgm:pt>
    <dgm:pt modelId="{16A127C0-CB67-41C4-87F3-54832F00AAB2}" type="sibTrans" cxnId="{FE7F86D2-3220-4572-B868-6D56917EC060}">
      <dgm:prSet/>
      <dgm:spPr/>
      <dgm:t>
        <a:bodyPr/>
        <a:lstStyle/>
        <a:p>
          <a:endParaRPr lang="en-US"/>
        </a:p>
      </dgm:t>
    </dgm:pt>
    <dgm:pt modelId="{196D0D02-9849-4D7B-B1D6-6EB08951819D}">
      <dgm:prSet/>
      <dgm:spPr/>
      <dgm:t>
        <a:bodyPr/>
        <a:lstStyle/>
        <a:p>
          <a:r>
            <a:rPr lang="sl-SI" b="1" u="sng" dirty="0">
              <a:solidFill>
                <a:srgbClr val="FF0000"/>
              </a:solidFill>
            </a:rPr>
            <a:t>MRTVI JEZIK</a:t>
          </a:r>
          <a:r>
            <a:rPr lang="sl-SI" dirty="0">
              <a:solidFill>
                <a:srgbClr val="FF0000"/>
              </a:solidFill>
            </a:rPr>
            <a:t> </a:t>
          </a:r>
          <a:r>
            <a:rPr lang="sl-SI" dirty="0">
              <a:sym typeface="Symbol" panose="05050102010706020507" pitchFamily="18" charset="2"/>
            </a:rPr>
            <a:t></a:t>
          </a:r>
          <a:r>
            <a:rPr lang="sl-SI" dirty="0"/>
            <a:t> jezik, ki ga ljudje ne uporabljajo več kot jezik vsakdanjega sporazumevanja </a:t>
          </a:r>
        </a:p>
        <a:p>
          <a:r>
            <a:rPr lang="sl-SI" b="1" dirty="0"/>
            <a:t>Primer: </a:t>
          </a:r>
          <a:r>
            <a:rPr lang="sl-SI" dirty="0"/>
            <a:t>latinščina, stara cerkvena slovanščina, stara grščina</a:t>
          </a:r>
          <a:endParaRPr lang="en-US" dirty="0"/>
        </a:p>
      </dgm:t>
    </dgm:pt>
    <dgm:pt modelId="{C9C50A59-370F-42E3-A5BC-EB9E17BF6903}" type="parTrans" cxnId="{9924EBFA-7EFB-4590-9742-762247E4AE7A}">
      <dgm:prSet/>
      <dgm:spPr/>
      <dgm:t>
        <a:bodyPr/>
        <a:lstStyle/>
        <a:p>
          <a:endParaRPr lang="en-US"/>
        </a:p>
      </dgm:t>
    </dgm:pt>
    <dgm:pt modelId="{1F4828B3-4FF6-426B-9CD8-D6C3FFBF8590}" type="sibTrans" cxnId="{9924EBFA-7EFB-4590-9742-762247E4AE7A}">
      <dgm:prSet/>
      <dgm:spPr/>
      <dgm:t>
        <a:bodyPr/>
        <a:lstStyle/>
        <a:p>
          <a:endParaRPr lang="en-US"/>
        </a:p>
      </dgm:t>
    </dgm:pt>
    <dgm:pt modelId="{91B4FAAA-68DC-4BC0-B703-63722C45BF69}" type="pres">
      <dgm:prSet presAssocID="{193B5832-3EE5-45F5-90A5-2C47542B529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7E1F3D-E96A-4F02-9C12-C79280298B59}" type="pres">
      <dgm:prSet presAssocID="{9690B09A-C35B-4669-A47A-BCAE199786E2}" presName="hierRoot1" presStyleCnt="0"/>
      <dgm:spPr/>
    </dgm:pt>
    <dgm:pt modelId="{9577D5F1-11BC-4D04-B1CC-7B66834619B7}" type="pres">
      <dgm:prSet presAssocID="{9690B09A-C35B-4669-A47A-BCAE199786E2}" presName="composite" presStyleCnt="0"/>
      <dgm:spPr/>
    </dgm:pt>
    <dgm:pt modelId="{0DB9FA2B-4AC8-42FE-9901-C366AC858D3F}" type="pres">
      <dgm:prSet presAssocID="{9690B09A-C35B-4669-A47A-BCAE199786E2}" presName="background" presStyleLbl="node0" presStyleIdx="0" presStyleCnt="2"/>
      <dgm:spPr/>
    </dgm:pt>
    <dgm:pt modelId="{336F5267-F20F-4A4F-9384-73F58294471E}" type="pres">
      <dgm:prSet presAssocID="{9690B09A-C35B-4669-A47A-BCAE199786E2}" presName="text" presStyleLbl="fgAcc0" presStyleIdx="0" presStyleCnt="2" custLinFactNeighborX="-771" custLinFactNeighborY="-2023">
        <dgm:presLayoutVars>
          <dgm:chPref val="3"/>
        </dgm:presLayoutVars>
      </dgm:prSet>
      <dgm:spPr/>
    </dgm:pt>
    <dgm:pt modelId="{AC74077F-4E17-4B19-A734-34416BE850AA}" type="pres">
      <dgm:prSet presAssocID="{9690B09A-C35B-4669-A47A-BCAE199786E2}" presName="hierChild2" presStyleCnt="0"/>
      <dgm:spPr/>
    </dgm:pt>
    <dgm:pt modelId="{F703338E-1F6E-4AD5-9FE3-6393718444CE}" type="pres">
      <dgm:prSet presAssocID="{196D0D02-9849-4D7B-B1D6-6EB08951819D}" presName="hierRoot1" presStyleCnt="0"/>
      <dgm:spPr/>
    </dgm:pt>
    <dgm:pt modelId="{CD38CFB6-88A9-4941-B6B8-9EB09D94ECD2}" type="pres">
      <dgm:prSet presAssocID="{196D0D02-9849-4D7B-B1D6-6EB08951819D}" presName="composite" presStyleCnt="0"/>
      <dgm:spPr/>
    </dgm:pt>
    <dgm:pt modelId="{4BD4B3CC-0FB7-4DD9-BEC5-927D671F298D}" type="pres">
      <dgm:prSet presAssocID="{196D0D02-9849-4D7B-B1D6-6EB08951819D}" presName="background" presStyleLbl="node0" presStyleIdx="1" presStyleCnt="2"/>
      <dgm:spPr/>
    </dgm:pt>
    <dgm:pt modelId="{6500236B-E87C-413C-8A0D-922C47C96C81}" type="pres">
      <dgm:prSet presAssocID="{196D0D02-9849-4D7B-B1D6-6EB08951819D}" presName="text" presStyleLbl="fgAcc0" presStyleIdx="1" presStyleCnt="2" custScaleY="128157">
        <dgm:presLayoutVars>
          <dgm:chPref val="3"/>
        </dgm:presLayoutVars>
      </dgm:prSet>
      <dgm:spPr/>
    </dgm:pt>
    <dgm:pt modelId="{831F95B0-634B-4270-B38C-8C3CBEB11324}" type="pres">
      <dgm:prSet presAssocID="{196D0D02-9849-4D7B-B1D6-6EB08951819D}" presName="hierChild2" presStyleCnt="0"/>
      <dgm:spPr/>
    </dgm:pt>
  </dgm:ptLst>
  <dgm:cxnLst>
    <dgm:cxn modelId="{3F278631-665E-424B-BB86-2B9B78A9026B}" type="presOf" srcId="{193B5832-3EE5-45F5-90A5-2C47542B529C}" destId="{91B4FAAA-68DC-4BC0-B703-63722C45BF69}" srcOrd="0" destOrd="0" presId="urn:microsoft.com/office/officeart/2005/8/layout/hierarchy1"/>
    <dgm:cxn modelId="{278BCE32-D4A7-4C85-BDCF-BDE3C96117FB}" type="presOf" srcId="{196D0D02-9849-4D7B-B1D6-6EB08951819D}" destId="{6500236B-E87C-413C-8A0D-922C47C96C81}" srcOrd="0" destOrd="0" presId="urn:microsoft.com/office/officeart/2005/8/layout/hierarchy1"/>
    <dgm:cxn modelId="{5A881E53-C4D9-419F-BEF4-426330ECA9C2}" type="presOf" srcId="{9690B09A-C35B-4669-A47A-BCAE199786E2}" destId="{336F5267-F20F-4A4F-9384-73F58294471E}" srcOrd="0" destOrd="0" presId="urn:microsoft.com/office/officeart/2005/8/layout/hierarchy1"/>
    <dgm:cxn modelId="{FE7F86D2-3220-4572-B868-6D56917EC060}" srcId="{193B5832-3EE5-45F5-90A5-2C47542B529C}" destId="{9690B09A-C35B-4669-A47A-BCAE199786E2}" srcOrd="0" destOrd="0" parTransId="{EB28D0AC-E366-40F2-BA84-3705935DFCB1}" sibTransId="{16A127C0-CB67-41C4-87F3-54832F00AAB2}"/>
    <dgm:cxn modelId="{9924EBFA-7EFB-4590-9742-762247E4AE7A}" srcId="{193B5832-3EE5-45F5-90A5-2C47542B529C}" destId="{196D0D02-9849-4D7B-B1D6-6EB08951819D}" srcOrd="1" destOrd="0" parTransId="{C9C50A59-370F-42E3-A5BC-EB9E17BF6903}" sibTransId="{1F4828B3-4FF6-426B-9CD8-D6C3FFBF8590}"/>
    <dgm:cxn modelId="{1F30CA9D-9B82-4F4E-BC89-3B0C2C270A7B}" type="presParOf" srcId="{91B4FAAA-68DC-4BC0-B703-63722C45BF69}" destId="{517E1F3D-E96A-4F02-9C12-C79280298B59}" srcOrd="0" destOrd="0" presId="urn:microsoft.com/office/officeart/2005/8/layout/hierarchy1"/>
    <dgm:cxn modelId="{98E6DA72-1C56-482A-A57F-040998FA2B08}" type="presParOf" srcId="{517E1F3D-E96A-4F02-9C12-C79280298B59}" destId="{9577D5F1-11BC-4D04-B1CC-7B66834619B7}" srcOrd="0" destOrd="0" presId="urn:microsoft.com/office/officeart/2005/8/layout/hierarchy1"/>
    <dgm:cxn modelId="{E17E60E2-507C-43A1-8017-7A9B9711A900}" type="presParOf" srcId="{9577D5F1-11BC-4D04-B1CC-7B66834619B7}" destId="{0DB9FA2B-4AC8-42FE-9901-C366AC858D3F}" srcOrd="0" destOrd="0" presId="urn:microsoft.com/office/officeart/2005/8/layout/hierarchy1"/>
    <dgm:cxn modelId="{41284AAB-6D19-4F03-81E4-6725EC523E52}" type="presParOf" srcId="{9577D5F1-11BC-4D04-B1CC-7B66834619B7}" destId="{336F5267-F20F-4A4F-9384-73F58294471E}" srcOrd="1" destOrd="0" presId="urn:microsoft.com/office/officeart/2005/8/layout/hierarchy1"/>
    <dgm:cxn modelId="{5A65F8DF-CC3D-40D4-8733-64F2F33B67DD}" type="presParOf" srcId="{517E1F3D-E96A-4F02-9C12-C79280298B59}" destId="{AC74077F-4E17-4B19-A734-34416BE850AA}" srcOrd="1" destOrd="0" presId="urn:microsoft.com/office/officeart/2005/8/layout/hierarchy1"/>
    <dgm:cxn modelId="{68D6928C-9723-4DFA-AF1E-2FF0251D0ACB}" type="presParOf" srcId="{91B4FAAA-68DC-4BC0-B703-63722C45BF69}" destId="{F703338E-1F6E-4AD5-9FE3-6393718444CE}" srcOrd="1" destOrd="0" presId="urn:microsoft.com/office/officeart/2005/8/layout/hierarchy1"/>
    <dgm:cxn modelId="{9B50705B-658A-4223-9AFE-9CBEB0945608}" type="presParOf" srcId="{F703338E-1F6E-4AD5-9FE3-6393718444CE}" destId="{CD38CFB6-88A9-4941-B6B8-9EB09D94ECD2}" srcOrd="0" destOrd="0" presId="urn:microsoft.com/office/officeart/2005/8/layout/hierarchy1"/>
    <dgm:cxn modelId="{B133DCF1-D9F1-4F20-B126-00985D62AA76}" type="presParOf" srcId="{CD38CFB6-88A9-4941-B6B8-9EB09D94ECD2}" destId="{4BD4B3CC-0FB7-4DD9-BEC5-927D671F298D}" srcOrd="0" destOrd="0" presId="urn:microsoft.com/office/officeart/2005/8/layout/hierarchy1"/>
    <dgm:cxn modelId="{15292C1F-C357-473C-83CF-6D106C933A15}" type="presParOf" srcId="{CD38CFB6-88A9-4941-B6B8-9EB09D94ECD2}" destId="{6500236B-E87C-413C-8A0D-922C47C96C81}" srcOrd="1" destOrd="0" presId="urn:microsoft.com/office/officeart/2005/8/layout/hierarchy1"/>
    <dgm:cxn modelId="{7E01CCF5-FB67-4639-B0B7-F041AB4F53CE}" type="presParOf" srcId="{F703338E-1F6E-4AD5-9FE3-6393718444CE}" destId="{831F95B0-634B-4270-B38C-8C3CBEB113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600C29-9F25-45EE-BE57-48C02168251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2945928-778F-4585-98CA-4DDA44F49794}">
      <dgm:prSet custT="1"/>
      <dgm:spPr/>
      <dgm:t>
        <a:bodyPr/>
        <a:lstStyle/>
        <a:p>
          <a:r>
            <a:rPr lang="sl-SI" sz="2800" b="1" u="sng" dirty="0">
              <a:solidFill>
                <a:srgbClr val="FF0000"/>
              </a:solidFill>
            </a:rPr>
            <a:t>MATERNI JEZIK</a:t>
          </a:r>
          <a:r>
            <a:rPr lang="sl-SI" sz="2800" b="1" dirty="0">
              <a:solidFill>
                <a:srgbClr val="FF0000"/>
              </a:solidFill>
            </a:rPr>
            <a:t> </a:t>
          </a:r>
          <a:r>
            <a:rPr lang="sl-SI" sz="2800" dirty="0">
              <a:sym typeface="Symbol" panose="05050102010706020507" pitchFamily="18" charset="2"/>
            </a:rPr>
            <a:t></a:t>
          </a:r>
          <a:r>
            <a:rPr lang="sl-SI" sz="2800" dirty="0"/>
            <a:t> jezik, ki smo se ga naučili v zgodnjem otroštvu od matere in okolja. </a:t>
          </a:r>
        </a:p>
        <a:p>
          <a:r>
            <a:rPr lang="sl-SI" sz="2800" dirty="0"/>
            <a:t>Spremlja nas v razmišljanju, govoru, branju in pisanju.</a:t>
          </a:r>
          <a:endParaRPr lang="en-US" sz="2800" dirty="0"/>
        </a:p>
      </dgm:t>
    </dgm:pt>
    <dgm:pt modelId="{91F634BB-48FE-4B1F-9387-424268033F77}" type="parTrans" cxnId="{33003030-34A3-4B03-8D15-931196DC29AD}">
      <dgm:prSet/>
      <dgm:spPr/>
      <dgm:t>
        <a:bodyPr/>
        <a:lstStyle/>
        <a:p>
          <a:endParaRPr lang="en-US"/>
        </a:p>
      </dgm:t>
    </dgm:pt>
    <dgm:pt modelId="{81F74F2C-7012-44EB-AC22-9A931FCC465E}" type="sibTrans" cxnId="{33003030-34A3-4B03-8D15-931196DC29AD}">
      <dgm:prSet/>
      <dgm:spPr/>
      <dgm:t>
        <a:bodyPr/>
        <a:lstStyle/>
        <a:p>
          <a:endParaRPr lang="en-US"/>
        </a:p>
      </dgm:t>
    </dgm:pt>
    <dgm:pt modelId="{9BDA3B84-14B2-4DB6-A759-1EA86E926664}">
      <dgm:prSet custT="1"/>
      <dgm:spPr/>
      <dgm:t>
        <a:bodyPr/>
        <a:lstStyle/>
        <a:p>
          <a:r>
            <a:rPr lang="sl-SI" sz="2800" b="1" u="sng" dirty="0">
              <a:solidFill>
                <a:srgbClr val="FF0000"/>
              </a:solidFill>
            </a:rPr>
            <a:t>JEZIK OKOLJA </a:t>
          </a:r>
          <a:r>
            <a:rPr lang="sl-SI" sz="2200" dirty="0">
              <a:sym typeface="Symbol" panose="05050102010706020507" pitchFamily="18" charset="2"/>
            </a:rPr>
            <a:t></a:t>
          </a:r>
          <a:r>
            <a:rPr lang="sl-SI" sz="2200" dirty="0"/>
            <a:t> </a:t>
          </a:r>
          <a:r>
            <a:rPr lang="sl-SI" sz="2800" dirty="0"/>
            <a:t>jezik, ki se ga v večjezičnem okolju človek nauči kot drugi jezik /grem v Nemčijo in se moram naučiti nemščine, da se bom lahko sporazumeval).</a:t>
          </a:r>
          <a:endParaRPr lang="en-US" sz="2800" dirty="0"/>
        </a:p>
      </dgm:t>
    </dgm:pt>
    <dgm:pt modelId="{C0885E98-7FAB-438E-837B-AFB408CFF256}" type="parTrans" cxnId="{200501BC-70F9-4558-978F-55CA485FCEC8}">
      <dgm:prSet/>
      <dgm:spPr/>
      <dgm:t>
        <a:bodyPr/>
        <a:lstStyle/>
        <a:p>
          <a:endParaRPr lang="en-US"/>
        </a:p>
      </dgm:t>
    </dgm:pt>
    <dgm:pt modelId="{0B2F2F0C-47D2-47BE-856D-565FC9A8722F}" type="sibTrans" cxnId="{200501BC-70F9-4558-978F-55CA485FCEC8}">
      <dgm:prSet/>
      <dgm:spPr/>
      <dgm:t>
        <a:bodyPr/>
        <a:lstStyle/>
        <a:p>
          <a:endParaRPr lang="en-US"/>
        </a:p>
      </dgm:t>
    </dgm:pt>
    <dgm:pt modelId="{A231202E-1D9D-435C-AE38-AE5CEBECA4B5}" type="pres">
      <dgm:prSet presAssocID="{28600C29-9F25-45EE-BE57-48C0216825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BB18038-EF11-47AC-B0C5-31EDC82DAC9F}" type="pres">
      <dgm:prSet presAssocID="{A2945928-778F-4585-98CA-4DDA44F49794}" presName="hierRoot1" presStyleCnt="0"/>
      <dgm:spPr/>
    </dgm:pt>
    <dgm:pt modelId="{41A9BF61-E5BA-4A47-84AA-FAF03D68B068}" type="pres">
      <dgm:prSet presAssocID="{A2945928-778F-4585-98CA-4DDA44F49794}" presName="composite" presStyleCnt="0"/>
      <dgm:spPr/>
    </dgm:pt>
    <dgm:pt modelId="{5201D08B-2733-4A06-B2D0-711CF61C5DE3}" type="pres">
      <dgm:prSet presAssocID="{A2945928-778F-4585-98CA-4DDA44F49794}" presName="background" presStyleLbl="node0" presStyleIdx="0" presStyleCnt="2"/>
      <dgm:spPr/>
    </dgm:pt>
    <dgm:pt modelId="{F78052BE-C253-4391-80FF-0FE92D6D26B1}" type="pres">
      <dgm:prSet presAssocID="{A2945928-778F-4585-98CA-4DDA44F49794}" presName="text" presStyleLbl="fgAcc0" presStyleIdx="0" presStyleCnt="2" custScaleX="106251" custScaleY="109279">
        <dgm:presLayoutVars>
          <dgm:chPref val="3"/>
        </dgm:presLayoutVars>
      </dgm:prSet>
      <dgm:spPr/>
    </dgm:pt>
    <dgm:pt modelId="{75ED8CC5-4CF2-42C0-8EAE-2E6D0B239481}" type="pres">
      <dgm:prSet presAssocID="{A2945928-778F-4585-98CA-4DDA44F49794}" presName="hierChild2" presStyleCnt="0"/>
      <dgm:spPr/>
    </dgm:pt>
    <dgm:pt modelId="{078D3110-857F-4E6D-BFCC-673F3A42A34E}" type="pres">
      <dgm:prSet presAssocID="{9BDA3B84-14B2-4DB6-A759-1EA86E926664}" presName="hierRoot1" presStyleCnt="0"/>
      <dgm:spPr/>
    </dgm:pt>
    <dgm:pt modelId="{68153745-938E-48F1-B593-57D50B02620B}" type="pres">
      <dgm:prSet presAssocID="{9BDA3B84-14B2-4DB6-A759-1EA86E926664}" presName="composite" presStyleCnt="0"/>
      <dgm:spPr/>
    </dgm:pt>
    <dgm:pt modelId="{947D1698-A470-4D3F-AA43-1B69CBAB0432}" type="pres">
      <dgm:prSet presAssocID="{9BDA3B84-14B2-4DB6-A759-1EA86E926664}" presName="background" presStyleLbl="node0" presStyleIdx="1" presStyleCnt="2"/>
      <dgm:spPr/>
    </dgm:pt>
    <dgm:pt modelId="{84F76C25-9362-484F-BF3A-813F5C7630AB}" type="pres">
      <dgm:prSet presAssocID="{9BDA3B84-14B2-4DB6-A759-1EA86E926664}" presName="text" presStyleLbl="fgAcc0" presStyleIdx="1" presStyleCnt="2" custScaleX="117618" custScaleY="127598">
        <dgm:presLayoutVars>
          <dgm:chPref val="3"/>
        </dgm:presLayoutVars>
      </dgm:prSet>
      <dgm:spPr/>
    </dgm:pt>
    <dgm:pt modelId="{3704C652-4771-42BE-B7ED-89CDD98E109F}" type="pres">
      <dgm:prSet presAssocID="{9BDA3B84-14B2-4DB6-A759-1EA86E926664}" presName="hierChild2" presStyleCnt="0"/>
      <dgm:spPr/>
    </dgm:pt>
  </dgm:ptLst>
  <dgm:cxnLst>
    <dgm:cxn modelId="{0599640F-8E20-47F7-BDE4-BCEA09C53ED7}" type="presOf" srcId="{9BDA3B84-14B2-4DB6-A759-1EA86E926664}" destId="{84F76C25-9362-484F-BF3A-813F5C7630AB}" srcOrd="0" destOrd="0" presId="urn:microsoft.com/office/officeart/2005/8/layout/hierarchy1"/>
    <dgm:cxn modelId="{A5325C1E-1C20-41B5-8620-AE0EBF000DA8}" type="presOf" srcId="{28600C29-9F25-45EE-BE57-48C02168251E}" destId="{A231202E-1D9D-435C-AE38-AE5CEBECA4B5}" srcOrd="0" destOrd="0" presId="urn:microsoft.com/office/officeart/2005/8/layout/hierarchy1"/>
    <dgm:cxn modelId="{33003030-34A3-4B03-8D15-931196DC29AD}" srcId="{28600C29-9F25-45EE-BE57-48C02168251E}" destId="{A2945928-778F-4585-98CA-4DDA44F49794}" srcOrd="0" destOrd="0" parTransId="{91F634BB-48FE-4B1F-9387-424268033F77}" sibTransId="{81F74F2C-7012-44EB-AC22-9A931FCC465E}"/>
    <dgm:cxn modelId="{200501BC-70F9-4558-978F-55CA485FCEC8}" srcId="{28600C29-9F25-45EE-BE57-48C02168251E}" destId="{9BDA3B84-14B2-4DB6-A759-1EA86E926664}" srcOrd="1" destOrd="0" parTransId="{C0885E98-7FAB-438E-837B-AFB408CFF256}" sibTransId="{0B2F2F0C-47D2-47BE-856D-565FC9A8722F}"/>
    <dgm:cxn modelId="{04A097BF-B8C7-4675-911F-520836E836C8}" type="presOf" srcId="{A2945928-778F-4585-98CA-4DDA44F49794}" destId="{F78052BE-C253-4391-80FF-0FE92D6D26B1}" srcOrd="0" destOrd="0" presId="urn:microsoft.com/office/officeart/2005/8/layout/hierarchy1"/>
    <dgm:cxn modelId="{243A9A6B-669E-41DD-96A9-4308EBDA508E}" type="presParOf" srcId="{A231202E-1D9D-435C-AE38-AE5CEBECA4B5}" destId="{9BB18038-EF11-47AC-B0C5-31EDC82DAC9F}" srcOrd="0" destOrd="0" presId="urn:microsoft.com/office/officeart/2005/8/layout/hierarchy1"/>
    <dgm:cxn modelId="{A6952C38-6A1C-4078-A56E-D3D614301946}" type="presParOf" srcId="{9BB18038-EF11-47AC-B0C5-31EDC82DAC9F}" destId="{41A9BF61-E5BA-4A47-84AA-FAF03D68B068}" srcOrd="0" destOrd="0" presId="urn:microsoft.com/office/officeart/2005/8/layout/hierarchy1"/>
    <dgm:cxn modelId="{3703CF66-077A-4ECD-AB8A-135AA4AE495E}" type="presParOf" srcId="{41A9BF61-E5BA-4A47-84AA-FAF03D68B068}" destId="{5201D08B-2733-4A06-B2D0-711CF61C5DE3}" srcOrd="0" destOrd="0" presId="urn:microsoft.com/office/officeart/2005/8/layout/hierarchy1"/>
    <dgm:cxn modelId="{BB134CF8-DDDA-41B7-881F-331A6AE39131}" type="presParOf" srcId="{41A9BF61-E5BA-4A47-84AA-FAF03D68B068}" destId="{F78052BE-C253-4391-80FF-0FE92D6D26B1}" srcOrd="1" destOrd="0" presId="urn:microsoft.com/office/officeart/2005/8/layout/hierarchy1"/>
    <dgm:cxn modelId="{685DFB11-BB51-489C-8DD7-43B3FE99C4F1}" type="presParOf" srcId="{9BB18038-EF11-47AC-B0C5-31EDC82DAC9F}" destId="{75ED8CC5-4CF2-42C0-8EAE-2E6D0B239481}" srcOrd="1" destOrd="0" presId="urn:microsoft.com/office/officeart/2005/8/layout/hierarchy1"/>
    <dgm:cxn modelId="{92D6FDCF-BEE9-4981-8582-980B53F8FEB4}" type="presParOf" srcId="{A231202E-1D9D-435C-AE38-AE5CEBECA4B5}" destId="{078D3110-857F-4E6D-BFCC-673F3A42A34E}" srcOrd="1" destOrd="0" presId="urn:microsoft.com/office/officeart/2005/8/layout/hierarchy1"/>
    <dgm:cxn modelId="{0EB8C8F4-5B61-4A89-A0CA-E8F001DD37FE}" type="presParOf" srcId="{078D3110-857F-4E6D-BFCC-673F3A42A34E}" destId="{68153745-938E-48F1-B593-57D50B02620B}" srcOrd="0" destOrd="0" presId="urn:microsoft.com/office/officeart/2005/8/layout/hierarchy1"/>
    <dgm:cxn modelId="{81ABE828-1888-4587-B3DF-E7FEADD52C6C}" type="presParOf" srcId="{68153745-938E-48F1-B593-57D50B02620B}" destId="{947D1698-A470-4D3F-AA43-1B69CBAB0432}" srcOrd="0" destOrd="0" presId="urn:microsoft.com/office/officeart/2005/8/layout/hierarchy1"/>
    <dgm:cxn modelId="{5DC40FFC-CFC4-47D7-B049-4F92BFF7D25F}" type="presParOf" srcId="{68153745-938E-48F1-B593-57D50B02620B}" destId="{84F76C25-9362-484F-BF3A-813F5C7630AB}" srcOrd="1" destOrd="0" presId="urn:microsoft.com/office/officeart/2005/8/layout/hierarchy1"/>
    <dgm:cxn modelId="{7F1E93F1-F570-4CCF-81D7-EFE2539690C7}" type="presParOf" srcId="{078D3110-857F-4E6D-BFCC-673F3A42A34E}" destId="{3704C652-4771-42BE-B7ED-89CDD98E109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9FA2B-4AC8-42FE-9901-C366AC858D3F}">
      <dsp:nvSpPr>
        <dsp:cNvPr id="0" name=""/>
        <dsp:cNvSpPr/>
      </dsp:nvSpPr>
      <dsp:spPr>
        <a:xfrm>
          <a:off x="-33454" y="441847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F5267-F20F-4A4F-9384-73F58294471E}">
      <dsp:nvSpPr>
        <dsp:cNvPr id="0" name=""/>
        <dsp:cNvSpPr/>
      </dsp:nvSpPr>
      <dsp:spPr>
        <a:xfrm>
          <a:off x="467166" y="91743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700" b="1" u="sng" kern="1200" dirty="0">
              <a:solidFill>
                <a:srgbClr val="FF0000"/>
              </a:solidFill>
            </a:rPr>
            <a:t>ŽIVI JEZIK </a:t>
          </a:r>
          <a:r>
            <a:rPr lang="sl-SI" sz="2700" kern="1200" dirty="0">
              <a:sym typeface="Symbol" panose="05050102010706020507" pitchFamily="18" charset="2"/>
            </a:rPr>
            <a:t></a:t>
          </a:r>
          <a:r>
            <a:rPr lang="sl-SI" sz="2700" kern="1200" dirty="0"/>
            <a:t> Jezik, ki ga neka skupnost uporablja za vsakdanje sporazumevanje.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700" b="1" kern="1200" dirty="0"/>
            <a:t>Primer: </a:t>
          </a:r>
          <a:r>
            <a:rPr lang="sl-SI" sz="2700" kern="1200" dirty="0"/>
            <a:t>slovenščina, nemščina, francoščina</a:t>
          </a:r>
          <a:endParaRPr lang="en-US" sz="2700" kern="1200" dirty="0"/>
        </a:p>
      </dsp:txBody>
      <dsp:txXfrm>
        <a:off x="550963" y="1001234"/>
        <a:ext cx="4337991" cy="2693452"/>
      </dsp:txXfrm>
    </dsp:sp>
    <dsp:sp modelId="{4BD4B3CC-0FB7-4DD9-BEC5-927D671F298D}">
      <dsp:nvSpPr>
        <dsp:cNvPr id="0" name=""/>
        <dsp:cNvSpPr/>
      </dsp:nvSpPr>
      <dsp:spPr>
        <a:xfrm>
          <a:off x="5508110" y="499726"/>
          <a:ext cx="4505585" cy="3666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00236B-E87C-413C-8A0D-922C47C96C81}">
      <dsp:nvSpPr>
        <dsp:cNvPr id="0" name=""/>
        <dsp:cNvSpPr/>
      </dsp:nvSpPr>
      <dsp:spPr>
        <a:xfrm>
          <a:off x="6008730" y="975316"/>
          <a:ext cx="4505585" cy="3666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700" b="1" u="sng" kern="1200" dirty="0">
              <a:solidFill>
                <a:srgbClr val="FF0000"/>
              </a:solidFill>
            </a:rPr>
            <a:t>MRTVI JEZIK</a:t>
          </a:r>
          <a:r>
            <a:rPr lang="sl-SI" sz="2700" kern="1200" dirty="0">
              <a:solidFill>
                <a:srgbClr val="FF0000"/>
              </a:solidFill>
            </a:rPr>
            <a:t> </a:t>
          </a:r>
          <a:r>
            <a:rPr lang="sl-SI" sz="2700" kern="1200" dirty="0">
              <a:sym typeface="Symbol" panose="05050102010706020507" pitchFamily="18" charset="2"/>
            </a:rPr>
            <a:t></a:t>
          </a:r>
          <a:r>
            <a:rPr lang="sl-SI" sz="2700" kern="1200" dirty="0"/>
            <a:t> jezik, ki ga ljudje ne uporabljajo več kot jezik vsakdanjega sporazumevanja 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700" b="1" kern="1200" dirty="0"/>
            <a:t>Primer: </a:t>
          </a:r>
          <a:r>
            <a:rPr lang="sl-SI" sz="2700" kern="1200" dirty="0"/>
            <a:t>latinščina, stara cerkvena slovanščina, stara grščina</a:t>
          </a:r>
          <a:endParaRPr lang="en-US" sz="2700" kern="1200" dirty="0"/>
        </a:p>
      </dsp:txBody>
      <dsp:txXfrm>
        <a:off x="6116122" y="1082708"/>
        <a:ext cx="4290801" cy="3451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1D08B-2733-4A06-B2D0-711CF61C5DE3}">
      <dsp:nvSpPr>
        <dsp:cNvPr id="0" name=""/>
        <dsp:cNvSpPr/>
      </dsp:nvSpPr>
      <dsp:spPr>
        <a:xfrm>
          <a:off x="4774" y="981422"/>
          <a:ext cx="4753680" cy="3104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052BE-C253-4391-80FF-0FE92D6D26B1}">
      <dsp:nvSpPr>
        <dsp:cNvPr id="0" name=""/>
        <dsp:cNvSpPr/>
      </dsp:nvSpPr>
      <dsp:spPr>
        <a:xfrm>
          <a:off x="501887" y="1453679"/>
          <a:ext cx="4753680" cy="31046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800" b="1" u="sng" kern="1200" dirty="0">
              <a:solidFill>
                <a:srgbClr val="FF0000"/>
              </a:solidFill>
            </a:rPr>
            <a:t>MATERNI JEZIK</a:t>
          </a:r>
          <a:r>
            <a:rPr lang="sl-SI" sz="2800" b="1" kern="1200" dirty="0">
              <a:solidFill>
                <a:srgbClr val="FF0000"/>
              </a:solidFill>
            </a:rPr>
            <a:t> </a:t>
          </a:r>
          <a:r>
            <a:rPr lang="sl-SI" sz="2800" kern="1200" dirty="0">
              <a:sym typeface="Symbol" panose="05050102010706020507" pitchFamily="18" charset="2"/>
            </a:rPr>
            <a:t></a:t>
          </a:r>
          <a:r>
            <a:rPr lang="sl-SI" sz="2800" kern="1200" dirty="0"/>
            <a:t> jezik, ki smo se ga naučili v zgodnjem otroštvu od matere in okolja.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800" kern="1200" dirty="0"/>
            <a:t>Spremlja nas v razmišljanju, govoru, branju in pisanju.</a:t>
          </a:r>
          <a:endParaRPr lang="en-US" sz="2800" kern="1200" dirty="0"/>
        </a:p>
      </dsp:txBody>
      <dsp:txXfrm>
        <a:off x="592818" y="1544610"/>
        <a:ext cx="4571818" cy="2922750"/>
      </dsp:txXfrm>
    </dsp:sp>
    <dsp:sp modelId="{947D1698-A470-4D3F-AA43-1B69CBAB0432}">
      <dsp:nvSpPr>
        <dsp:cNvPr id="0" name=""/>
        <dsp:cNvSpPr/>
      </dsp:nvSpPr>
      <dsp:spPr>
        <a:xfrm>
          <a:off x="5752680" y="981422"/>
          <a:ext cx="5262241" cy="36250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76C25-9362-484F-BF3A-813F5C7630AB}">
      <dsp:nvSpPr>
        <dsp:cNvPr id="0" name=""/>
        <dsp:cNvSpPr/>
      </dsp:nvSpPr>
      <dsp:spPr>
        <a:xfrm>
          <a:off x="6249792" y="1453679"/>
          <a:ext cx="5262241" cy="3625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800" b="1" u="sng" kern="1200" dirty="0">
              <a:solidFill>
                <a:srgbClr val="FF0000"/>
              </a:solidFill>
            </a:rPr>
            <a:t>JEZIK OKOLJA </a:t>
          </a:r>
          <a:r>
            <a:rPr lang="sl-SI" sz="2200" kern="1200" dirty="0">
              <a:sym typeface="Symbol" panose="05050102010706020507" pitchFamily="18" charset="2"/>
            </a:rPr>
            <a:t></a:t>
          </a:r>
          <a:r>
            <a:rPr lang="sl-SI" sz="2200" kern="1200" dirty="0"/>
            <a:t> </a:t>
          </a:r>
          <a:r>
            <a:rPr lang="sl-SI" sz="2800" kern="1200" dirty="0"/>
            <a:t>jezik, ki se ga v večjezičnem okolju človek nauči kot drugi jezik /grem v Nemčijo in se moram naučiti nemščine, da se bom lahko sporazumeval).</a:t>
          </a:r>
          <a:endParaRPr lang="en-US" sz="2800" kern="1200" dirty="0"/>
        </a:p>
      </dsp:txBody>
      <dsp:txXfrm>
        <a:off x="6355966" y="1559853"/>
        <a:ext cx="5049893" cy="3412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7821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9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9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9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0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3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1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7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8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1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71" r:id="rId6"/>
    <p:sldLayoutId id="2147483776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2" name="Rectangle 70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83" name="Freeform: Shape 72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084" name="Freeform: Shape 74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31DB49E-40B1-44FC-88D2-77133621C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" y="2461768"/>
            <a:ext cx="4446529" cy="3207258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sl-SI" sz="9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E Z I K </a:t>
            </a:r>
          </a:p>
        </p:txBody>
      </p:sp>
      <p:pic>
        <p:nvPicPr>
          <p:cNvPr id="3074" name="Picture 2" descr="Library of international language image freeuse stock png files ...">
            <a:extLst>
              <a:ext uri="{FF2B5EF4-FFF2-40B4-BE49-F238E27FC236}">
                <a16:creationId xmlns:a16="http://schemas.microsoft.com/office/drawing/2014/main" id="{FF5418D0-4872-418B-BC14-EBD1615F7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8453" y="1426546"/>
            <a:ext cx="7783547" cy="486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63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2" name="Rectangle 138">
            <a:extLst>
              <a:ext uri="{FF2B5EF4-FFF2-40B4-BE49-F238E27FC236}">
                <a16:creationId xmlns:a16="http://schemas.microsoft.com/office/drawing/2014/main" id="{031EA4A4-5D79-4817-B146-24029A2F3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29A22A7-2286-4A75-91C2-FA724DE091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6095" y="1590971"/>
            <a:ext cx="3977640" cy="1525644"/>
          </a:xfrm>
        </p:spPr>
        <p:txBody>
          <a:bodyPr anchor="b">
            <a:normAutofit/>
          </a:bodyPr>
          <a:lstStyle/>
          <a:p>
            <a:pPr algn="ctr"/>
            <a:r>
              <a:rPr lang="sl-SI" sz="4800" b="1" dirty="0">
                <a:solidFill>
                  <a:srgbClr val="FF0000"/>
                </a:solidFill>
              </a:rPr>
              <a:t>JEZIK</a:t>
            </a:r>
            <a:br>
              <a:rPr lang="sl-SI" sz="4800" dirty="0"/>
            </a:br>
            <a:endParaRPr lang="sl-SI" sz="48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AAD631D-A2C3-435D-B004-08D583EC4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6095" y="2672405"/>
            <a:ext cx="4383025" cy="387544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Jezik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sl-S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osnovno sredstvo sporazumevanja, s katerim ubesedujemo predmetnost okoli sebe.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sl-SI" sz="1700" dirty="0"/>
          </a:p>
        </p:txBody>
      </p:sp>
      <p:pic>
        <p:nvPicPr>
          <p:cNvPr id="1026" name="Picture 2" descr="9,658 French Language Stock Vector Illustration And Royalty Free ...">
            <a:extLst>
              <a:ext uri="{FF2B5EF4-FFF2-40B4-BE49-F238E27FC236}">
                <a16:creationId xmlns:a16="http://schemas.microsoft.com/office/drawing/2014/main" id="{AAE3A08E-E1BC-4DD9-9AA4-9E41CDC52B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9" b="4203"/>
          <a:stretch/>
        </p:blipFill>
        <p:spPr bwMode="auto">
          <a:xfrm>
            <a:off x="20" y="10"/>
            <a:ext cx="7443196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4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312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C6BB2-28F8-4405-829D-0562733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2E53F0-AD54-4A55-99A0-EC896CE3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D15F19F8-85EE-477A-ACBA-4B6D06978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797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20E05396-A85E-4760-B5C2-C7F402AACB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231887"/>
              </p:ext>
            </p:extLst>
          </p:nvPr>
        </p:nvGraphicFramePr>
        <p:xfrm>
          <a:off x="614916" y="1046474"/>
          <a:ext cx="10515600" cy="5141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55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031EA4A4-5D79-4817-B146-24029A2F3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C505432-CF38-44AB-99F3-5E5A20E74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1609" y="879676"/>
            <a:ext cx="6927680" cy="5896651"/>
          </a:xfrm>
        </p:spPr>
        <p:txBody>
          <a:bodyPr anchor="b">
            <a:normAutofit fontScale="90000"/>
          </a:bodyPr>
          <a:lstStyle/>
          <a:p>
            <a:br>
              <a:rPr lang="sl-SI" sz="1200" b="1" u="sng" dirty="0"/>
            </a:br>
            <a:br>
              <a:rPr lang="sl-SI" sz="1200" b="1" u="sng" dirty="0"/>
            </a:br>
            <a:br>
              <a:rPr lang="sl-SI" sz="1200" b="1" u="sng" dirty="0"/>
            </a:br>
            <a:br>
              <a:rPr lang="sl-SI" sz="1200" b="1" u="sng" dirty="0"/>
            </a:br>
            <a:br>
              <a:rPr lang="sl-SI" sz="1200" b="1" u="sng" dirty="0"/>
            </a:br>
            <a:br>
              <a:rPr lang="sl-SI" sz="1200" b="1" u="sng" dirty="0"/>
            </a:br>
            <a:br>
              <a:rPr lang="sl-SI" sz="1200" b="1" u="sng" dirty="0"/>
            </a:br>
            <a:br>
              <a:rPr lang="sl-SI" sz="1200" b="1" u="sng" dirty="0">
                <a:solidFill>
                  <a:srgbClr val="FF0000"/>
                </a:solidFill>
              </a:rPr>
            </a:br>
            <a:r>
              <a:rPr lang="sl-SI" sz="31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NARAVNI JEZIK</a:t>
            </a:r>
            <a:r>
              <a:rPr lang="sl-SI" sz="31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  <a:t> jezik, ki je nastajal in se razvijal v zgodovinskem procesu posameznega naroda.</a:t>
            </a:r>
            <a:b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l-SI" sz="31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1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UMETNI JEZIK </a:t>
            </a: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  <a:t>  jezik, ki je nastal načrtno, z določenim namenom, na znanstvenih temeljih. </a:t>
            </a:r>
            <a:b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  <a:t>Primer: </a:t>
            </a:r>
            <a:r>
              <a:rPr lang="sl-SI" sz="3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esperanto, šifre, računalniški jezik</a:t>
            </a:r>
            <a:b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1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Esperanto</a:t>
            </a:r>
            <a:r>
              <a:rPr lang="sl-SI" sz="3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  <a:t>je umetni jezik, ki zveni kot španščina, po besednih oblikah spominja na latinščino, skladnja je podobna slovenski. </a:t>
            </a:r>
            <a:b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3100" b="1" u="sng" dirty="0">
                <a:latin typeface="Calibri" panose="020F0502020204030204" pitchFamily="34" charset="0"/>
                <a:cs typeface="Calibri" panose="020F0502020204030204" pitchFamily="34" charset="0"/>
              </a:rPr>
              <a:t>Namen:</a:t>
            </a:r>
            <a:r>
              <a:rPr lang="sl-SI" sz="3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  <a:t>da bi se sporazumeval ves svet.</a:t>
            </a:r>
            <a:br>
              <a:rPr lang="sl-S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l-SI" sz="3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30" name="Picture 6" descr="Library of language pictures graphic png files ▻▻▻ Clipart Art 2019">
            <a:extLst>
              <a:ext uri="{FF2B5EF4-FFF2-40B4-BE49-F238E27FC236}">
                <a16:creationId xmlns:a16="http://schemas.microsoft.com/office/drawing/2014/main" id="{F318C341-C7CE-4084-B10F-8F41C102DF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0" b="27208"/>
          <a:stretch/>
        </p:blipFill>
        <p:spPr bwMode="auto">
          <a:xfrm>
            <a:off x="274707" y="1041722"/>
            <a:ext cx="4513317" cy="45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960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C6BB2-28F8-4405-829D-0562733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2E53F0-AD54-4A55-99A0-EC896CE3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D15F19F8-85EE-477A-ACBA-4B6D06978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797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B7DA2F09-E6BF-4156-83FF-5F9E0342AB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04291"/>
              </p:ext>
            </p:extLst>
          </p:nvPr>
        </p:nvGraphicFramePr>
        <p:xfrm>
          <a:off x="405114" y="185195"/>
          <a:ext cx="11516809" cy="6060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9326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DF40726-9B19-4165-9C26-757D16E1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2BF0B8-E081-4537-98D4-518A5A0BC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58" y="585217"/>
            <a:ext cx="7639291" cy="5231332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00000"/>
              </a:lnSpc>
            </a:pPr>
            <a:r>
              <a:rPr lang="sl-SI" sz="3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URADNI JEZIK </a:t>
            </a: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 je z zakonom določen jezik za uradno poslovanje, za sredstva javnega obveščanja in uradnega, strokovnega in vsakdanjega sporazumevanja.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V Sloveniji imamo </a:t>
            </a:r>
            <a:r>
              <a:rPr lang="sl-SI" sz="3000" u="sng" dirty="0">
                <a:latin typeface="Calibri" panose="020F0502020204030204" pitchFamily="34" charset="0"/>
                <a:cs typeface="Calibri" panose="020F0502020204030204" pitchFamily="34" charset="0"/>
              </a:rPr>
              <a:t>tri</a:t>
            </a: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 uradne jezike: </a:t>
            </a:r>
          </a:p>
          <a:p>
            <a:pPr>
              <a:lnSpc>
                <a:spcPct val="100000"/>
              </a:lnSpc>
            </a:pP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slovenščina</a:t>
            </a:r>
          </a:p>
          <a:p>
            <a:pPr lvl="0">
              <a:lnSpc>
                <a:spcPct val="100000"/>
              </a:lnSpc>
            </a:pP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italijanščina (kjer živi italijanska narodna skupnost)</a:t>
            </a:r>
          </a:p>
          <a:p>
            <a:pPr lvl="0">
              <a:lnSpc>
                <a:spcPct val="100000"/>
              </a:lnSpc>
            </a:pP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madžarščina (kjer živi madžarska narodna skupnost)</a:t>
            </a:r>
          </a:p>
          <a:p>
            <a:pPr marL="0" indent="0">
              <a:lnSpc>
                <a:spcPct val="100000"/>
              </a:lnSpc>
              <a:buNone/>
            </a:pPr>
            <a:endParaRPr lang="sl-SI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0000"/>
              </a:lnSpc>
            </a:pPr>
            <a:r>
              <a:rPr lang="sl-SI" sz="3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DRŽAVNI JEZIK</a:t>
            </a:r>
            <a:r>
              <a:rPr lang="sl-SI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sl-SI" sz="3000" dirty="0">
                <a:latin typeface="Calibri" panose="020F0502020204030204" pitchFamily="34" charset="0"/>
                <a:cs typeface="Calibri" panose="020F0502020204030204" pitchFamily="34" charset="0"/>
              </a:rPr>
              <a:t> jezik, ki predstavlja neko državo (Francija – francoščina)</a:t>
            </a:r>
          </a:p>
          <a:p>
            <a:pPr>
              <a:lnSpc>
                <a:spcPct val="100000"/>
              </a:lnSpc>
            </a:pPr>
            <a:endParaRPr lang="sl-SI" sz="1400" dirty="0"/>
          </a:p>
        </p:txBody>
      </p:sp>
      <p:pic>
        <p:nvPicPr>
          <p:cNvPr id="2050" name="Picture 2" descr="Free Language Cliparts, Download Free Clip Art, Free Clip Art on ...">
            <a:extLst>
              <a:ext uri="{FF2B5EF4-FFF2-40B4-BE49-F238E27FC236}">
                <a16:creationId xmlns:a16="http://schemas.microsoft.com/office/drawing/2014/main" id="{DA58E6B1-01D5-4BE9-A150-62B772306E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37"/>
          <a:stretch/>
        </p:blipFill>
        <p:spPr bwMode="auto">
          <a:xfrm>
            <a:off x="8206450" y="1484304"/>
            <a:ext cx="3835449" cy="433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2089CB41-F399-4AEB-980C-5BFB1049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BFC967B-3DD6-463D-9DB9-6E4419AE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96768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16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3DABAE-7B1D-47A1-8742-28D912F08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Utrjevanje znanja (odgovori ustno) </a:t>
            </a:r>
            <a:r>
              <a:rPr lang="sl-SI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sl-SI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B10AA2E-7CAD-4559-AC41-3F4DF3320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176" y="1728216"/>
            <a:ext cx="6307376" cy="4806696"/>
          </a:xfrm>
        </p:spPr>
        <p:txBody>
          <a:bodyPr>
            <a:normAutofit fontScale="85000" lnSpcReduction="10000"/>
          </a:bodyPr>
          <a:lstStyle/>
          <a:p>
            <a:endParaRPr lang="sl-S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jezik?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materni jezik? Kateri je tvoj materni jezik?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uradni jezik? Kateri so v Sloveniji?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umetni jezik? Primer.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esperanto?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mrtvi jezik? Primer.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živi jezik? Primer.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naravni jezik. Primer. 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Kaj je državni jezik?</a:t>
            </a:r>
          </a:p>
          <a:p>
            <a:r>
              <a:rPr lang="sl-SI" sz="2400" b="1" dirty="0">
                <a:latin typeface="Arial" panose="020B0604020202020204" pitchFamily="34" charset="0"/>
                <a:cs typeface="Arial" panose="020B0604020202020204" pitchFamily="34" charset="0"/>
              </a:rPr>
              <a:t>Razloži na primeru jezik okolja.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2368560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353</Words>
  <Application>Microsoft Office PowerPoint</Application>
  <PresentationFormat>Širokozaslonsko</PresentationFormat>
  <Paragraphs>30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Calibri</vt:lpstr>
      <vt:lpstr>Symbol</vt:lpstr>
      <vt:lpstr>AccentBoxVTI</vt:lpstr>
      <vt:lpstr>PowerPointova predstavitev</vt:lpstr>
      <vt:lpstr>JEZIK </vt:lpstr>
      <vt:lpstr>PowerPointova predstavitev</vt:lpstr>
      <vt:lpstr>        NARAVNI JEZIK  jezik, ki je nastajal in se razvijal v zgodovinskem procesu posameznega naroda.  UMETNI JEZIK   jezik, ki je nastal načrtno, z določenim namenom, na znanstvenih temeljih.  Primer: esperanto, šifre, računalniški jezik  Esperanto je umetni jezik, ki zveni kot španščina, po besednih oblikah spominja na latinščino, skladnja je podobna slovenski.  Namen: da bi se sporazumeval ves svet. </vt:lpstr>
      <vt:lpstr>PowerPointova predstavitev</vt:lpstr>
      <vt:lpstr>PowerPointova predstavitev</vt:lpstr>
      <vt:lpstr>Utrjevanje znanja (odgovori ustno)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2</cp:revision>
  <dcterms:created xsi:type="dcterms:W3CDTF">2020-04-05T15:24:22Z</dcterms:created>
  <dcterms:modified xsi:type="dcterms:W3CDTF">2020-04-05T15:32:15Z</dcterms:modified>
</cp:coreProperties>
</file>