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94C9440-0318-4FAA-8921-6E4E6B22A0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457BBB5-355C-4CF0-95AB-01557326CC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D04A210-F720-4867-B9F7-778EE3044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B42E-A757-4B79-BA36-D7A1F49EDB48}" type="datetimeFigureOut">
              <a:rPr lang="sl-SI" smtClean="0"/>
              <a:t>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CA4B1B7-104C-4151-89FC-94B8E7A80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226D72C-22FA-424F-B488-34AC6F419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64158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4D3C750-7DC9-4E3F-B67C-75AD86EE8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ED3DAE8-94EF-4840-B092-550DD677BB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110730D-8255-47DA-8740-D57F79923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B42E-A757-4B79-BA36-D7A1F49EDB48}" type="datetimeFigureOut">
              <a:rPr lang="sl-SI" smtClean="0"/>
              <a:t>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6AB0D15-D64A-41F7-A003-B4ABB6DE9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904B9AC-D463-4AE8-8E35-1C8420B22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0646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F12E69A1-45C8-4DDE-9F5C-46A2E705AB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DAE9431-85E5-4D16-9A6F-5B0E571866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4686809-2854-4F35-AB77-E22D58275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B42E-A757-4B79-BA36-D7A1F49EDB48}" type="datetimeFigureOut">
              <a:rPr lang="sl-SI" smtClean="0"/>
              <a:t>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BB3C615-3237-41A9-B162-FE05FEB2E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5C013BA-2D97-4BCA-82AF-B84B81888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4363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6F19131-E2AA-4E97-A835-95B49A2BD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C02947E-6B50-41D7-A1A1-FB74AB070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844CFAA-1DFA-44D8-B14A-C406F8B39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B42E-A757-4B79-BA36-D7A1F49EDB48}" type="datetimeFigureOut">
              <a:rPr lang="sl-SI" smtClean="0"/>
              <a:t>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C236F6A-197A-4428-946D-B70AF7F94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4528ADE-0845-4243-BB4F-6D7DD4E1C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7706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A055622-6D3D-4423-B261-C3593DFAA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2DFBB45-83FB-4766-9F13-F930DE038A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D789606-0BDA-4231-B901-944D3A390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B42E-A757-4B79-BA36-D7A1F49EDB48}" type="datetimeFigureOut">
              <a:rPr lang="sl-SI" smtClean="0"/>
              <a:t>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A576A55-2382-4BFC-B043-8B7E410A3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408B550-7EA9-48CA-81C3-05058D119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113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F2F8B6-B233-4B2E-A73C-3BA7952A0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34880CE-9C17-421C-A693-D970595558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581799B5-3146-4DB7-8F74-8BD6A1D66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7B27174-1049-4F90-9E61-AF938CB4B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B42E-A757-4B79-BA36-D7A1F49EDB48}" type="datetimeFigureOut">
              <a:rPr lang="sl-SI" smtClean="0"/>
              <a:t>4. 04. 2020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78893FC-0ECA-40AE-B1DB-322D5D140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E34E0B4-B886-4D60-8A82-C893C1F03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53549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12DFF5-694A-48BF-A683-0A347A51D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CB43D4B2-C7E8-45EA-9703-A4B848FEE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C5BDC5F7-2BF7-41FB-967B-ACE24375C4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66E351EB-093C-49BC-B39A-AEC9DBC160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57AC9834-FA71-45EE-ACFF-EBE18CC466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1AE994EE-A1A1-4D07-9CC8-FD9D7B6CD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B42E-A757-4B79-BA36-D7A1F49EDB48}" type="datetimeFigureOut">
              <a:rPr lang="sl-SI" smtClean="0"/>
              <a:t>4. 04. 2020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6E7B9F2E-A42D-42DA-92C5-3FC009247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766D5A4B-3DAA-4DB3-B211-ECD9212A3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185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DA7CA6-8820-4814-8692-936BE3515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926DB92E-1A28-4396-81C5-25F4EE521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B42E-A757-4B79-BA36-D7A1F49EDB48}" type="datetimeFigureOut">
              <a:rPr lang="sl-SI" smtClean="0"/>
              <a:t>4. 04. 2020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1D7A871E-979A-47A4-8597-5173DCFAE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28C3578F-0F70-4421-81DF-17E3850A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2148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57ACDDAB-E174-428E-B7F1-9A3077007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B42E-A757-4B79-BA36-D7A1F49EDB48}" type="datetimeFigureOut">
              <a:rPr lang="sl-SI" smtClean="0"/>
              <a:t>4. 04. 2020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C8445785-96BD-46F8-8DFD-532BFA247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2D0C62DF-21C6-445C-998D-25DB22A10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89591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3FE974-DE3D-4F50-BE17-671A4BC34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1AB6D2D-BABE-4CFC-B687-545EDA3A6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6BC9FD3-520B-4AA1-A281-7404EEB04F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64D1D732-6313-46B9-8EC3-F2CC37996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B42E-A757-4B79-BA36-D7A1F49EDB48}" type="datetimeFigureOut">
              <a:rPr lang="sl-SI" smtClean="0"/>
              <a:t>4. 04. 2020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F4F4578A-0570-477D-A1EC-95F03B327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65D5208-E846-44FB-807A-4F89EF397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5000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AFFEB1C-C1DB-43B3-8DE7-1CEA0FEBE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E190E66D-901F-456D-914B-B95DCE2161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BD80DA67-90BA-4780-B52D-0BC1FF7553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222C5C70-D066-4ED6-BC45-FCA5B93BD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B42E-A757-4B79-BA36-D7A1F49EDB48}" type="datetimeFigureOut">
              <a:rPr lang="sl-SI" smtClean="0"/>
              <a:t>4. 04. 2020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2ED47131-8182-44B6-B159-CB44E49BC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EE94154-BFDF-4072-AFF7-A9E2D75DA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2285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BC4AD588-55B8-40DE-8B3E-C85055319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990C7D2-A43C-41A4-82B9-079BCBD77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3C5B7EA-AEBE-4EC7-9E29-E397DE0F26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DB42E-A757-4B79-BA36-D7A1F49EDB48}" type="datetimeFigureOut">
              <a:rPr lang="sl-SI" smtClean="0"/>
              <a:t>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3B8D85F-9BF5-4812-9C05-F61487A79D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6B3BA4D-BAFB-4C20-96CE-B7763565E5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4128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FBED1506-D343-4358-8FCA-8EE788224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988" y="1192910"/>
            <a:ext cx="1980389" cy="1128068"/>
          </a:xfrm>
        </p:spPr>
        <p:txBody>
          <a:bodyPr anchor="ctr">
            <a:normAutofit/>
          </a:bodyPr>
          <a:lstStyle/>
          <a:p>
            <a:pPr algn="ctr"/>
            <a:r>
              <a:rPr lang="sl-SI" b="1" dirty="0">
                <a:solidFill>
                  <a:srgbClr val="C00000"/>
                </a:solidFill>
                <a:latin typeface="+mn-lt"/>
              </a:rPr>
              <a:t>SKLON</a:t>
            </a:r>
            <a:r>
              <a:rPr lang="sl-SI" sz="4000" b="1" dirty="0">
                <a:solidFill>
                  <a:srgbClr val="C00000"/>
                </a:solidFill>
                <a:latin typeface="+mn-lt"/>
              </a:rPr>
              <a:t> </a:t>
            </a:r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32" name="Rectangle 140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značba mesta vsebine 4">
            <a:extLst>
              <a:ext uri="{FF2B5EF4-FFF2-40B4-BE49-F238E27FC236}">
                <a16:creationId xmlns:a16="http://schemas.microsoft.com/office/drawing/2014/main" id="{D7A9C8E0-A90E-498A-904A-E1F33E482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4512" y="2218777"/>
            <a:ext cx="6198929" cy="3979585"/>
          </a:xfrm>
        </p:spPr>
        <p:txBody>
          <a:bodyPr anchor="ctr">
            <a:normAutofit/>
          </a:bodyPr>
          <a:lstStyle/>
          <a:p>
            <a:pPr marL="0" lvl="0" indent="0">
              <a:buNone/>
            </a:pP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sl-SI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IMENOVALNIK</a:t>
            </a: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kdo ali kaj?</a:t>
            </a:r>
          </a:p>
          <a:p>
            <a:pPr marL="0" lvl="0" indent="0">
              <a:buNone/>
            </a:pP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sl-SI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RODILNIK</a:t>
            </a: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koga ali česa?</a:t>
            </a:r>
          </a:p>
          <a:p>
            <a:pPr marL="0" lvl="0" indent="0">
              <a:buNone/>
            </a:pP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sl-SI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DAJALNIK</a:t>
            </a: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komu ali čemu?</a:t>
            </a:r>
          </a:p>
          <a:p>
            <a:pPr marL="0" lvl="0" indent="0">
              <a:buNone/>
            </a:pP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sl-SI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TOŽILNIK </a:t>
            </a: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koga ali kaj?</a:t>
            </a:r>
          </a:p>
          <a:p>
            <a:pPr marL="0" lvl="0" indent="0">
              <a:buNone/>
            </a:pP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sl-SI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MESTNIK</a:t>
            </a: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pri/o kom ali pri/o čem?</a:t>
            </a:r>
          </a:p>
          <a:p>
            <a:pPr marL="0" lvl="0" indent="0">
              <a:buNone/>
            </a:pP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6. </a:t>
            </a:r>
            <a:r>
              <a:rPr lang="sl-SI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ORODNIK </a:t>
            </a: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kom ali s čim?</a:t>
            </a:r>
          </a:p>
          <a:p>
            <a:endParaRPr lang="sl-SI" sz="2000" dirty="0"/>
          </a:p>
        </p:txBody>
      </p:sp>
      <p:sp>
        <p:nvSpPr>
          <p:cNvPr id="1033" name="Rectangle 142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4" name="Rectangle 144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lipart animals school, Clipart animals school Transparent FREE ...">
            <a:extLst>
              <a:ext uri="{FF2B5EF4-FFF2-40B4-BE49-F238E27FC236}">
                <a16:creationId xmlns:a16="http://schemas.microsoft.com/office/drawing/2014/main" id="{E54D34BE-1D52-4CA2-867C-97FCB1B7E6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62"/>
          <a:stretch/>
        </p:blipFill>
        <p:spPr bwMode="auto">
          <a:xfrm>
            <a:off x="6490233" y="1192910"/>
            <a:ext cx="4954602" cy="4802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0794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5BDCF12-E914-467A-B65A-3E1162B79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b="1" dirty="0">
                <a:solidFill>
                  <a:srgbClr val="FF0000"/>
                </a:solidFill>
                <a:latin typeface="+mn-lt"/>
              </a:rPr>
              <a:t>Vaja: </a:t>
            </a:r>
            <a:r>
              <a:rPr lang="sl-SI" sz="2800" dirty="0">
                <a:solidFill>
                  <a:srgbClr val="002060"/>
                </a:solidFill>
                <a:latin typeface="+mn-lt"/>
              </a:rPr>
              <a:t>Prepiši </a:t>
            </a:r>
            <a:r>
              <a:rPr lang="sl-SI" sz="2800">
                <a:solidFill>
                  <a:srgbClr val="002060"/>
                </a:solidFill>
                <a:latin typeface="+mn-lt"/>
              </a:rPr>
              <a:t>v zvezek in </a:t>
            </a:r>
            <a:r>
              <a:rPr lang="sl-SI" sz="2800" dirty="0">
                <a:solidFill>
                  <a:srgbClr val="002060"/>
                </a:solidFill>
                <a:latin typeface="+mn-lt"/>
              </a:rPr>
              <a:t>podčrtanim samostalnikom določi sklon.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6C183A1-9E21-421A-B935-380E3AB84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6149"/>
            <a:ext cx="10515600" cy="4954772"/>
          </a:xfrm>
        </p:spPr>
        <p:txBody>
          <a:bodyPr/>
          <a:lstStyle/>
          <a:p>
            <a:r>
              <a:rPr lang="sl-SI" dirty="0"/>
              <a:t>Zaželeli smo si še en dan lepega </a:t>
            </a:r>
            <a:r>
              <a:rPr lang="sl-SI" b="1" u="sng" dirty="0"/>
              <a:t>vremena.</a:t>
            </a:r>
            <a:r>
              <a:rPr lang="sl-SI" b="1" dirty="0"/>
              <a:t>   →</a:t>
            </a:r>
          </a:p>
          <a:p>
            <a:r>
              <a:rPr lang="sl-SI" dirty="0"/>
              <a:t>S Karmen sva šli na </a:t>
            </a:r>
            <a:r>
              <a:rPr lang="sl-SI" b="1" u="sng" dirty="0"/>
              <a:t>sladoled. </a:t>
            </a:r>
            <a:r>
              <a:rPr lang="sl-SI" b="1" dirty="0"/>
              <a:t>→</a:t>
            </a:r>
            <a:endParaRPr lang="sl-SI" b="1" u="sng" dirty="0"/>
          </a:p>
          <a:p>
            <a:r>
              <a:rPr lang="sl-SI" dirty="0"/>
              <a:t>Starši razmišljajo o </a:t>
            </a:r>
            <a:r>
              <a:rPr lang="sl-SI" b="1" u="sng" dirty="0"/>
              <a:t>selitvi </a:t>
            </a:r>
            <a:r>
              <a:rPr lang="sl-SI" dirty="0"/>
              <a:t>v tujino. </a:t>
            </a:r>
            <a:r>
              <a:rPr lang="sl-SI" b="1" dirty="0"/>
              <a:t>→</a:t>
            </a:r>
            <a:endParaRPr lang="sl-SI" dirty="0"/>
          </a:p>
          <a:p>
            <a:r>
              <a:rPr lang="sl-SI" dirty="0"/>
              <a:t>Kje ste našli </a:t>
            </a:r>
            <a:r>
              <a:rPr lang="sl-SI" b="1" u="sng" dirty="0"/>
              <a:t>kužka</a:t>
            </a:r>
            <a:r>
              <a:rPr lang="sl-SI" dirty="0"/>
              <a:t>? </a:t>
            </a:r>
            <a:r>
              <a:rPr lang="sl-SI" b="1" dirty="0"/>
              <a:t>→</a:t>
            </a:r>
            <a:endParaRPr lang="sl-SI" dirty="0"/>
          </a:p>
          <a:p>
            <a:r>
              <a:rPr lang="sl-SI" b="1" dirty="0"/>
              <a:t>Sosed</a:t>
            </a:r>
            <a:r>
              <a:rPr lang="sl-SI" dirty="0"/>
              <a:t> se je odpeljal na trg. </a:t>
            </a:r>
            <a:r>
              <a:rPr lang="sl-SI" b="1" dirty="0"/>
              <a:t>→</a:t>
            </a:r>
            <a:endParaRPr lang="sl-SI" dirty="0"/>
          </a:p>
          <a:p>
            <a:r>
              <a:rPr lang="sl-SI" b="1" u="sng" dirty="0"/>
              <a:t>Janu </a:t>
            </a:r>
            <a:r>
              <a:rPr lang="sl-SI" dirty="0"/>
              <a:t>so pomagali pri košnji. </a:t>
            </a:r>
            <a:r>
              <a:rPr lang="sl-SI" b="1" dirty="0"/>
              <a:t>→</a:t>
            </a:r>
            <a:endParaRPr lang="sl-SI" dirty="0"/>
          </a:p>
          <a:p>
            <a:r>
              <a:rPr lang="sl-SI" dirty="0"/>
              <a:t>Ena lastovka še ne prinese </a:t>
            </a:r>
            <a:r>
              <a:rPr lang="sl-SI" b="1" u="sng" dirty="0"/>
              <a:t>pomladi. </a:t>
            </a:r>
            <a:r>
              <a:rPr lang="sl-SI" b="1" dirty="0"/>
              <a:t>→</a:t>
            </a:r>
            <a:endParaRPr lang="sl-SI" b="1" u="sng" dirty="0"/>
          </a:p>
          <a:p>
            <a:r>
              <a:rPr lang="sl-SI" dirty="0"/>
              <a:t>Ali ima rad jagode s </a:t>
            </a:r>
            <a:r>
              <a:rPr lang="sl-SI" b="1" u="sng" dirty="0"/>
              <a:t>smetano? </a:t>
            </a:r>
            <a:r>
              <a:rPr lang="sl-SI" b="1" dirty="0"/>
              <a:t>→</a:t>
            </a:r>
            <a:endParaRPr lang="sl-SI" b="1" u="sng" dirty="0"/>
          </a:p>
        </p:txBody>
      </p:sp>
      <p:pic>
        <p:nvPicPr>
          <p:cNvPr id="4" name="Picture 2" descr="Vector Reading School Boy Png Download - Boy Png Clipart ...">
            <a:extLst>
              <a:ext uri="{FF2B5EF4-FFF2-40B4-BE49-F238E27FC236}">
                <a16:creationId xmlns:a16="http://schemas.microsoft.com/office/drawing/2014/main" id="{F0D9D277-F3B4-4971-B67F-BC46E33592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69" r="-1" b="6950"/>
          <a:stretch/>
        </p:blipFill>
        <p:spPr bwMode="auto">
          <a:xfrm>
            <a:off x="7998107" y="2294442"/>
            <a:ext cx="3885008" cy="4066262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1138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94B6A59-9DAE-48BE-AD32-D62D06B36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b="1">
                <a:solidFill>
                  <a:srgbClr val="FF0000"/>
                </a:solidFill>
                <a:latin typeface="+mn-lt"/>
              </a:rPr>
              <a:t>Rešitve: </a:t>
            </a:r>
            <a:r>
              <a:rPr lang="sl-SI" sz="2800">
                <a:solidFill>
                  <a:srgbClr val="002060"/>
                </a:solidFill>
                <a:latin typeface="+mn-lt"/>
              </a:rPr>
              <a:t>Podčrtanim samostalnikom določi sklon.</a:t>
            </a:r>
            <a:endParaRPr lang="sl-SI" sz="2800" dirty="0">
              <a:latin typeface="+mn-lt"/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DB721D8-0E5B-482D-8095-1D85FAB59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279" y="1477926"/>
            <a:ext cx="10609521" cy="4699037"/>
          </a:xfrm>
        </p:spPr>
        <p:txBody>
          <a:bodyPr/>
          <a:lstStyle/>
          <a:p>
            <a:r>
              <a:rPr lang="sl-SI" dirty="0"/>
              <a:t>Veseli smo bili lepega </a:t>
            </a:r>
            <a:r>
              <a:rPr lang="sl-SI" b="1" u="sng" dirty="0"/>
              <a:t>vremena.</a:t>
            </a:r>
            <a:r>
              <a:rPr lang="sl-SI" b="1" dirty="0"/>
              <a:t>   →  </a:t>
            </a:r>
            <a:r>
              <a:rPr lang="sl-SI" b="1" dirty="0">
                <a:solidFill>
                  <a:srgbClr val="7030A0"/>
                </a:solidFill>
              </a:rPr>
              <a:t>RODILNIK</a:t>
            </a:r>
          </a:p>
          <a:p>
            <a:r>
              <a:rPr lang="sl-SI" dirty="0"/>
              <a:t>S Karmen sva šli na </a:t>
            </a:r>
            <a:r>
              <a:rPr lang="sl-SI" b="1" u="sng" dirty="0"/>
              <a:t>sladoled. </a:t>
            </a:r>
            <a:r>
              <a:rPr lang="sl-SI" b="1" dirty="0"/>
              <a:t>→ </a:t>
            </a:r>
            <a:r>
              <a:rPr lang="sl-SI" b="1" dirty="0">
                <a:solidFill>
                  <a:srgbClr val="7030A0"/>
                </a:solidFill>
              </a:rPr>
              <a:t>TOŽILNIK</a:t>
            </a:r>
            <a:endParaRPr lang="sl-SI" b="1" u="sng" dirty="0">
              <a:solidFill>
                <a:srgbClr val="7030A0"/>
              </a:solidFill>
            </a:endParaRPr>
          </a:p>
          <a:p>
            <a:r>
              <a:rPr lang="sl-SI" dirty="0"/>
              <a:t>Starši razmišljajo o </a:t>
            </a:r>
            <a:r>
              <a:rPr lang="sl-SI" b="1" u="sng" dirty="0"/>
              <a:t>selitvi </a:t>
            </a:r>
            <a:r>
              <a:rPr lang="sl-SI" dirty="0"/>
              <a:t>v tujino. </a:t>
            </a:r>
            <a:r>
              <a:rPr lang="sl-SI" b="1" dirty="0"/>
              <a:t>→ </a:t>
            </a:r>
            <a:r>
              <a:rPr lang="sl-SI" b="1" dirty="0">
                <a:solidFill>
                  <a:srgbClr val="7030A0"/>
                </a:solidFill>
              </a:rPr>
              <a:t>MESTNIK</a:t>
            </a:r>
            <a:endParaRPr lang="sl-SI" dirty="0">
              <a:solidFill>
                <a:srgbClr val="7030A0"/>
              </a:solidFill>
            </a:endParaRPr>
          </a:p>
          <a:p>
            <a:r>
              <a:rPr lang="sl-SI" dirty="0"/>
              <a:t>Kje ste našli </a:t>
            </a:r>
            <a:r>
              <a:rPr lang="sl-SI" b="1" u="sng" dirty="0"/>
              <a:t>kužka</a:t>
            </a:r>
            <a:r>
              <a:rPr lang="sl-SI" dirty="0"/>
              <a:t>? </a:t>
            </a:r>
            <a:r>
              <a:rPr lang="sl-SI" b="1" dirty="0"/>
              <a:t>→ </a:t>
            </a:r>
            <a:r>
              <a:rPr lang="sl-SI" b="1" dirty="0">
                <a:solidFill>
                  <a:srgbClr val="7030A0"/>
                </a:solidFill>
              </a:rPr>
              <a:t>TOŽILNIK</a:t>
            </a:r>
            <a:endParaRPr lang="sl-SI" dirty="0">
              <a:solidFill>
                <a:srgbClr val="7030A0"/>
              </a:solidFill>
            </a:endParaRPr>
          </a:p>
          <a:p>
            <a:r>
              <a:rPr lang="sl-SI" dirty="0"/>
              <a:t>Ali ima rad jagode s </a:t>
            </a:r>
            <a:r>
              <a:rPr lang="sl-SI" b="1" u="sng" dirty="0"/>
              <a:t>smetano? </a:t>
            </a:r>
            <a:r>
              <a:rPr lang="sl-SI" b="1" dirty="0"/>
              <a:t>→ </a:t>
            </a:r>
            <a:r>
              <a:rPr lang="sl-SI" b="1" dirty="0">
                <a:solidFill>
                  <a:srgbClr val="7030A0"/>
                </a:solidFill>
              </a:rPr>
              <a:t>ORODNIK</a:t>
            </a:r>
            <a:endParaRPr lang="sl-SI" dirty="0">
              <a:solidFill>
                <a:srgbClr val="7030A0"/>
              </a:solidFill>
            </a:endParaRPr>
          </a:p>
          <a:p>
            <a:r>
              <a:rPr lang="sl-SI" b="1" u="sng" dirty="0"/>
              <a:t>Janu </a:t>
            </a:r>
            <a:r>
              <a:rPr lang="sl-SI" dirty="0"/>
              <a:t>so pomagali pri košnji. </a:t>
            </a:r>
            <a:r>
              <a:rPr lang="sl-SI" b="1" dirty="0"/>
              <a:t>→ </a:t>
            </a:r>
            <a:r>
              <a:rPr lang="sl-SI" b="1" dirty="0">
                <a:solidFill>
                  <a:srgbClr val="7030A0"/>
                </a:solidFill>
              </a:rPr>
              <a:t>DAJALNIK</a:t>
            </a:r>
            <a:endParaRPr lang="sl-SI" dirty="0">
              <a:solidFill>
                <a:srgbClr val="7030A0"/>
              </a:solidFill>
            </a:endParaRPr>
          </a:p>
          <a:p>
            <a:r>
              <a:rPr lang="sl-SI" dirty="0"/>
              <a:t>Ena lastovka še ne prinese </a:t>
            </a:r>
            <a:r>
              <a:rPr lang="sl-SI" b="1" u="sng" dirty="0"/>
              <a:t>pomladi. </a:t>
            </a:r>
            <a:r>
              <a:rPr lang="sl-SI" b="1" dirty="0"/>
              <a:t>→ </a:t>
            </a:r>
            <a:r>
              <a:rPr lang="sl-SI" b="1" dirty="0">
                <a:solidFill>
                  <a:srgbClr val="7030A0"/>
                </a:solidFill>
              </a:rPr>
              <a:t>RODILNIK</a:t>
            </a:r>
            <a:endParaRPr lang="sl-SI" b="1" u="sng" dirty="0">
              <a:solidFill>
                <a:srgbClr val="7030A0"/>
              </a:solidFill>
            </a:endParaRPr>
          </a:p>
          <a:p>
            <a:r>
              <a:rPr lang="sl-SI" b="1" dirty="0"/>
              <a:t>Sosed</a:t>
            </a:r>
            <a:r>
              <a:rPr lang="sl-SI" dirty="0"/>
              <a:t> se je odpeljal na trg. </a:t>
            </a:r>
            <a:r>
              <a:rPr lang="sl-SI" b="1" dirty="0"/>
              <a:t>→ </a:t>
            </a:r>
            <a:r>
              <a:rPr lang="sl-SI" b="1" dirty="0">
                <a:solidFill>
                  <a:srgbClr val="7030A0"/>
                </a:solidFill>
              </a:rPr>
              <a:t>IMENOVALNIK</a:t>
            </a:r>
            <a:endParaRPr lang="sl-SI" dirty="0">
              <a:solidFill>
                <a:srgbClr val="7030A0"/>
              </a:solidFill>
            </a:endParaRPr>
          </a:p>
        </p:txBody>
      </p:sp>
      <p:pic>
        <p:nvPicPr>
          <p:cNvPr id="4" name="Picture 2" descr="Vector Reading School Boy Png Download - Boy Png Clipart ...">
            <a:extLst>
              <a:ext uri="{FF2B5EF4-FFF2-40B4-BE49-F238E27FC236}">
                <a16:creationId xmlns:a16="http://schemas.microsoft.com/office/drawing/2014/main" id="{19FB8EB3-7200-4CC7-B889-7E8E811EAF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69" r="-1" b="6950"/>
          <a:stretch/>
        </p:blipFill>
        <p:spPr bwMode="auto">
          <a:xfrm>
            <a:off x="8579596" y="3206078"/>
            <a:ext cx="3218199" cy="3368343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6815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206</Words>
  <Application>Microsoft Office PowerPoint</Application>
  <PresentationFormat>Širokozaslonsko</PresentationFormat>
  <Paragraphs>25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Officeova tema</vt:lpstr>
      <vt:lpstr>SKLON </vt:lpstr>
      <vt:lpstr>Vaja: Prepiši v zvezek in podčrtanim samostalnikom določi sklon.</vt:lpstr>
      <vt:lpstr>Rešitve: Podčrtanim samostalnikom določi sklon.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Tanja</cp:lastModifiedBy>
  <cp:revision>11</cp:revision>
  <dcterms:created xsi:type="dcterms:W3CDTF">2020-04-02T12:29:36Z</dcterms:created>
  <dcterms:modified xsi:type="dcterms:W3CDTF">2020-04-04T05:54:41Z</dcterms:modified>
</cp:coreProperties>
</file>