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7" r:id="rId2"/>
    <p:sldId id="274" r:id="rId3"/>
    <p:sldId id="281" r:id="rId4"/>
    <p:sldId id="280" r:id="rId5"/>
    <p:sldId id="283" r:id="rId6"/>
  </p:sldIdLst>
  <p:sldSz cx="12192000" cy="6858000"/>
  <p:notesSz cx="6858000" cy="9144000"/>
  <p:defaultTextStyle>
    <a:defPPr rtl="0"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706" autoAdjust="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glav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8213ADB-4FFA-4928-961D-B1499389FA19}" type="datetime1">
              <a:rPr lang="sl-SI" smtClean="0"/>
              <a:t>8. 04. 2020</a:t>
            </a:fld>
            <a:endParaRPr lang="sl-SI" dirty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glav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l-SI" noProof="0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17F2041-0803-4D81-8201-21836B5ABD05}" type="datetime1">
              <a:rPr lang="sl-SI" noProof="0" smtClean="0"/>
              <a:t>8. 04. 2020</a:t>
            </a:fld>
            <a:endParaRPr lang="sl-SI" noProof="0" dirty="0"/>
          </a:p>
        </p:txBody>
      </p:sp>
      <p:sp>
        <p:nvSpPr>
          <p:cNvPr id="4" name="Označba mesta za sliko diapoz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l-SI" noProof="0" dirty="0"/>
          </a:p>
        </p:txBody>
      </p:sp>
      <p:sp>
        <p:nvSpPr>
          <p:cNvPr id="5" name="Označba mesta za opomb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l-SI" noProof="0" dirty="0" smtClean="0"/>
              <a:t>Uredite sloge besedila matrice</a:t>
            </a:r>
          </a:p>
          <a:p>
            <a:pPr lvl="1" rtl="0"/>
            <a:r>
              <a:rPr lang="sl-SI" noProof="0" dirty="0" smtClean="0"/>
              <a:t>Druga raven</a:t>
            </a:r>
          </a:p>
          <a:p>
            <a:pPr lvl="2" rtl="0"/>
            <a:r>
              <a:rPr lang="sl-SI" noProof="0" dirty="0" smtClean="0"/>
              <a:t>Tretja raven</a:t>
            </a:r>
          </a:p>
          <a:p>
            <a:pPr lvl="3" rtl="0"/>
            <a:r>
              <a:rPr lang="sl-SI" noProof="0" dirty="0" smtClean="0"/>
              <a:t>Četrta raven</a:t>
            </a:r>
          </a:p>
          <a:p>
            <a:pPr lvl="4" rtl="0"/>
            <a:r>
              <a:rPr lang="sl-SI" noProof="0" dirty="0" smtClean="0"/>
              <a:t>Peta raven</a:t>
            </a:r>
            <a:endParaRPr lang="sl-SI" noProof="0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l-SI" noProof="0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FB667E1-E601-4AAF-B95C-B25720D70A60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sl-SI" smtClean="0"/>
              <a:t>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23672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sl-SI" smtClean="0"/>
              <a:t>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55848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sl-SI" smtClean="0"/>
              <a:t>4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79582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 descr="Posnetek barvitih školjk od blizu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952" cy="4624183"/>
          </a:xfrm>
          <a:prstGeom prst="rect">
            <a:avLst/>
          </a:prstGeom>
        </p:spPr>
      </p:pic>
      <p:sp useBgFill="1">
        <p:nvSpPr>
          <p:cNvPr id="7" name="Pravokotnik 6"/>
          <p:cNvSpPr/>
          <p:nvPr/>
        </p:nvSpPr>
        <p:spPr bwMode="white">
          <a:xfrm>
            <a:off x="0" y="3074521"/>
            <a:ext cx="12201888" cy="3783479"/>
          </a:xfrm>
          <a:custGeom>
            <a:avLst/>
            <a:gdLst/>
            <a:ahLst/>
            <a:cxnLst/>
            <a:rect l="l" t="t" r="r" b="b"/>
            <a:pathLst>
              <a:path w="12201888" h="3783479">
                <a:moveTo>
                  <a:pt x="12201888" y="0"/>
                </a:moveTo>
                <a:cubicBezTo>
                  <a:pt x="12200429" y="1116741"/>
                  <a:pt x="12191467" y="2278498"/>
                  <a:pt x="12188825" y="3404540"/>
                </a:cubicBezTo>
                <a:lnTo>
                  <a:pt x="12188825" y="3554879"/>
                </a:lnTo>
                <a:lnTo>
                  <a:pt x="12188825" y="3690879"/>
                </a:lnTo>
                <a:lnTo>
                  <a:pt x="12188825" y="3707279"/>
                </a:lnTo>
                <a:lnTo>
                  <a:pt x="12188825" y="3783479"/>
                </a:lnTo>
                <a:lnTo>
                  <a:pt x="0" y="3783479"/>
                </a:lnTo>
                <a:lnTo>
                  <a:pt x="0" y="3707279"/>
                </a:lnTo>
                <a:lnTo>
                  <a:pt x="0" y="3554879"/>
                </a:lnTo>
                <a:lnTo>
                  <a:pt x="0" y="641399"/>
                </a:lnTo>
                <a:cubicBezTo>
                  <a:pt x="3601335" y="-419044"/>
                  <a:pt x="9102102" y="1605485"/>
                  <a:pt x="1220188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noProof="0" dirty="0"/>
          </a:p>
        </p:txBody>
      </p:sp>
      <p:sp>
        <p:nvSpPr>
          <p:cNvPr id="2" name="Naslov 1"/>
          <p:cNvSpPr>
            <a:spLocks noGrp="1"/>
          </p:cNvSpPr>
          <p:nvPr>
            <p:ph type="ctrTitle" hasCustomPrompt="1"/>
          </p:nvPr>
        </p:nvSpPr>
        <p:spPr>
          <a:xfrm>
            <a:off x="1293814" y="3937321"/>
            <a:ext cx="9601200" cy="1625279"/>
          </a:xfrm>
        </p:spPr>
        <p:txBody>
          <a:bodyPr rtlCol="0" anchor="b">
            <a:normAutofit/>
          </a:bodyPr>
          <a:lstStyle>
            <a:lvl1pPr algn="l" rtl="0">
              <a:lnSpc>
                <a:spcPct val="80000"/>
              </a:lnSpc>
              <a:defRPr sz="6000"/>
            </a:lvl1pPr>
          </a:lstStyle>
          <a:p>
            <a:pPr rtl="0"/>
            <a:r>
              <a:rPr lang="sl-SI" noProof="0" dirty="0" smtClean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 hasCustomPrompt="1"/>
          </p:nvPr>
        </p:nvSpPr>
        <p:spPr>
          <a:xfrm>
            <a:off x="1293814" y="5641975"/>
            <a:ext cx="9601200" cy="9141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800" cap="none" baseline="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sl-SI" noProof="0" dirty="0" smtClean="0"/>
              <a:t>Urejanje sloga podnaslova matrice</a:t>
            </a:r>
            <a:endParaRPr lang="sl-SI" noProof="0" dirty="0"/>
          </a:p>
        </p:txBody>
      </p:sp>
      <p:sp>
        <p:nvSpPr>
          <p:cNvPr id="10" name="Prostoročno 9"/>
          <p:cNvSpPr/>
          <p:nvPr/>
        </p:nvSpPr>
        <p:spPr>
          <a:xfrm rot="21388434">
            <a:off x="12235" y="2969834"/>
            <a:ext cx="12169907" cy="1238081"/>
          </a:xfrm>
          <a:custGeom>
            <a:avLst/>
            <a:gdLst/>
            <a:ahLst/>
            <a:cxnLst/>
            <a:rect l="l" t="t" r="r" b="b"/>
            <a:pathLst>
              <a:path w="12169907" h="1238081">
                <a:moveTo>
                  <a:pt x="2807331" y="101460"/>
                </a:moveTo>
                <a:cubicBezTo>
                  <a:pt x="6135545" y="328205"/>
                  <a:pt x="6673951" y="1596392"/>
                  <a:pt x="12165744" y="982579"/>
                </a:cubicBezTo>
                <a:lnTo>
                  <a:pt x="12160227" y="1072100"/>
                </a:lnTo>
                <a:cubicBezTo>
                  <a:pt x="5416860" y="1825439"/>
                  <a:pt x="6141899" y="-258272"/>
                  <a:pt x="0" y="232833"/>
                </a:cubicBezTo>
                <a:lnTo>
                  <a:pt x="5492" y="143708"/>
                </a:lnTo>
                <a:cubicBezTo>
                  <a:pt x="1145422" y="52200"/>
                  <a:pt x="2048826" y="49784"/>
                  <a:pt x="2807331" y="101460"/>
                </a:cubicBezTo>
                <a:close/>
                <a:moveTo>
                  <a:pt x="2811494" y="33894"/>
                </a:moveTo>
                <a:cubicBezTo>
                  <a:pt x="6139708" y="260639"/>
                  <a:pt x="6678114" y="1528826"/>
                  <a:pt x="12169907" y="915013"/>
                </a:cubicBezTo>
                <a:lnTo>
                  <a:pt x="12168059" y="945013"/>
                </a:lnTo>
                <a:cubicBezTo>
                  <a:pt x="5424692" y="1698351"/>
                  <a:pt x="6149730" y="-385359"/>
                  <a:pt x="7832" y="105746"/>
                </a:cubicBezTo>
                <a:lnTo>
                  <a:pt x="9656" y="76142"/>
                </a:lnTo>
                <a:cubicBezTo>
                  <a:pt x="1149586" y="-15366"/>
                  <a:pt x="2052990" y="-17782"/>
                  <a:pt x="2811494" y="33894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90000"/>
                  <a:lumMod val="80000"/>
                  <a:lumOff val="20000"/>
                </a:schemeClr>
              </a:gs>
              <a:gs pos="18000">
                <a:schemeClr val="bg2">
                  <a:lumMod val="92000"/>
                </a:schemeClr>
              </a:gs>
              <a:gs pos="37000">
                <a:schemeClr val="bg2">
                  <a:alpha val="90000"/>
                  <a:lumMod val="91000"/>
                </a:schemeClr>
              </a:gs>
              <a:gs pos="100000">
                <a:schemeClr val="bg2">
                  <a:lumMod val="80000"/>
                  <a:lumOff val="20000"/>
                </a:schemeClr>
              </a:gs>
            </a:gsLst>
            <a:path path="shape">
              <a:fillToRect l="50000" t="50000" r="50000" b="50000"/>
            </a:path>
          </a:gradFill>
          <a:ln w="254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sl-SI" noProof="0" dirty="0"/>
          </a:p>
        </p:txBody>
      </p:sp>
      <p:sp>
        <p:nvSpPr>
          <p:cNvPr id="11" name="Prostoročno 10"/>
          <p:cNvSpPr/>
          <p:nvPr/>
        </p:nvSpPr>
        <p:spPr>
          <a:xfrm rot="21388434">
            <a:off x="29672" y="2764068"/>
            <a:ext cx="12205856" cy="1559261"/>
          </a:xfrm>
          <a:custGeom>
            <a:avLst/>
            <a:gdLst/>
            <a:ahLst/>
            <a:cxnLst/>
            <a:rect l="l" t="t" r="r" b="b"/>
            <a:pathLst>
              <a:path w="12205856" h="1559261">
                <a:moveTo>
                  <a:pt x="12190266" y="1521455"/>
                </a:moveTo>
                <a:lnTo>
                  <a:pt x="12190701" y="1521482"/>
                </a:lnTo>
                <a:lnTo>
                  <a:pt x="12188851" y="1559261"/>
                </a:lnTo>
                <a:lnTo>
                  <a:pt x="12188416" y="1559245"/>
                </a:lnTo>
                <a:close/>
                <a:moveTo>
                  <a:pt x="12205856" y="208119"/>
                </a:moveTo>
                <a:lnTo>
                  <a:pt x="12203734" y="242562"/>
                </a:lnTo>
                <a:cubicBezTo>
                  <a:pt x="6796720" y="1874914"/>
                  <a:pt x="3447529" y="-395170"/>
                  <a:pt x="0" y="109344"/>
                </a:cubicBezTo>
                <a:lnTo>
                  <a:pt x="2124" y="74883"/>
                </a:lnTo>
                <a:cubicBezTo>
                  <a:pt x="3449654" y="-429611"/>
                  <a:pt x="6798843" y="1840472"/>
                  <a:pt x="12205856" y="208119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30000"/>
                  <a:lumMod val="0"/>
                  <a:lumOff val="100000"/>
                </a:schemeClr>
              </a:gs>
              <a:gs pos="100000">
                <a:schemeClr val="bg2">
                  <a:alpha val="48000"/>
                </a:schemeClr>
              </a:gs>
            </a:gsLst>
            <a:lin ang="2700000" scaled="1"/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sl-SI" noProof="0" dirty="0"/>
          </a:p>
        </p:txBody>
      </p:sp>
      <p:sp>
        <p:nvSpPr>
          <p:cNvPr id="12" name="Prostoročno 11"/>
          <p:cNvSpPr/>
          <p:nvPr/>
        </p:nvSpPr>
        <p:spPr>
          <a:xfrm rot="21388434">
            <a:off x="-4585" y="3108508"/>
            <a:ext cx="12215153" cy="1052652"/>
          </a:xfrm>
          <a:custGeom>
            <a:avLst/>
            <a:gdLst/>
            <a:ahLst/>
            <a:cxnLst/>
            <a:rect l="l" t="t" r="r" b="b"/>
            <a:pathLst>
              <a:path w="12215153" h="1052652">
                <a:moveTo>
                  <a:pt x="12199582" y="613499"/>
                </a:moveTo>
                <a:lnTo>
                  <a:pt x="12196535" y="662961"/>
                </a:lnTo>
                <a:cubicBezTo>
                  <a:pt x="8659170" y="1895884"/>
                  <a:pt x="3236150" y="-250863"/>
                  <a:pt x="0" y="412868"/>
                </a:cubicBezTo>
                <a:lnTo>
                  <a:pt x="3057" y="363268"/>
                </a:lnTo>
                <a:cubicBezTo>
                  <a:pt x="3239190" y="-300459"/>
                  <a:pt x="8662172" y="1846263"/>
                  <a:pt x="12199582" y="613499"/>
                </a:cubicBezTo>
                <a:close/>
                <a:moveTo>
                  <a:pt x="12208353" y="471141"/>
                </a:moveTo>
                <a:lnTo>
                  <a:pt x="12202868" y="560177"/>
                </a:lnTo>
                <a:cubicBezTo>
                  <a:pt x="8665592" y="1793383"/>
                  <a:pt x="3242519" y="-353436"/>
                  <a:pt x="6325" y="310230"/>
                </a:cubicBezTo>
                <a:lnTo>
                  <a:pt x="11827" y="220949"/>
                </a:lnTo>
                <a:cubicBezTo>
                  <a:pt x="3247993" y="-442711"/>
                  <a:pt x="8670998" y="1704066"/>
                  <a:pt x="12208353" y="471141"/>
                </a:cubicBezTo>
                <a:close/>
                <a:moveTo>
                  <a:pt x="12215153" y="360807"/>
                </a:moveTo>
                <a:lnTo>
                  <a:pt x="12212631" y="401743"/>
                </a:lnTo>
                <a:cubicBezTo>
                  <a:pt x="8696050" y="1669577"/>
                  <a:pt x="3274141" y="-472216"/>
                  <a:pt x="15523" y="160967"/>
                </a:cubicBezTo>
                <a:lnTo>
                  <a:pt x="18051" y="119938"/>
                </a:lnTo>
                <a:cubicBezTo>
                  <a:pt x="3276657" y="-513245"/>
                  <a:pt x="8698537" y="1628531"/>
                  <a:pt x="12215153" y="360807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47000"/>
                  <a:lumMod val="0"/>
                  <a:lumOff val="100000"/>
                </a:schemeClr>
              </a:gs>
              <a:gs pos="100000">
                <a:schemeClr val="bg2">
                  <a:alpha val="82000"/>
                  <a:lumMod val="87000"/>
                  <a:lumOff val="13000"/>
                </a:schemeClr>
              </a:gs>
            </a:gsLst>
            <a:path path="rect">
              <a:fillToRect l="100000" t="100000"/>
            </a:path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sl-SI" noProof="0" dirty="0" smtClean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>
          <a:xfrm>
            <a:off x="1293814" y="1828801"/>
            <a:ext cx="9601198" cy="3962400"/>
          </a:xfrm>
        </p:spPr>
        <p:txBody>
          <a:bodyPr vert="eaVert" rtlCol="0"/>
          <a:lstStyle/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58B3B5E-642B-4BB0-BEFB-C3C6A788CA25}" type="datetime1">
              <a:rPr lang="sl-SI" noProof="0" smtClean="0"/>
              <a:t>8. 04. 2020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en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en naslov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274638"/>
            <a:ext cx="2628900" cy="5897562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sl-SI" noProof="0" dirty="0" smtClean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 rtlCol="0"/>
          <a:lstStyle/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4884CCC-2C1E-4108-BDE7-4BD1DD6A90C6}" type="datetime1">
              <a:rPr lang="sl-SI" noProof="0" smtClean="0"/>
              <a:t>8. 04. 2020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sl-SI" noProof="0" dirty="0" smtClean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</a:lstStyle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1A95C4F-34C5-4221-983C-3B77A01AABF0}" type="datetime1">
              <a:rPr lang="sl-SI" noProof="0" smtClean="0"/>
              <a:t>8. 04. 2020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1293813" y="1928553"/>
            <a:ext cx="9601200" cy="2262447"/>
          </a:xfrm>
        </p:spPr>
        <p:txBody>
          <a:bodyPr rtlCol="0" anchor="b">
            <a:normAutofit/>
          </a:bodyPr>
          <a:lstStyle>
            <a:lvl1pPr algn="l" rtl="0">
              <a:lnSpc>
                <a:spcPct val="80000"/>
              </a:lnSpc>
              <a:defRPr sz="5400" b="0"/>
            </a:lvl1pPr>
          </a:lstStyle>
          <a:p>
            <a:pPr rtl="0"/>
            <a:r>
              <a:rPr lang="sl-SI" noProof="0" dirty="0" smtClean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293813" y="4267200"/>
            <a:ext cx="9601200" cy="934527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8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C3DEF2B-5F0E-4E48-B1A4-B70BEB046A0C}" type="datetime1">
              <a:rPr lang="sl-SI" noProof="0" smtClean="0"/>
              <a:t>8. 04. 2020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sl-SI" noProof="0" dirty="0" smtClean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sz="half" idx="1"/>
          </p:nvPr>
        </p:nvSpPr>
        <p:spPr>
          <a:xfrm>
            <a:off x="1293813" y="1828800"/>
            <a:ext cx="4648199" cy="3962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250767" y="1828800"/>
            <a:ext cx="4648200" cy="396240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6F8115A-EDF7-41E4-AB95-A4FB79F0EC1D}" type="datetime1">
              <a:rPr lang="sl-SI" noProof="0" smtClean="0"/>
              <a:t>8. 04. 2020</a:t>
            </a:fld>
            <a:endParaRPr lang="sl-SI" noProof="0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513F29E-967E-4B69-BEAA-E3504E43784D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54694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sl-SI" noProof="0" dirty="0" smtClean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293813" y="1777042"/>
            <a:ext cx="4645152" cy="941716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1293813" y="2781300"/>
            <a:ext cx="4645152" cy="30480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103120">
              <a:defRPr sz="1600"/>
            </a:lvl6pPr>
            <a:lvl7pPr marL="2103120">
              <a:defRPr sz="1600"/>
            </a:lvl7pPr>
            <a:lvl8pPr marL="2103120">
              <a:defRPr sz="1600"/>
            </a:lvl8pPr>
            <a:lvl9pPr marL="2103120">
              <a:defRPr sz="160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3"/>
          </p:nvPr>
        </p:nvSpPr>
        <p:spPr>
          <a:xfrm>
            <a:off x="6249862" y="1777042"/>
            <a:ext cx="4645152" cy="941716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</p:txBody>
      </p:sp>
      <p:sp>
        <p:nvSpPr>
          <p:cNvPr id="6" name="Označba mesta za vsebino 5"/>
          <p:cNvSpPr>
            <a:spLocks noGrp="1"/>
          </p:cNvSpPr>
          <p:nvPr>
            <p:ph sz="quarter" idx="4"/>
          </p:nvPr>
        </p:nvSpPr>
        <p:spPr>
          <a:xfrm>
            <a:off x="6249862" y="2781300"/>
            <a:ext cx="4645152" cy="30480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103120">
              <a:defRPr sz="1600"/>
            </a:lvl6pPr>
            <a:lvl7pPr marL="2103120">
              <a:defRPr sz="1600"/>
            </a:lvl7pPr>
            <a:lvl8pPr marL="2103120">
              <a:defRPr sz="1600"/>
            </a:lvl8pPr>
            <a:lvl9pPr marL="2103120">
              <a:defRPr sz="160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8" name="Označba mesta za nogo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7" name="Označba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EB39AB9-4963-4300-9BB2-02ED6A303F06}" type="datetime1">
              <a:rPr lang="sl-SI" noProof="0" smtClean="0"/>
              <a:t>8. 04. 2020</a:t>
            </a:fld>
            <a:endParaRPr lang="sl-SI" noProof="0" dirty="0"/>
          </a:p>
        </p:txBody>
      </p:sp>
      <p:sp>
        <p:nvSpPr>
          <p:cNvPr id="9" name="Označba mesta za številko diapoz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sl-SI" noProof="0" dirty="0" smtClean="0"/>
              <a:t>Kliknite, če želite urediti slog naslova matrice</a:t>
            </a:r>
            <a:endParaRPr lang="sl-SI" noProof="0" dirty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668D24F-E1F3-4E4A-BDFE-34E99474910B}" type="datetime1">
              <a:rPr lang="sl-SI" noProof="0" smtClean="0"/>
              <a:t>8. 04. 2020</a:t>
            </a:fld>
            <a:endParaRPr lang="sl-SI" noProof="0" dirty="0"/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za nogo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2" name="Označba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CA8FDB-66A8-4578-911F-B6282C0D137D}" type="datetime1">
              <a:rPr lang="sl-SI" noProof="0" smtClean="0"/>
              <a:t>8. 04. 2020</a:t>
            </a:fld>
            <a:endParaRPr lang="sl-SI" noProof="0" dirty="0"/>
          </a:p>
        </p:txBody>
      </p:sp>
      <p:sp>
        <p:nvSpPr>
          <p:cNvPr id="4" name="Označba mesta za številko diapoz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608013" y="533400"/>
            <a:ext cx="4572001" cy="2743199"/>
          </a:xfrm>
        </p:spPr>
        <p:txBody>
          <a:bodyPr rtlCol="0" anchor="b">
            <a:normAutofit/>
          </a:bodyPr>
          <a:lstStyle>
            <a:lvl1pPr rtl="0">
              <a:lnSpc>
                <a:spcPct val="80000"/>
              </a:lnSpc>
              <a:defRPr sz="4000" b="0"/>
            </a:lvl1pPr>
          </a:lstStyle>
          <a:p>
            <a:pPr rtl="0"/>
            <a:r>
              <a:rPr lang="sl-SI" noProof="0" dirty="0" smtClean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>
          <a:xfrm>
            <a:off x="5637213" y="533401"/>
            <a:ext cx="5943603" cy="52578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608013" y="3429000"/>
            <a:ext cx="4572000" cy="2362199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18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EFE7C7F-3315-4867-86A6-91B87AB3CA93}" type="datetime1">
              <a:rPr lang="sl-SI" noProof="0" smtClean="0"/>
              <a:t>8. 04. 2020</a:t>
            </a:fld>
            <a:endParaRPr lang="sl-SI" noProof="0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7009050" y="533401"/>
            <a:ext cx="4573192" cy="2743199"/>
          </a:xfrm>
        </p:spPr>
        <p:txBody>
          <a:bodyPr rtlCol="0" anchor="b">
            <a:normAutofit/>
          </a:bodyPr>
          <a:lstStyle>
            <a:lvl1pPr algn="l" rtl="0">
              <a:lnSpc>
                <a:spcPct val="80000"/>
              </a:lnSpc>
              <a:defRPr sz="4000" b="0" i="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sl-SI" noProof="0" dirty="0" smtClean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sliko 2" descr="Prazna označba mesta za dodajanje slike. Kliknite označbo mesta in izberite sliko, ki jo želite dodati."/>
          <p:cNvSpPr>
            <a:spLocks noGrp="1"/>
          </p:cNvSpPr>
          <p:nvPr>
            <p:ph type="pic" idx="1"/>
          </p:nvPr>
        </p:nvSpPr>
        <p:spPr>
          <a:xfrm>
            <a:off x="0" y="3"/>
            <a:ext cx="6553318" cy="6004510"/>
          </a:xfrm>
          <a:custGeom>
            <a:avLst/>
            <a:gdLst/>
            <a:ahLst/>
            <a:cxnLst/>
            <a:rect l="l" t="t" r="r" b="b"/>
            <a:pathLst>
              <a:path w="6551611" h="6004510">
                <a:moveTo>
                  <a:pt x="0" y="0"/>
                </a:moveTo>
                <a:lnTo>
                  <a:pt x="6551611" y="0"/>
                </a:lnTo>
                <a:lnTo>
                  <a:pt x="6551611" y="6004510"/>
                </a:lnTo>
                <a:cubicBezTo>
                  <a:pt x="4321482" y="5960049"/>
                  <a:pt x="2628293" y="5340418"/>
                  <a:pt x="0" y="5768658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l-SI" noProof="0" smtClean="0"/>
              <a:t>Kliknite ikono, če želite dodati sliko</a:t>
            </a:r>
            <a:endParaRPr lang="sl-SI" noProof="0" dirty="0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7009049" y="3429001"/>
            <a:ext cx="4573191" cy="2362199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FF2C38-1171-489F-8CA1-340A0F12C338}" type="datetime1">
              <a:rPr lang="sl-SI" noProof="0" smtClean="0"/>
              <a:t>8. 04. 2020</a:t>
            </a:fld>
            <a:endParaRPr lang="sl-SI" noProof="0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sl-SI" noProof="0" smtClean="0"/>
              <a:pPr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063030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7"/>
          <p:cNvGrpSpPr/>
          <p:nvPr/>
        </p:nvGrpSpPr>
        <p:grpSpPr>
          <a:xfrm>
            <a:off x="-4585" y="5374939"/>
            <a:ext cx="12240113" cy="1559261"/>
            <a:chOff x="-4585" y="2764068"/>
            <a:chExt cx="12240113" cy="1559261"/>
          </a:xfrm>
        </p:grpSpPr>
        <p:sp>
          <p:nvSpPr>
            <p:cNvPr id="9" name="Prostoročno 8"/>
            <p:cNvSpPr/>
            <p:nvPr/>
          </p:nvSpPr>
          <p:spPr>
            <a:xfrm rot="21388434">
              <a:off x="12235" y="2982534"/>
              <a:ext cx="12169907" cy="1238081"/>
            </a:xfrm>
            <a:custGeom>
              <a:avLst/>
              <a:gdLst/>
              <a:ahLst/>
              <a:cxnLst/>
              <a:rect l="l" t="t" r="r" b="b"/>
              <a:pathLst>
                <a:path w="12169907" h="1238081">
                  <a:moveTo>
                    <a:pt x="2807331" y="101460"/>
                  </a:moveTo>
                  <a:cubicBezTo>
                    <a:pt x="6135545" y="328205"/>
                    <a:pt x="6673951" y="1596392"/>
                    <a:pt x="12165744" y="982579"/>
                  </a:cubicBezTo>
                  <a:lnTo>
                    <a:pt x="12160227" y="1072100"/>
                  </a:lnTo>
                  <a:cubicBezTo>
                    <a:pt x="5416860" y="1825439"/>
                    <a:pt x="6141899" y="-258272"/>
                    <a:pt x="0" y="232833"/>
                  </a:cubicBezTo>
                  <a:lnTo>
                    <a:pt x="5492" y="143708"/>
                  </a:lnTo>
                  <a:cubicBezTo>
                    <a:pt x="1145422" y="52200"/>
                    <a:pt x="2048826" y="49784"/>
                    <a:pt x="2807331" y="101460"/>
                  </a:cubicBezTo>
                  <a:close/>
                  <a:moveTo>
                    <a:pt x="2811494" y="33894"/>
                  </a:moveTo>
                  <a:cubicBezTo>
                    <a:pt x="6139708" y="260639"/>
                    <a:pt x="6678114" y="1528826"/>
                    <a:pt x="12169907" y="915013"/>
                  </a:cubicBezTo>
                  <a:lnTo>
                    <a:pt x="12168059" y="945013"/>
                  </a:lnTo>
                  <a:cubicBezTo>
                    <a:pt x="5424692" y="1698351"/>
                    <a:pt x="6149730" y="-385359"/>
                    <a:pt x="7832" y="105746"/>
                  </a:cubicBezTo>
                  <a:lnTo>
                    <a:pt x="9656" y="76142"/>
                  </a:lnTo>
                  <a:cubicBezTo>
                    <a:pt x="1149586" y="-15366"/>
                    <a:pt x="2052990" y="-17782"/>
                    <a:pt x="2811494" y="33894"/>
                  </a:cubicBezTo>
                  <a:close/>
                </a:path>
              </a:pathLst>
            </a:custGeom>
            <a:gradFill>
              <a:gsLst>
                <a:gs pos="0">
                  <a:schemeClr val="bg2">
                    <a:alpha val="90000"/>
                    <a:lumMod val="80000"/>
                    <a:lumOff val="20000"/>
                  </a:schemeClr>
                </a:gs>
                <a:gs pos="18000">
                  <a:schemeClr val="bg2">
                    <a:lumMod val="92000"/>
                  </a:schemeClr>
                </a:gs>
                <a:gs pos="37000">
                  <a:schemeClr val="bg2">
                    <a:alpha val="90000"/>
                    <a:lumMod val="91000"/>
                  </a:schemeClr>
                </a:gs>
                <a:gs pos="100000">
                  <a:schemeClr val="bg2">
                    <a:lumMod val="80000"/>
                    <a:lumOff val="20000"/>
                  </a:schemeClr>
                </a:gs>
              </a:gsLst>
              <a:path path="shape">
                <a:fillToRect l="50000" t="50000" r="50000" b="50000"/>
              </a:path>
            </a:gradFill>
            <a:ln w="25400" cmpd="sng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sl-SI" noProof="0" dirty="0"/>
            </a:p>
          </p:txBody>
        </p:sp>
        <p:sp>
          <p:nvSpPr>
            <p:cNvPr id="10" name="Prostoročno 9"/>
            <p:cNvSpPr/>
            <p:nvPr/>
          </p:nvSpPr>
          <p:spPr>
            <a:xfrm rot="21388434">
              <a:off x="29672" y="2764068"/>
              <a:ext cx="12205856" cy="1559261"/>
            </a:xfrm>
            <a:custGeom>
              <a:avLst/>
              <a:gdLst/>
              <a:ahLst/>
              <a:cxnLst/>
              <a:rect l="l" t="t" r="r" b="b"/>
              <a:pathLst>
                <a:path w="12205856" h="1559261">
                  <a:moveTo>
                    <a:pt x="12190266" y="1521455"/>
                  </a:moveTo>
                  <a:lnTo>
                    <a:pt x="12190701" y="1521482"/>
                  </a:lnTo>
                  <a:lnTo>
                    <a:pt x="12188851" y="1559261"/>
                  </a:lnTo>
                  <a:lnTo>
                    <a:pt x="12188416" y="1559245"/>
                  </a:lnTo>
                  <a:close/>
                  <a:moveTo>
                    <a:pt x="12205856" y="208119"/>
                  </a:moveTo>
                  <a:lnTo>
                    <a:pt x="12203734" y="242562"/>
                  </a:lnTo>
                  <a:cubicBezTo>
                    <a:pt x="6796720" y="1874914"/>
                    <a:pt x="3447529" y="-395170"/>
                    <a:pt x="0" y="109344"/>
                  </a:cubicBezTo>
                  <a:lnTo>
                    <a:pt x="2124" y="74883"/>
                  </a:lnTo>
                  <a:cubicBezTo>
                    <a:pt x="3449654" y="-429611"/>
                    <a:pt x="6798843" y="1840472"/>
                    <a:pt x="12205856" y="208119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30000"/>
                    <a:lumMod val="0"/>
                    <a:lumOff val="100000"/>
                  </a:schemeClr>
                </a:gs>
                <a:gs pos="100000">
                  <a:schemeClr val="bg2">
                    <a:alpha val="48000"/>
                  </a:schemeClr>
                </a:gs>
              </a:gsLst>
              <a:lin ang="2700000" scaled="1"/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sl-SI" noProof="0" dirty="0"/>
            </a:p>
          </p:txBody>
        </p:sp>
        <p:sp>
          <p:nvSpPr>
            <p:cNvPr id="11" name="Prostoročno 10"/>
            <p:cNvSpPr/>
            <p:nvPr/>
          </p:nvSpPr>
          <p:spPr>
            <a:xfrm rot="21388434">
              <a:off x="-4585" y="3108508"/>
              <a:ext cx="12215153" cy="1052652"/>
            </a:xfrm>
            <a:custGeom>
              <a:avLst/>
              <a:gdLst/>
              <a:ahLst/>
              <a:cxnLst/>
              <a:rect l="l" t="t" r="r" b="b"/>
              <a:pathLst>
                <a:path w="12215153" h="1052652">
                  <a:moveTo>
                    <a:pt x="12199582" y="613499"/>
                  </a:moveTo>
                  <a:lnTo>
                    <a:pt x="12196535" y="662961"/>
                  </a:lnTo>
                  <a:cubicBezTo>
                    <a:pt x="8659170" y="1895884"/>
                    <a:pt x="3236150" y="-250863"/>
                    <a:pt x="0" y="412868"/>
                  </a:cubicBezTo>
                  <a:lnTo>
                    <a:pt x="3057" y="363268"/>
                  </a:lnTo>
                  <a:cubicBezTo>
                    <a:pt x="3239190" y="-300459"/>
                    <a:pt x="8662172" y="1846263"/>
                    <a:pt x="12199582" y="613499"/>
                  </a:cubicBezTo>
                  <a:close/>
                  <a:moveTo>
                    <a:pt x="12208353" y="471141"/>
                  </a:moveTo>
                  <a:lnTo>
                    <a:pt x="12202868" y="560177"/>
                  </a:lnTo>
                  <a:cubicBezTo>
                    <a:pt x="8665592" y="1793383"/>
                    <a:pt x="3242519" y="-353436"/>
                    <a:pt x="6325" y="310230"/>
                  </a:cubicBezTo>
                  <a:lnTo>
                    <a:pt x="11827" y="220949"/>
                  </a:lnTo>
                  <a:cubicBezTo>
                    <a:pt x="3247993" y="-442711"/>
                    <a:pt x="8670998" y="1704066"/>
                    <a:pt x="12208353" y="471141"/>
                  </a:cubicBezTo>
                  <a:close/>
                  <a:moveTo>
                    <a:pt x="12215153" y="360807"/>
                  </a:moveTo>
                  <a:lnTo>
                    <a:pt x="12212631" y="401743"/>
                  </a:lnTo>
                  <a:cubicBezTo>
                    <a:pt x="8696050" y="1669577"/>
                    <a:pt x="3274141" y="-472216"/>
                    <a:pt x="15523" y="160967"/>
                  </a:cubicBezTo>
                  <a:lnTo>
                    <a:pt x="18051" y="119938"/>
                  </a:lnTo>
                  <a:cubicBezTo>
                    <a:pt x="3276657" y="-513245"/>
                    <a:pt x="8698537" y="1628531"/>
                    <a:pt x="12215153" y="360807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47000"/>
                    <a:lumMod val="0"/>
                    <a:lumOff val="100000"/>
                  </a:schemeClr>
                </a:gs>
                <a:gs pos="100000">
                  <a:schemeClr val="bg2">
                    <a:alpha val="82000"/>
                    <a:lumMod val="87000"/>
                    <a:lumOff val="13000"/>
                  </a:schemeClr>
                </a:gs>
              </a:gsLst>
              <a:path path="rect">
                <a:fillToRect l="100000" t="100000"/>
              </a:path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sl-SI" noProof="0" dirty="0"/>
            </a:p>
          </p:txBody>
        </p:sp>
      </p:grpSp>
      <p:sp>
        <p:nvSpPr>
          <p:cNvPr id="2" name="Označba mesta za naslov 1"/>
          <p:cNvSpPr>
            <a:spLocks noGrp="1"/>
          </p:cNvSpPr>
          <p:nvPr>
            <p:ph type="title"/>
          </p:nvPr>
        </p:nvSpPr>
        <p:spPr>
          <a:xfrm>
            <a:off x="1293813" y="304800"/>
            <a:ext cx="9601200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sl-SI" noProof="0" dirty="0" smtClean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293814" y="1828801"/>
            <a:ext cx="9601198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l-SI" noProof="0" dirty="0" smtClean="0"/>
              <a:t>Uredite sloge besedila matrice</a:t>
            </a:r>
          </a:p>
          <a:p>
            <a:pPr lvl="1" rtl="0"/>
            <a:r>
              <a:rPr lang="sl-SI" noProof="0" dirty="0" smtClean="0"/>
              <a:t>Druga raven</a:t>
            </a:r>
          </a:p>
          <a:p>
            <a:pPr lvl="2" rtl="0"/>
            <a:r>
              <a:rPr lang="sl-SI" noProof="0" dirty="0" smtClean="0"/>
              <a:t>Tretja raven</a:t>
            </a:r>
          </a:p>
          <a:p>
            <a:pPr lvl="3" rtl="0"/>
            <a:r>
              <a:rPr lang="sl-SI" noProof="0" dirty="0" smtClean="0"/>
              <a:t>Četrta raven</a:t>
            </a:r>
          </a:p>
          <a:p>
            <a:pPr lvl="4" rtl="0"/>
            <a:r>
              <a:rPr lang="sl-SI" noProof="0" dirty="0" smtClean="0"/>
              <a:t>Peta raven</a:t>
            </a:r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3"/>
          </p:nvPr>
        </p:nvSpPr>
        <p:spPr>
          <a:xfrm>
            <a:off x="1299152" y="6400800"/>
            <a:ext cx="5954835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2"/>
          </p:nvPr>
        </p:nvSpPr>
        <p:spPr>
          <a:xfrm>
            <a:off x="7989510" y="6400800"/>
            <a:ext cx="1548660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CF334C9C-3B4D-4900-93D2-C19C583C529A}" type="datetime1">
              <a:rPr lang="sl-SI" noProof="0" smtClean="0"/>
              <a:t>8. 04. 2020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4"/>
          </p:nvPr>
        </p:nvSpPr>
        <p:spPr>
          <a:xfrm>
            <a:off x="9818310" y="6400800"/>
            <a:ext cx="1066802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CA8D9AD5-F248-4919-864A-CFD76CC027D6}" type="slidenum">
              <a:rPr lang="sl-SI" noProof="0" smtClean="0"/>
              <a:pPr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887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1031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603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747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9319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algn="ctr" rtl="0"/>
            <a:r>
              <a:rPr lang="sl-SI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ADJECTIVES IN –</a:t>
            </a:r>
            <a:r>
              <a:rPr lang="sl-SI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sl-SI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sl-SI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sl-SI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sl-SI" dirty="0" smtClean="0"/>
              <a:t> </a:t>
            </a:r>
            <a:endParaRPr lang="sl-SI" dirty="0"/>
          </a:p>
        </p:txBody>
      </p:sp>
      <p:sp>
        <p:nvSpPr>
          <p:cNvPr id="4" name="Podnaslov 3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algn="ctr" rtl="0"/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PRIDEVNIKI NA –ED in –ING </a:t>
            </a:r>
            <a:endParaRPr lang="sl-SI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17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slov 12"/>
          <p:cNvSpPr>
            <a:spLocks noGrp="1"/>
          </p:cNvSpPr>
          <p:nvPr>
            <p:ph type="title"/>
          </p:nvPr>
        </p:nvSpPr>
        <p:spPr>
          <a:xfrm>
            <a:off x="1293813" y="304800"/>
            <a:ext cx="9601200" cy="777766"/>
          </a:xfrm>
        </p:spPr>
        <p:txBody>
          <a:bodyPr rtlCol="0">
            <a:normAutofit/>
          </a:bodyPr>
          <a:lstStyle/>
          <a:p>
            <a:pPr algn="ctr" rtl="0"/>
            <a:r>
              <a:rPr lang="sl-SI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ADJECTIVES ENDING IN -ED</a:t>
            </a:r>
            <a:endParaRPr lang="sl-SI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značba mesta za vsebino 13"/>
          <p:cNvSpPr>
            <a:spLocks noGrp="1"/>
          </p:cNvSpPr>
          <p:nvPr>
            <p:ph idx="1"/>
          </p:nvPr>
        </p:nvSpPr>
        <p:spPr>
          <a:xfrm>
            <a:off x="546538" y="1082566"/>
            <a:ext cx="11466786" cy="5181600"/>
          </a:xfrm>
        </p:spPr>
        <p:txBody>
          <a:bodyPr rtlCol="0"/>
          <a:lstStyle/>
          <a:p>
            <a:pPr marL="45720" indent="0" rtl="0">
              <a:lnSpc>
                <a:spcPct val="150000"/>
              </a:lnSpc>
              <a:buNone/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describe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FEELINGS 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(= opisujejo OBČUTKE):</a:t>
            </a:r>
          </a:p>
          <a:p>
            <a:pPr marL="560070" indent="-514350" rtl="0">
              <a:lnSpc>
                <a:spcPct val="150000"/>
              </a:lnSpc>
              <a:buAutoNum type="arabicPeriod"/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exci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party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weekend. (navdušen sem)</a:t>
            </a:r>
          </a:p>
          <a:p>
            <a:pPr marL="560070" indent="-514350" rtl="0">
              <a:lnSpc>
                <a:spcPct val="150000"/>
              </a:lnSpc>
              <a:buAutoNum type="arabicPeriod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He‘s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bor</a:t>
            </a:r>
            <a:r>
              <a:rPr lang="sl-SI" b="1" dirty="0" smtClean="0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his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 (zdolgočasen je)</a:t>
            </a:r>
          </a:p>
          <a:p>
            <a:pPr marL="560070" indent="-514350" rtl="0">
              <a:lnSpc>
                <a:spcPct val="150000"/>
              </a:lnSpc>
              <a:buAutoNum type="arabicPeriod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She‘s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interest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cars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 (se ne zanima)</a:t>
            </a:r>
          </a:p>
          <a:p>
            <a:pPr marL="560070" indent="-514350" rtl="0">
              <a:lnSpc>
                <a:spcPct val="150000"/>
              </a:lnSpc>
              <a:buAutoNum type="arabicPeriod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tir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working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garden. (utrujeni so)</a:t>
            </a:r>
          </a:p>
          <a:p>
            <a:pPr marL="560070" indent="-514350" rtl="0">
              <a:lnSpc>
                <a:spcPct val="150000"/>
              </a:lnSpc>
              <a:buAutoNum type="arabicPeriod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satisfi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 (zadovoljen si)</a:t>
            </a:r>
          </a:p>
          <a:p>
            <a:pPr marL="560070" indent="-514350" rtl="0">
              <a:buAutoNum type="arabicPeriod"/>
            </a:pPr>
            <a:endParaRPr lang="sl-S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rtl="0">
              <a:buNone/>
            </a:pP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478088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93813" y="304800"/>
            <a:ext cx="9601200" cy="725214"/>
          </a:xfrm>
        </p:spPr>
        <p:txBody>
          <a:bodyPr/>
          <a:lstStyle/>
          <a:p>
            <a:pPr algn="ctr"/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ADJECTIVES ENDING IN -ING</a:t>
            </a:r>
            <a:endParaRPr lang="sl-SI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0" y="1030014"/>
            <a:ext cx="12107917" cy="5118538"/>
          </a:xfrm>
        </p:spPr>
        <p:txBody>
          <a:bodyPr>
            <a:normAutofit fontScale="92500"/>
          </a:bodyPr>
          <a:lstStyle/>
          <a:p>
            <a:pPr marL="45720" indent="0">
              <a:lnSpc>
                <a:spcPct val="100000"/>
              </a:lnSpc>
              <a:buNone/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describe</a:t>
            </a:r>
            <a:r>
              <a:rPr lang="sl-SI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sl-SI" b="1" dirty="0" smtClean="0">
                <a:latin typeface="Arial" panose="020B0604020202020204" pitchFamily="34" charset="0"/>
                <a:cs typeface="Arial" panose="020B0604020202020204" pitchFamily="34" charset="0"/>
              </a:rPr>
              <a:t> TH</a:t>
            </a: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ING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causes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feeling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in a person (=opisujejo stvari, ki povzročijo občutke pri ljudeh):</a:t>
            </a:r>
          </a:p>
          <a:p>
            <a:pPr marL="560070" indent="-514350">
              <a:lnSpc>
                <a:spcPct val="150000"/>
              </a:lnSpc>
              <a:buAutoNum type="arabicPeriod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seen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excit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new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movie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aliens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? (razburljiv film)</a:t>
            </a:r>
          </a:p>
          <a:p>
            <a:pPr marL="560070" indent="-514350">
              <a:lnSpc>
                <a:spcPct val="150000"/>
              </a:lnSpc>
              <a:buAutoNum type="arabicPeriod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He‘s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 (dolgočasna služba)</a:t>
            </a:r>
          </a:p>
          <a:p>
            <a:pPr marL="560070" indent="-514350">
              <a:lnSpc>
                <a:spcPct val="150000"/>
              </a:lnSpc>
              <a:buAutoNum type="arabicPeriod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book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interest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 (zanimiva knjiga)</a:t>
            </a:r>
          </a:p>
          <a:p>
            <a:pPr marL="560070" indent="-514350">
              <a:lnSpc>
                <a:spcPct val="150000"/>
              </a:lnSpc>
              <a:buAutoNum type="arabicPeriod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tir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 (utrujajoče delo)</a:t>
            </a:r>
          </a:p>
          <a:p>
            <a:pPr marL="560070" indent="-514350">
              <a:lnSpc>
                <a:spcPct val="150000"/>
              </a:lnSpc>
              <a:buAutoNum type="arabicPeriod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satisfy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 (zadovoljujoče delo)</a:t>
            </a:r>
          </a:p>
          <a:p>
            <a:pPr marL="560070" indent="-514350">
              <a:buAutoNum type="arabicPeriod"/>
            </a:pPr>
            <a:endParaRPr lang="sl-S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60070" indent="-514350">
              <a:buAutoNum type="arabicPeriod"/>
            </a:pPr>
            <a:endParaRPr lang="sl-S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60070" indent="-514350">
              <a:buAutoNum type="arabicPeriod"/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677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93813" y="304800"/>
            <a:ext cx="9601200" cy="945931"/>
          </a:xfrm>
        </p:spPr>
        <p:txBody>
          <a:bodyPr/>
          <a:lstStyle/>
          <a:p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Compare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(=primerjaj)</a:t>
            </a: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značba mesta za sliko 4" descr="Malček in deklica se držita za roke na plaži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1131" y="3203763"/>
            <a:ext cx="3481661" cy="3188749"/>
          </a:xfrm>
        </p:spPr>
      </p:pic>
      <p:sp>
        <p:nvSpPr>
          <p:cNvPr id="4" name="Označba mesta besedila 3"/>
          <p:cNvSpPr>
            <a:spLocks noGrp="1"/>
          </p:cNvSpPr>
          <p:nvPr>
            <p:ph type="body" sz="half" idx="4294967295"/>
          </p:nvPr>
        </p:nvSpPr>
        <p:spPr>
          <a:xfrm>
            <a:off x="567560" y="1439918"/>
            <a:ext cx="10510344" cy="4319752"/>
          </a:xfrm>
        </p:spPr>
        <p:txBody>
          <a:bodyPr rtlCol="0"/>
          <a:lstStyle/>
          <a:p>
            <a:pPr marL="560070" indent="-514350" rtl="0">
              <a:lnSpc>
                <a:spcPct val="150000"/>
              </a:lnSpc>
              <a:buAutoNum type="alphaLcParenR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had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relax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holiday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        </a:t>
            </a:r>
          </a:p>
          <a:p>
            <a:pPr marL="560070" indent="-514350" rtl="0">
              <a:lnSpc>
                <a:spcPct val="150000"/>
              </a:lnSpc>
              <a:buAutoNum type="alphaLcParenR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driving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instructors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relax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manner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60070" indent="-514350" rtl="0">
              <a:lnSpc>
                <a:spcPct val="150000"/>
              </a:lnSpc>
              <a:buAutoNum type="alphaLcParenR" startAt="3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satisfy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sl-SI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meal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60070" indent="-514350" rtl="0">
              <a:lnSpc>
                <a:spcPct val="150000"/>
              </a:lnSpc>
              <a:buAutoNum type="alphaLcParenR" startAt="3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airline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has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many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satisfi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sl-SI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customers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" indent="0" rtl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18675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93813" y="304800"/>
            <a:ext cx="9601200" cy="693683"/>
          </a:xfrm>
        </p:spPr>
        <p:txBody>
          <a:bodyPr>
            <a:normAutofit/>
          </a:bodyPr>
          <a:lstStyle/>
          <a:p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Complete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(=dopolni)</a:t>
            </a: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25821" y="998482"/>
            <a:ext cx="11183007" cy="5580993"/>
          </a:xfrm>
        </p:spPr>
        <p:txBody>
          <a:bodyPr>
            <a:normAutofit/>
          </a:bodyPr>
          <a:lstStyle/>
          <a:p>
            <a:pPr marL="560070" indent="-514350">
              <a:lnSpc>
                <a:spcPct val="150000"/>
              </a:lnSpc>
              <a:buAutoNum type="arabicPeriod"/>
            </a:pP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went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Disneyland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found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it more ____________ (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amuse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our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parents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60070" indent="-514350">
              <a:lnSpc>
                <a:spcPct val="150000"/>
              </a:lnSpc>
              <a:buAutoNum type="arabicPeriod"/>
            </a:pP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be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very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___________ (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irritate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friends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arrive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late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 film.</a:t>
            </a:r>
          </a:p>
          <a:p>
            <a:pPr marL="560070" indent="-514350">
              <a:lnSpc>
                <a:spcPct val="150000"/>
              </a:lnSpc>
              <a:buAutoNum type="arabicPeriod"/>
            </a:pP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You‘ll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never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get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___________ (bore) at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night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Berlin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beacuse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nightlife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wonderful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60070" indent="-514350">
              <a:lnSpc>
                <a:spcPct val="150000"/>
              </a:lnSpc>
              <a:buAutoNum type="arabicPeriod"/>
            </a:pP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situation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very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___________ (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embarras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felt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uncomfortable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sl-S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791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Školjke 16x9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064322_TF02895255" id="{A2A126BF-54A6-4052-A529-8792557BB9FF}" vid="{637D6751-87EA-477D-A14A-7FFF49EA1F2F}"/>
    </a:ext>
  </a:extLst>
</a:theme>
</file>

<file path=ppt/theme/theme2.xml><?xml version="1.0" encoding="utf-8"?>
<a:theme xmlns:a="http://schemas.openxmlformats.org/drawingml/2006/main" name="Officeova tema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Zbirka barvitih školjk</Template>
  <TotalTime>64</TotalTime>
  <Words>264</Words>
  <Application>Microsoft Office PowerPoint</Application>
  <PresentationFormat>Širokozaslonsko</PresentationFormat>
  <Paragraphs>30</Paragraphs>
  <Slides>5</Slides>
  <Notes>3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8" baseType="lpstr">
      <vt:lpstr>Arial</vt:lpstr>
      <vt:lpstr>Corbel</vt:lpstr>
      <vt:lpstr>Školjke 16x9</vt:lpstr>
      <vt:lpstr>ADJECTIVES IN –ed and –ing </vt:lpstr>
      <vt:lpstr>ADJECTIVES ENDING IN -ED</vt:lpstr>
      <vt:lpstr>ADJECTIVES ENDING IN -ING</vt:lpstr>
      <vt:lpstr>Compare (=primerjaj)</vt:lpstr>
      <vt:lpstr>Complete (=dopolni)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ADJECTIVES –ed and –ing</dc:title>
  <dc:creator>Uporabnik sistema Windows</dc:creator>
  <cp:lastModifiedBy>Saši</cp:lastModifiedBy>
  <cp:revision>6</cp:revision>
  <dcterms:created xsi:type="dcterms:W3CDTF">2020-04-06T20:56:42Z</dcterms:created>
  <dcterms:modified xsi:type="dcterms:W3CDTF">2020-04-08T11:04:56Z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