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vetel slog 3 – poudarek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Srednji slog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Svetel slog 1 – poudarek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vetel slo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4DF953-1E46-401F-BE00-1EB9A0486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642C8C3-12B5-4DE5-B8A6-3887C91D89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F792FF6-8693-4BD5-89FD-577506443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F4F8C36-12C3-4647-B7D3-DBA44D4BC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FC4559A-9232-45D1-A56A-7A811BAC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074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3420EE-4BE9-4BF3-9202-298D1D6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66BEC93-08EB-4EA5-AFEE-A1B99FE55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3C960D7-E41A-49C4-A3E4-BEE426230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C2D15F0-2BC8-45A9-9E5E-B5F92FD11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4545E70-4207-418D-8E33-C6EF49AD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058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2C13CF3-17DA-4849-AA1A-4A007D612A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5AA2117-4C4D-4359-BD27-FFB90F930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30B64D6-3F42-4F02-9034-28FA92E34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6CEBEA7-2571-4AB5-B84F-24C326FD0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37939D5-A883-40AE-9D31-7C0D2672B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138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97E791-58A8-4F85-A45B-F931D41BE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40B499C-F46D-4573-8399-1374FA5D0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438E789-D411-4063-8B29-10044B49C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2630B29-8F6E-492C-8F4C-ABC647C01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6C10F3C-B00E-4E85-9016-CE0DF3441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413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306698-0301-4BBA-B0D7-3CE72216E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2D59599-F959-4F19-AD32-A1E1A9F26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FB9661E-C763-4CC5-BBA4-F40ABC6F5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0DEAE2A-AA96-4AB7-89C2-7FF7334D4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AC54775-D13D-490A-A0A1-ADE46B24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6196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D8EBC3-90B5-480C-A870-A09056A54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86F1FC-E353-42A0-B029-B4142E464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6B8A624-96DC-488D-98B3-B970FEEF70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5AD3816-6EE8-4CE3-802F-33F477AA4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0ACD670-DEA7-413E-B45C-33B6A582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E0C02D0-EA36-4AC2-8764-88E89F25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3556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FE4EB0-17E6-492A-A47C-AB9740C60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837AFB5-9179-444F-B590-977847C25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0EC8352-F704-4F0A-9084-F36300E4F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BDABB2D-621A-4435-8F90-C130C9A33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9D04FE4D-61FE-4F93-BDAB-C0FA64088D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387AA487-A2D9-440A-9228-B79797607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49CD0AD-2DA9-484E-99C0-CCA76719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683C77BC-CBFF-4381-B6F3-B7EAA703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06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15304E-1192-4764-9EF1-6F59327C8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A77E258C-7117-4BCA-801E-6A48EDD80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735B658-98A2-4504-84CA-5043E1AC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67D504F8-3425-4EC3-9F75-4FB6EA2E3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682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B78B3DE1-3B96-49F9-A54D-F8B9FF49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2D7E17B-F6FE-4C21-A9E3-0ADEA1C90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C130313-3ED9-4AE6-88F5-B9BF1EC9D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765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15B6B1-F508-46D9-8232-0ABD088C1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F175CEE-1E1C-410C-8AF8-9429B0095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6A0AE09-9961-4B15-93C6-34B6E2DFD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9B041B2-EDE4-4656-9100-E59960B8E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B42BA4A-36E0-445E-B8FF-8ED50014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BD1A219-D1B9-4B4E-9C8B-F621880EF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580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D87BEB-18AE-44F5-A120-1DE41C29C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4CE20C41-32B1-4D57-A25E-32EBA7531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E5EEF0F-85A6-44E5-BD41-928D5E801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8EC0D11-0352-45CE-99B3-5355E5A85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7BAAF84-B84A-4BFD-B81A-851949E28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28B4302-B187-4334-8EEA-07079401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9594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4FB5A4A-0F57-466F-8CF5-59CA488B1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3FCBA22-40E4-47E3-B183-48353DEA9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F655035-BD6D-4A06-BBEC-D6FCCEE05C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457EE-9935-4F36-81B8-AD08C82BA4CD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777BD8D-6F31-48E9-9CD3-AA84F3F09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E258BA9-F245-49BA-9077-5E9FA96F8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8040D-F36C-4ECD-8030-8B104B5D768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933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Dajalnik" TargetMode="External"/><Relationship Id="rId3" Type="http://schemas.openxmlformats.org/officeDocument/2006/relationships/hyperlink" Target="https://sl.wiktionary.org/wiki/Ednina" TargetMode="External"/><Relationship Id="rId7" Type="http://schemas.openxmlformats.org/officeDocument/2006/relationships/hyperlink" Target="https://sl.wiktionary.org/wiki/Rodil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Imenovalnik" TargetMode="External"/><Relationship Id="rId11" Type="http://schemas.openxmlformats.org/officeDocument/2006/relationships/hyperlink" Target="https://sl.wiktionary.org/wiki/Orodnik" TargetMode="External"/><Relationship Id="rId5" Type="http://schemas.openxmlformats.org/officeDocument/2006/relationships/hyperlink" Target="https://sl.wiktionary.org/wiki/Mno%C5%BEina" TargetMode="External"/><Relationship Id="rId10" Type="http://schemas.openxmlformats.org/officeDocument/2006/relationships/hyperlink" Target="https://sl.wiktionary.org/wiki/Mestnik" TargetMode="External"/><Relationship Id="rId4" Type="http://schemas.openxmlformats.org/officeDocument/2006/relationships/hyperlink" Target="https://sl.wiktionary.org/wiki/Dvojina" TargetMode="External"/><Relationship Id="rId9" Type="http://schemas.openxmlformats.org/officeDocument/2006/relationships/hyperlink" Target="https://sl.wiktionary.org/wiki/To%C5%BEilnik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Dajalnik" TargetMode="External"/><Relationship Id="rId3" Type="http://schemas.openxmlformats.org/officeDocument/2006/relationships/hyperlink" Target="https://sl.wiktionary.org/wiki/Ednina" TargetMode="External"/><Relationship Id="rId7" Type="http://schemas.openxmlformats.org/officeDocument/2006/relationships/hyperlink" Target="https://sl.wiktionary.org/wiki/Rodil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Imenovalnik" TargetMode="External"/><Relationship Id="rId11" Type="http://schemas.openxmlformats.org/officeDocument/2006/relationships/hyperlink" Target="https://sl.wiktionary.org/wiki/Orodnik" TargetMode="External"/><Relationship Id="rId5" Type="http://schemas.openxmlformats.org/officeDocument/2006/relationships/hyperlink" Target="https://sl.wiktionary.org/wiki/Mno%C5%BEina" TargetMode="External"/><Relationship Id="rId10" Type="http://schemas.openxmlformats.org/officeDocument/2006/relationships/hyperlink" Target="https://sl.wiktionary.org/wiki/Mestnik" TargetMode="External"/><Relationship Id="rId4" Type="http://schemas.openxmlformats.org/officeDocument/2006/relationships/hyperlink" Target="https://sl.wiktionary.org/wiki/Dvojina" TargetMode="External"/><Relationship Id="rId9" Type="http://schemas.openxmlformats.org/officeDocument/2006/relationships/hyperlink" Target="https://sl.wiktionary.org/wiki/To%C5%BEilnik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Imenovalnik" TargetMode="External"/><Relationship Id="rId13" Type="http://schemas.openxmlformats.org/officeDocument/2006/relationships/hyperlink" Target="https://sl.wiktionary.org/wiki/Orodnik" TargetMode="External"/><Relationship Id="rId3" Type="http://schemas.openxmlformats.org/officeDocument/2006/relationships/hyperlink" Target="https://sl.wiktionary.org/wiki/Sklon" TargetMode="External"/><Relationship Id="rId7" Type="http://schemas.openxmlformats.org/officeDocument/2006/relationships/hyperlink" Target="https://sl.wiktionary.org/wiki/Mno%C5%BEina" TargetMode="External"/><Relationship Id="rId12" Type="http://schemas.openxmlformats.org/officeDocument/2006/relationships/hyperlink" Target="https://sl.wiktionary.org/wiki/Mest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Dvojina" TargetMode="External"/><Relationship Id="rId11" Type="http://schemas.openxmlformats.org/officeDocument/2006/relationships/hyperlink" Target="https://sl.wiktionary.org/wiki/To%C5%BEilnik" TargetMode="External"/><Relationship Id="rId5" Type="http://schemas.openxmlformats.org/officeDocument/2006/relationships/hyperlink" Target="https://sl.wiktionary.org/wiki/Ednina" TargetMode="External"/><Relationship Id="rId10" Type="http://schemas.openxmlformats.org/officeDocument/2006/relationships/hyperlink" Target="https://sl.wiktionary.org/wiki/Dajalnik" TargetMode="External"/><Relationship Id="rId4" Type="http://schemas.openxmlformats.org/officeDocument/2006/relationships/hyperlink" Target="https://sl.wiktionary.org/wiki/%C5%A1tevilo" TargetMode="External"/><Relationship Id="rId9" Type="http://schemas.openxmlformats.org/officeDocument/2006/relationships/hyperlink" Target="https://sl.wiktionary.org/wiki/Rodilnik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Dajalnik" TargetMode="External"/><Relationship Id="rId3" Type="http://schemas.openxmlformats.org/officeDocument/2006/relationships/hyperlink" Target="https://sl.wiktionary.org/wiki/Ednina" TargetMode="External"/><Relationship Id="rId7" Type="http://schemas.openxmlformats.org/officeDocument/2006/relationships/hyperlink" Target="https://sl.wiktionary.org/wiki/Rodil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Imenovalnik" TargetMode="External"/><Relationship Id="rId11" Type="http://schemas.openxmlformats.org/officeDocument/2006/relationships/hyperlink" Target="https://sl.wiktionary.org/wiki/Orodnik" TargetMode="External"/><Relationship Id="rId5" Type="http://schemas.openxmlformats.org/officeDocument/2006/relationships/hyperlink" Target="https://sl.wiktionary.org/wiki/Mno%C5%BEina" TargetMode="External"/><Relationship Id="rId10" Type="http://schemas.openxmlformats.org/officeDocument/2006/relationships/hyperlink" Target="https://sl.wiktionary.org/wiki/Mestnik" TargetMode="External"/><Relationship Id="rId4" Type="http://schemas.openxmlformats.org/officeDocument/2006/relationships/hyperlink" Target="https://sl.wiktionary.org/wiki/Dvojina" TargetMode="External"/><Relationship Id="rId9" Type="http://schemas.openxmlformats.org/officeDocument/2006/relationships/hyperlink" Target="https://sl.wiktionary.org/wiki/To%C5%BEilnik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tionary.org/wiki/Imenovalnik" TargetMode="External"/><Relationship Id="rId13" Type="http://schemas.openxmlformats.org/officeDocument/2006/relationships/hyperlink" Target="https://sl.wiktionary.org/wiki/Orodnik" TargetMode="External"/><Relationship Id="rId3" Type="http://schemas.openxmlformats.org/officeDocument/2006/relationships/hyperlink" Target="https://sl.wiktionary.org/wiki/Sklon" TargetMode="External"/><Relationship Id="rId7" Type="http://schemas.openxmlformats.org/officeDocument/2006/relationships/hyperlink" Target="https://sl.wiktionary.org/wiki/Mno%C5%BEina" TargetMode="External"/><Relationship Id="rId12" Type="http://schemas.openxmlformats.org/officeDocument/2006/relationships/hyperlink" Target="https://sl.wiktionary.org/wiki/Mestni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tionary.org/wiki/Dvojina" TargetMode="External"/><Relationship Id="rId11" Type="http://schemas.openxmlformats.org/officeDocument/2006/relationships/hyperlink" Target="https://sl.wiktionary.org/wiki/To%C5%BEilnik" TargetMode="External"/><Relationship Id="rId5" Type="http://schemas.openxmlformats.org/officeDocument/2006/relationships/hyperlink" Target="https://sl.wiktionary.org/wiki/Ednina" TargetMode="External"/><Relationship Id="rId10" Type="http://schemas.openxmlformats.org/officeDocument/2006/relationships/hyperlink" Target="https://sl.wiktionary.org/wiki/Dajalnik" TargetMode="External"/><Relationship Id="rId4" Type="http://schemas.openxmlformats.org/officeDocument/2006/relationships/hyperlink" Target="https://sl.wiktionary.org/wiki/%C5%A1tevilo" TargetMode="External"/><Relationship Id="rId9" Type="http://schemas.openxmlformats.org/officeDocument/2006/relationships/hyperlink" Target="https://sl.wiktionary.org/wiki/Rodilni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0BC9EFE1-D8CB-4668-9980-DB108327A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7CBAE1BD-B8E4-4029-8AA2-C77E4FED9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CC89289D-9913-45B6-B28C-501C23813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6585" y="1767348"/>
            <a:ext cx="5478085" cy="3923414"/>
          </a:xfrm>
        </p:spPr>
        <p:txBody>
          <a:bodyPr anchor="t">
            <a:normAutofit/>
          </a:bodyPr>
          <a:lstStyle/>
          <a:p>
            <a:r>
              <a:rPr lang="sl-SI" sz="7200" b="1" dirty="0">
                <a:solidFill>
                  <a:srgbClr val="FF0000"/>
                </a:solidFill>
                <a:latin typeface="+mn-lt"/>
              </a:rPr>
              <a:t>POSEBNOSTI </a:t>
            </a:r>
            <a:br>
              <a:rPr lang="sl-SI" sz="7200" b="1" dirty="0">
                <a:solidFill>
                  <a:srgbClr val="FF0000"/>
                </a:solidFill>
                <a:latin typeface="+mn-lt"/>
              </a:rPr>
            </a:br>
            <a:r>
              <a:rPr lang="sl-SI" sz="7200" b="1" dirty="0">
                <a:solidFill>
                  <a:srgbClr val="FF0000"/>
                </a:solidFill>
                <a:latin typeface="+mn-lt"/>
              </a:rPr>
              <a:t>PRI SKLANJANJU</a:t>
            </a:r>
          </a:p>
        </p:txBody>
      </p:sp>
      <p:sp>
        <p:nvSpPr>
          <p:cNvPr id="75" name="Freeform 49">
            <a:extLst>
              <a:ext uri="{FF2B5EF4-FFF2-40B4-BE49-F238E27FC236}">
                <a16:creationId xmlns:a16="http://schemas.microsoft.com/office/drawing/2014/main" id="{77DA6D33-2D62-458C-BF5D-DBF612FD5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170" name="Picture 2" descr="Free Animals School Cliparts, Download Free Clip Art, Free Clip ...">
            <a:extLst>
              <a:ext uri="{FF2B5EF4-FFF2-40B4-BE49-F238E27FC236}">
                <a16:creationId xmlns:a16="http://schemas.microsoft.com/office/drawing/2014/main" id="{B6495C9D-83D3-4656-943E-15583524BA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9" r="3" b="3"/>
          <a:stretch/>
        </p:blipFill>
        <p:spPr bwMode="auto">
          <a:xfrm>
            <a:off x="1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2178155" y="0"/>
                </a:moveTo>
                <a:cubicBezTo>
                  <a:pt x="3901575" y="0"/>
                  <a:pt x="5298683" y="1397108"/>
                  <a:pt x="5298683" y="3120527"/>
                </a:cubicBezTo>
                <a:cubicBezTo>
                  <a:pt x="5298683" y="4413092"/>
                  <a:pt x="4512810" y="5522106"/>
                  <a:pt x="3392805" y="5995828"/>
                </a:cubicBezTo>
                <a:lnTo>
                  <a:pt x="3115184" y="6097438"/>
                </a:lnTo>
                <a:lnTo>
                  <a:pt x="1241127" y="6097438"/>
                </a:lnTo>
                <a:lnTo>
                  <a:pt x="963506" y="5995828"/>
                </a:lnTo>
                <a:cubicBezTo>
                  <a:pt x="683504" y="5877397"/>
                  <a:pt x="424387" y="5719261"/>
                  <a:pt x="193210" y="5528477"/>
                </a:cubicBezTo>
                <a:lnTo>
                  <a:pt x="0" y="5352876"/>
                </a:lnTo>
                <a:lnTo>
                  <a:pt x="0" y="888178"/>
                </a:lnTo>
                <a:lnTo>
                  <a:pt x="193210" y="712577"/>
                </a:lnTo>
                <a:cubicBezTo>
                  <a:pt x="732621" y="267415"/>
                  <a:pt x="1424159" y="0"/>
                  <a:pt x="2178155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471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093" y="2711304"/>
            <a:ext cx="2343001" cy="281360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600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MATI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87BAAF63-F782-4179-8E65-1132B8164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019965"/>
              </p:ext>
            </p:extLst>
          </p:nvPr>
        </p:nvGraphicFramePr>
        <p:xfrm>
          <a:off x="5571460" y="937549"/>
          <a:ext cx="6153693" cy="4780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5398">
                  <a:extLst>
                    <a:ext uri="{9D8B030D-6E8A-4147-A177-3AD203B41FA5}">
                      <a16:colId xmlns:a16="http://schemas.microsoft.com/office/drawing/2014/main" val="2915741901"/>
                    </a:ext>
                  </a:extLst>
                </a:gridCol>
                <a:gridCol w="1360631">
                  <a:extLst>
                    <a:ext uri="{9D8B030D-6E8A-4147-A177-3AD203B41FA5}">
                      <a16:colId xmlns:a16="http://schemas.microsoft.com/office/drawing/2014/main" val="3144707740"/>
                    </a:ext>
                  </a:extLst>
                </a:gridCol>
                <a:gridCol w="1660815">
                  <a:extLst>
                    <a:ext uri="{9D8B030D-6E8A-4147-A177-3AD203B41FA5}">
                      <a16:colId xmlns:a16="http://schemas.microsoft.com/office/drawing/2014/main" val="679605773"/>
                    </a:ext>
                  </a:extLst>
                </a:gridCol>
                <a:gridCol w="1516849">
                  <a:extLst>
                    <a:ext uri="{9D8B030D-6E8A-4147-A177-3AD203B41FA5}">
                      <a16:colId xmlns:a16="http://schemas.microsoft.com/office/drawing/2014/main" val="4210788407"/>
                    </a:ext>
                  </a:extLst>
                </a:gridCol>
              </a:tblGrid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l-SI" sz="19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3" tooltip="Edn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4" tooltip="Dvoj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5" tooltip="Množ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476214666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6" tooltip="Imenov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matere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2909774720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7" tooltip="Rod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matere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mater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2471218161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8" tooltip="Daj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materi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materama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materam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226828687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9" tooltip="Tož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</a:rPr>
                        <a:t>mater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materi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matere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1972036467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10" tooltip="Mest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o materi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o materah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o materah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3869146656"/>
                  </a:ext>
                </a:extLst>
              </a:tr>
              <a:tr h="682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11" tooltip="Orod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z materjo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z materama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z materam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42" marR="48842" marT="48842" marB="48842" anchor="ctr"/>
                </a:tc>
                <a:extLst>
                  <a:ext uri="{0D108BD9-81ED-4DB2-BD59-A6C34878D82A}">
                    <a16:rowId xmlns:a16="http://schemas.microsoft.com/office/drawing/2014/main" val="247959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7563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8" y="3121701"/>
            <a:ext cx="3082014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z="6600" b="1" dirty="0">
                <a:solidFill>
                  <a:srgbClr val="FFFFFF"/>
                </a:solidFill>
              </a:rPr>
              <a:t>GOSPA</a:t>
            </a:r>
            <a:endParaRPr lang="en-US" sz="66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87BAAF63-F782-4179-8E65-1132B8164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453301"/>
              </p:ext>
            </p:extLst>
          </p:nvPr>
        </p:nvGraphicFramePr>
        <p:xfrm>
          <a:off x="5433560" y="1421292"/>
          <a:ext cx="6479040" cy="48519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083">
                  <a:extLst>
                    <a:ext uri="{9D8B030D-6E8A-4147-A177-3AD203B41FA5}">
                      <a16:colId xmlns:a16="http://schemas.microsoft.com/office/drawing/2014/main" val="2915741901"/>
                    </a:ext>
                  </a:extLst>
                </a:gridCol>
                <a:gridCol w="1419130">
                  <a:extLst>
                    <a:ext uri="{9D8B030D-6E8A-4147-A177-3AD203B41FA5}">
                      <a16:colId xmlns:a16="http://schemas.microsoft.com/office/drawing/2014/main" val="3144707740"/>
                    </a:ext>
                  </a:extLst>
                </a:gridCol>
                <a:gridCol w="1781612">
                  <a:extLst>
                    <a:ext uri="{9D8B030D-6E8A-4147-A177-3AD203B41FA5}">
                      <a16:colId xmlns:a16="http://schemas.microsoft.com/office/drawing/2014/main" val="679605773"/>
                    </a:ext>
                  </a:extLst>
                </a:gridCol>
                <a:gridCol w="1601215">
                  <a:extLst>
                    <a:ext uri="{9D8B030D-6E8A-4147-A177-3AD203B41FA5}">
                      <a16:colId xmlns:a16="http://schemas.microsoft.com/office/drawing/2014/main" val="4210788407"/>
                    </a:ext>
                  </a:extLst>
                </a:gridCol>
              </a:tblGrid>
              <a:tr h="4379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l-SI" sz="17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3" tooltip="Edn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4" tooltip="Dvoj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5" tooltip="Množ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476214666"/>
                  </a:ext>
                </a:extLst>
              </a:tr>
              <a:tr h="581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6" tooltip="Imenov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gospa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2909774720"/>
                  </a:ext>
                </a:extLst>
              </a:tr>
              <a:tr h="581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7" tooltip="Rod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gospa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gospa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2471218161"/>
                  </a:ext>
                </a:extLst>
              </a:tr>
              <a:tr h="581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8" tooltip="Daj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gospema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gospem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226828687"/>
                  </a:ext>
                </a:extLst>
              </a:tr>
              <a:tr h="581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9" tooltip="Tož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gospo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1972036467"/>
                  </a:ext>
                </a:extLst>
              </a:tr>
              <a:tr h="10444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10" tooltip="Mest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gospe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gospeh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 gospeh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3869146656"/>
                  </a:ext>
                </a:extLst>
              </a:tr>
              <a:tr h="104446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u="sng">
                          <a:solidFill>
                            <a:schemeClr val="bg1"/>
                          </a:solidFill>
                          <a:effectLst/>
                          <a:hlinkClick r:id="rId11" tooltip="Orod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 gospo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gospema</a:t>
                      </a:r>
                    </a:p>
                  </a:txBody>
                  <a:tcPr marL="44096" marR="44096" marT="44096" marB="44096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</a:t>
                      </a: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gospemi</a:t>
                      </a:r>
                    </a:p>
                  </a:txBody>
                  <a:tcPr marL="44096" marR="44096" marT="44096" marB="44096" anchor="ctr"/>
                </a:tc>
                <a:extLst>
                  <a:ext uri="{0D108BD9-81ED-4DB2-BD59-A6C34878D82A}">
                    <a16:rowId xmlns:a16="http://schemas.microsoft.com/office/drawing/2014/main" val="247959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020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7" y="3121701"/>
            <a:ext cx="3658053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z="6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HČI</a:t>
            </a:r>
            <a:endParaRPr lang="en-US" sz="6600" b="1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569CAB12-319E-40BF-AF35-4B11B23C64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324738"/>
              </p:ext>
            </p:extLst>
          </p:nvPr>
        </p:nvGraphicFramePr>
        <p:xfrm>
          <a:off x="5567423" y="833377"/>
          <a:ext cx="6048708" cy="4977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77">
                  <a:extLst>
                    <a:ext uri="{9D8B030D-6E8A-4147-A177-3AD203B41FA5}">
                      <a16:colId xmlns:a16="http://schemas.microsoft.com/office/drawing/2014/main" val="2637992266"/>
                    </a:ext>
                  </a:extLst>
                </a:gridCol>
                <a:gridCol w="1512177">
                  <a:extLst>
                    <a:ext uri="{9D8B030D-6E8A-4147-A177-3AD203B41FA5}">
                      <a16:colId xmlns:a16="http://schemas.microsoft.com/office/drawing/2014/main" val="1263816807"/>
                    </a:ext>
                  </a:extLst>
                </a:gridCol>
                <a:gridCol w="1512177">
                  <a:extLst>
                    <a:ext uri="{9D8B030D-6E8A-4147-A177-3AD203B41FA5}">
                      <a16:colId xmlns:a16="http://schemas.microsoft.com/office/drawing/2014/main" val="4053584042"/>
                    </a:ext>
                  </a:extLst>
                </a:gridCol>
                <a:gridCol w="1512177">
                  <a:extLst>
                    <a:ext uri="{9D8B030D-6E8A-4147-A177-3AD203B41FA5}">
                      <a16:colId xmlns:a16="http://schemas.microsoft.com/office/drawing/2014/main" val="3200259691"/>
                    </a:ext>
                  </a:extLst>
                </a:gridCol>
              </a:tblGrid>
              <a:tr h="7110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3" tooltip="Sklo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Sklon</a:t>
                      </a:r>
                      <a:r>
                        <a:rPr lang="sl-SI" sz="2000" dirty="0">
                          <a:solidFill>
                            <a:schemeClr val="bg1"/>
                          </a:solidFill>
                          <a:effectLst/>
                        </a:rPr>
                        <a:t>\</a:t>
                      </a: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4" tooltip="število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število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5" tooltip="Edn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6" tooltip="Dvoj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7" tooltip="Množ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430370159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8" tooltip="Imenov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hčeri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hčere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70152420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9" tooltip="Rod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hčere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hčera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hčera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105095414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10" tooltip="Daj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hčerama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hčeram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503998141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11" tooltip="Tož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</a:rPr>
                        <a:t>hčer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hčeri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hčere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486468667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hlinkClick r:id="rId12" tooltip="Mest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o hčeri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o hčerah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o hčerah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74839960"/>
                  </a:ext>
                </a:extLst>
              </a:tr>
              <a:tr h="711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hlinkClick r:id="rId13" tooltip="Orod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</a:rPr>
                        <a:t>s hčerjo</a:t>
                      </a:r>
                      <a:endParaRPr lang="sl-SI" sz="2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s hčerama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</a:rPr>
                        <a:t>s hčeram</a:t>
                      </a:r>
                      <a:endParaRPr lang="sl-SI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28823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025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8" y="3121701"/>
            <a:ext cx="2885244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z="6600" b="1" kern="1200" dirty="0">
                <a:solidFill>
                  <a:srgbClr val="FFFFFF"/>
                </a:solidFill>
                <a:latin typeface="+mn-lt"/>
                <a:ea typeface="+mj-ea"/>
                <a:cs typeface="+mj-cs"/>
              </a:rPr>
              <a:t>OTROK</a:t>
            </a:r>
            <a:endParaRPr lang="en-US" sz="6600" b="1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87BAAF63-F782-4179-8E65-1132B81643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191378"/>
              </p:ext>
            </p:extLst>
          </p:nvPr>
        </p:nvGraphicFramePr>
        <p:xfrm>
          <a:off x="5209954" y="1004725"/>
          <a:ext cx="6982046" cy="4630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4599">
                  <a:extLst>
                    <a:ext uri="{9D8B030D-6E8A-4147-A177-3AD203B41FA5}">
                      <a16:colId xmlns:a16="http://schemas.microsoft.com/office/drawing/2014/main" val="2915741901"/>
                    </a:ext>
                  </a:extLst>
                </a:gridCol>
                <a:gridCol w="1565564">
                  <a:extLst>
                    <a:ext uri="{9D8B030D-6E8A-4147-A177-3AD203B41FA5}">
                      <a16:colId xmlns:a16="http://schemas.microsoft.com/office/drawing/2014/main" val="3144707740"/>
                    </a:ext>
                  </a:extLst>
                </a:gridCol>
                <a:gridCol w="1965448">
                  <a:extLst>
                    <a:ext uri="{9D8B030D-6E8A-4147-A177-3AD203B41FA5}">
                      <a16:colId xmlns:a16="http://schemas.microsoft.com/office/drawing/2014/main" val="679605773"/>
                    </a:ext>
                  </a:extLst>
                </a:gridCol>
                <a:gridCol w="1766435">
                  <a:extLst>
                    <a:ext uri="{9D8B030D-6E8A-4147-A177-3AD203B41FA5}">
                      <a16:colId xmlns:a16="http://schemas.microsoft.com/office/drawing/2014/main" val="4210788407"/>
                    </a:ext>
                  </a:extLst>
                </a:gridCol>
              </a:tblGrid>
              <a:tr h="5046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l-SI" sz="2400" dirty="0"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3" tooltip="Edn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4" tooltip="Dvoj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5" tooltip="Množ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76214666"/>
                  </a:ext>
                </a:extLst>
              </a:tr>
              <a:tr h="543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6" tooltip="Imenov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otroci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09774720"/>
                  </a:ext>
                </a:extLst>
              </a:tr>
              <a:tr h="543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7" tooltip="Rod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471218161"/>
                  </a:ext>
                </a:extLst>
              </a:tr>
              <a:tr h="543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8" tooltip="Daj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otroku</a:t>
                      </a:r>
                      <a:endParaRPr lang="sl-SI" sz="2400" b="1" i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otrokoma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otrokom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26828687"/>
                  </a:ext>
                </a:extLst>
              </a:tr>
              <a:tr h="5433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9" tooltip="Tož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otroka</a:t>
                      </a:r>
                      <a:endParaRPr lang="sl-SI" sz="2400" b="1" i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otroke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972036467"/>
                  </a:ext>
                </a:extLst>
              </a:tr>
              <a:tr h="976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0" tooltip="Mest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 otroku</a:t>
                      </a:r>
                      <a:endParaRPr lang="sl-SI" sz="2400" b="1" i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 otrocih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 otrocih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869146656"/>
                  </a:ext>
                </a:extLst>
              </a:tr>
              <a:tr h="9763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11" tooltip="Orod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otrokom</a:t>
                      </a:r>
                      <a:endParaRPr lang="sl-SI" sz="2400" b="1" i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otrokoma</a:t>
                      </a:r>
                      <a:endParaRPr lang="sl-SI" sz="2400" b="1" i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i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 otroki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47959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36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CAFB3E-E6E2-4587-A5FC-061F9AED9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91260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975841F-9161-4650-BCE5-20FFE7E29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3" t="3964" b="3964"/>
          <a:stretch/>
        </p:blipFill>
        <p:spPr>
          <a:xfrm>
            <a:off x="575867" y="1"/>
            <a:ext cx="6629806" cy="6857999"/>
          </a:xfrm>
          <a:custGeom>
            <a:avLst/>
            <a:gdLst>
              <a:gd name="connsiteX0" fmla="*/ 0 w 7554138"/>
              <a:gd name="connsiteY0" fmla="*/ 0 h 6857999"/>
              <a:gd name="connsiteX1" fmla="*/ 7554138 w 7554138"/>
              <a:gd name="connsiteY1" fmla="*/ 0 h 6857999"/>
              <a:gd name="connsiteX2" fmla="*/ 7554138 w 7554138"/>
              <a:gd name="connsiteY2" fmla="*/ 6857999 h 6857999"/>
              <a:gd name="connsiteX3" fmla="*/ 0 w 7554138"/>
              <a:gd name="connsiteY3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4138" h="6857999">
                <a:moveTo>
                  <a:pt x="0" y="0"/>
                </a:moveTo>
                <a:lnTo>
                  <a:pt x="7554138" y="0"/>
                </a:lnTo>
                <a:lnTo>
                  <a:pt x="755413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2BD42B2-C8D0-4FA5-BDDA-B840C8B1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7" y="2731625"/>
            <a:ext cx="4031138" cy="21765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z="6600" b="1" dirty="0">
                <a:solidFill>
                  <a:srgbClr val="FFFFFF"/>
                </a:solidFill>
                <a:latin typeface="+mn-lt"/>
              </a:rPr>
              <a:t>ČLOVEK</a:t>
            </a:r>
            <a:endParaRPr lang="en-US" sz="6600" b="1" kern="1200" dirty="0">
              <a:solidFill>
                <a:srgbClr val="FFFFFF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40086A0-762B-44EE-AA70-A7268A72A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91262" y="0"/>
            <a:ext cx="590073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FB2C003A-501A-4385-A8D2-AF3F59898D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545427"/>
              </p:ext>
            </p:extLst>
          </p:nvPr>
        </p:nvGraphicFramePr>
        <p:xfrm>
          <a:off x="5453062" y="1173888"/>
          <a:ext cx="6609728" cy="4631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2432">
                  <a:extLst>
                    <a:ext uri="{9D8B030D-6E8A-4147-A177-3AD203B41FA5}">
                      <a16:colId xmlns:a16="http://schemas.microsoft.com/office/drawing/2014/main" val="1681998487"/>
                    </a:ext>
                  </a:extLst>
                </a:gridCol>
                <a:gridCol w="1652432">
                  <a:extLst>
                    <a:ext uri="{9D8B030D-6E8A-4147-A177-3AD203B41FA5}">
                      <a16:colId xmlns:a16="http://schemas.microsoft.com/office/drawing/2014/main" val="832424845"/>
                    </a:ext>
                  </a:extLst>
                </a:gridCol>
                <a:gridCol w="1652432">
                  <a:extLst>
                    <a:ext uri="{9D8B030D-6E8A-4147-A177-3AD203B41FA5}">
                      <a16:colId xmlns:a16="http://schemas.microsoft.com/office/drawing/2014/main" val="3482700163"/>
                    </a:ext>
                  </a:extLst>
                </a:gridCol>
                <a:gridCol w="1652432">
                  <a:extLst>
                    <a:ext uri="{9D8B030D-6E8A-4147-A177-3AD203B41FA5}">
                      <a16:colId xmlns:a16="http://schemas.microsoft.com/office/drawing/2014/main" val="149907271"/>
                    </a:ext>
                  </a:extLst>
                </a:gridCol>
              </a:tblGrid>
              <a:tr h="6616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3" tooltip="Sklo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Sklon</a:t>
                      </a:r>
                      <a:r>
                        <a:rPr lang="sl-SI" sz="2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\</a:t>
                      </a: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4" tooltip="število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število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5" tooltip="Edn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Ednina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6" tooltip="Dvoj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Dvojina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7" tooltip="Množin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Množina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202928769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8" tooltip="Imenov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Imenovalnik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+mn-lt"/>
                        </a:rPr>
                        <a:t>človeka</a:t>
                      </a:r>
                      <a:endParaRPr lang="sl-SI" sz="24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ljudje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983835656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9" tooltip="Rod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Rodilnik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ljudi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ljudi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50792315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10" tooltip="Daja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Dajalnik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človeku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človekoma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ljudem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80470681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11" tooltip="Tožil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Tožilnik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človeka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ljudi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51276452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12" tooltip="Mest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Mestnik</a:t>
                      </a:r>
                      <a:endParaRPr lang="sl-SI" sz="20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+mn-lt"/>
                        </a:rPr>
                        <a:t>o človeku</a:t>
                      </a:r>
                      <a:endParaRPr lang="sl-SI" sz="24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 ljudeh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o ljudeh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99990711"/>
                  </a:ext>
                </a:extLst>
              </a:tr>
              <a:tr h="6616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u="sng" dirty="0">
                          <a:solidFill>
                            <a:schemeClr val="bg1"/>
                          </a:solidFill>
                          <a:effectLst/>
                          <a:latin typeface="+mn-lt"/>
                          <a:hlinkClick r:id="rId13" tooltip="Orodnik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Orodnik</a:t>
                      </a:r>
                      <a:endParaRPr lang="sl-SI" sz="20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+mn-lt"/>
                        </a:rPr>
                        <a:t>s človekom</a:t>
                      </a:r>
                      <a:endParaRPr lang="sl-SI" sz="24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+mn-lt"/>
                        </a:rPr>
                        <a:t>s človekoma</a:t>
                      </a:r>
                      <a:endParaRPr lang="sl-SI" sz="24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z ljudmi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546613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8854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181</Words>
  <Application>Microsoft Office PowerPoint</Application>
  <PresentationFormat>Širokozaslonsko</PresentationFormat>
  <Paragraphs>143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Officeova tema</vt:lpstr>
      <vt:lpstr>POSEBNOSTI  PRI SKLANJANJU</vt:lpstr>
      <vt:lpstr>MATI</vt:lpstr>
      <vt:lpstr>GOSPA</vt:lpstr>
      <vt:lpstr>HČI</vt:lpstr>
      <vt:lpstr>OTROK</vt:lpstr>
      <vt:lpstr>ČLOVEK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POSEBNOSTI  PRI SKLANJANJU</dc:title>
  <dc:creator>Tanja</dc:creator>
  <cp:lastModifiedBy>Tanja</cp:lastModifiedBy>
  <cp:revision>1</cp:revision>
  <dcterms:created xsi:type="dcterms:W3CDTF">2020-04-07T05:13:20Z</dcterms:created>
  <dcterms:modified xsi:type="dcterms:W3CDTF">2020-04-07T05:19:09Z</dcterms:modified>
</cp:coreProperties>
</file>