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9"/>
  </p:notesMasterIdLst>
  <p:sldIdLst>
    <p:sldId id="256" r:id="rId2"/>
    <p:sldId id="292" r:id="rId3"/>
    <p:sldId id="259" r:id="rId4"/>
    <p:sldId id="260" r:id="rId5"/>
    <p:sldId id="261" r:id="rId6"/>
    <p:sldId id="262" r:id="rId7"/>
    <p:sldId id="263" r:id="rId8"/>
    <p:sldId id="264" r:id="rId9"/>
    <p:sldId id="265" r:id="rId10"/>
    <p:sldId id="285" r:id="rId11"/>
    <p:sldId id="286" r:id="rId12"/>
    <p:sldId id="287" r:id="rId13"/>
    <p:sldId id="288" r:id="rId14"/>
    <p:sldId id="289" r:id="rId15"/>
    <p:sldId id="290" r:id="rId16"/>
    <p:sldId id="291" r:id="rId17"/>
    <p:sldId id="279" r:id="rId18"/>
  </p:sldIdLst>
  <p:sldSz cx="9144000" cy="5143500" type="screen16x9"/>
  <p:notesSz cx="6858000" cy="9144000"/>
  <p:embeddedFontLst>
    <p:embeddedFont>
      <p:font typeface="Lato Light" panose="020B0604020202020204" charset="-18"/>
      <p:regular r:id="rId20"/>
      <p:bold r:id="rId21"/>
      <p:italic r:id="rId22"/>
      <p:boldItalic r:id="rId23"/>
    </p:embeddedFont>
    <p:embeddedFont>
      <p:font typeface="Lato Hairline" panose="020B0604020202020204" charset="-18"/>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567CC2-69FF-4C3F-84CD-974E1FD7A560}">
  <a:tblStyle styleId="{E3567CC2-69FF-4C3F-84CD-974E1FD7A56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a:alphaModFix/>
          </a:blip>
          <a:srcRect l="55211"/>
          <a:stretch/>
        </p:blipFill>
        <p:spPr>
          <a:xfrm>
            <a:off x="1" y="0"/>
            <a:ext cx="4095677" cy="5143500"/>
          </a:xfrm>
          <a:prstGeom prst="rect">
            <a:avLst/>
          </a:prstGeom>
          <a:noFill/>
          <a:ln>
            <a:noFill/>
          </a:ln>
        </p:spPr>
      </p:pic>
      <p:sp>
        <p:nvSpPr>
          <p:cNvPr id="11" name="Google Shape;11;p2"/>
          <p:cNvSpPr txBox="1">
            <a:spLocks noGrp="1"/>
          </p:cNvSpPr>
          <p:nvPr>
            <p:ph type="ctrTitle"/>
          </p:nvPr>
        </p:nvSpPr>
        <p:spPr>
          <a:xfrm>
            <a:off x="3208125" y="3287225"/>
            <a:ext cx="5250300" cy="1159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half">
  <p:cSld name="BLANK_1_1">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25" y="0"/>
            <a:ext cx="4576075" cy="5143524"/>
          </a:xfrm>
          <a:prstGeom prst="rect">
            <a:avLst/>
          </a:prstGeom>
          <a:noFill/>
          <a:ln>
            <a:noFill/>
          </a:ln>
        </p:spPr>
      </p:pic>
      <p:sp>
        <p:nvSpPr>
          <p:cNvPr id="14" name="Google Shape;14;p3"/>
          <p:cNvSpPr/>
          <p:nvPr/>
        </p:nvSpPr>
        <p:spPr>
          <a:xfrm>
            <a:off x="0" y="-150"/>
            <a:ext cx="5300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685800" y="2878750"/>
            <a:ext cx="39147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4135454"/>
            <a:ext cx="3914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4" descr="paint_transparent4.png"/>
          <p:cNvPicPr preferRelativeResize="0"/>
          <p:nvPr/>
        </p:nvPicPr>
        <p:blipFill>
          <a:blip r:embed="rId3">
            <a:alphaModFix/>
          </a:blip>
          <a:stretch>
            <a:fillRect/>
          </a:stretch>
        </p:blipFill>
        <p:spPr>
          <a:xfrm>
            <a:off x="0" y="-12"/>
            <a:ext cx="9144000" cy="5143513"/>
          </a:xfrm>
          <a:prstGeom prst="rect">
            <a:avLst/>
          </a:prstGeom>
          <a:noFill/>
          <a:ln>
            <a:noFill/>
          </a:ln>
        </p:spPr>
      </p:pic>
      <p:sp>
        <p:nvSpPr>
          <p:cNvPr id="19" name="Google Shape;19;p4"/>
          <p:cNvSpPr txBox="1">
            <a:spLocks noGrp="1"/>
          </p:cNvSpPr>
          <p:nvPr>
            <p:ph type="body" idx="1"/>
          </p:nvPr>
        </p:nvSpPr>
        <p:spPr>
          <a:xfrm>
            <a:off x="2483350" y="836125"/>
            <a:ext cx="4177200" cy="34713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rgbClr val="FFFFFF"/>
              </a:buClr>
              <a:buSzPts val="2400"/>
              <a:buChar char="×"/>
              <a:defRPr sz="2400" i="1">
                <a:solidFill>
                  <a:srgbClr val="FFFFFF"/>
                </a:solidFill>
              </a:defRPr>
            </a:lvl1pPr>
            <a:lvl2pPr marL="914400" lvl="1" indent="-381000" algn="ctr" rtl="0">
              <a:spcBef>
                <a:spcPts val="0"/>
              </a:spcBef>
              <a:spcAft>
                <a:spcPts val="0"/>
              </a:spcAft>
              <a:buClr>
                <a:srgbClr val="FFFFFF"/>
              </a:buClr>
              <a:buSzPts val="2400"/>
              <a:buChar char="×"/>
              <a:defRPr sz="2400" i="1">
                <a:solidFill>
                  <a:srgbClr val="FFFFFF"/>
                </a:solidFill>
              </a:defRPr>
            </a:lvl2pPr>
            <a:lvl3pPr marL="1371600" lvl="2" indent="-381000" algn="ctr" rtl="0">
              <a:spcBef>
                <a:spcPts val="0"/>
              </a:spcBef>
              <a:spcAft>
                <a:spcPts val="0"/>
              </a:spcAft>
              <a:buClr>
                <a:srgbClr val="FFFFFF"/>
              </a:buClr>
              <a:buSzPts val="2400"/>
              <a:buChar char="×"/>
              <a:defRPr sz="2400" i="1">
                <a:solidFill>
                  <a:srgbClr val="FFFFFF"/>
                </a:solidFill>
              </a:defRPr>
            </a:lvl3pPr>
            <a:lvl4pPr marL="1828800" lvl="3" indent="-381000" algn="ctr" rtl="0">
              <a:spcBef>
                <a:spcPts val="0"/>
              </a:spcBef>
              <a:spcAft>
                <a:spcPts val="0"/>
              </a:spcAft>
              <a:buClr>
                <a:srgbClr val="FFFFFF"/>
              </a:buClr>
              <a:buSzPts val="2400"/>
              <a:buChar char="×"/>
              <a:defRPr sz="2400" i="1">
                <a:solidFill>
                  <a:srgbClr val="FFFFFF"/>
                </a:solidFill>
              </a:defRPr>
            </a:lvl4pPr>
            <a:lvl5pPr marL="2286000" lvl="4" indent="-381000" algn="ctr" rtl="0">
              <a:spcBef>
                <a:spcPts val="0"/>
              </a:spcBef>
              <a:spcAft>
                <a:spcPts val="0"/>
              </a:spcAft>
              <a:buClr>
                <a:srgbClr val="FFFFFF"/>
              </a:buClr>
              <a:buSzPts val="2400"/>
              <a:buChar char="○"/>
              <a:defRPr sz="2400" i="1">
                <a:solidFill>
                  <a:srgbClr val="FFFFFF"/>
                </a:solidFill>
              </a:defRPr>
            </a:lvl5pPr>
            <a:lvl6pPr marL="2743200" lvl="5" indent="-381000" algn="ctr" rtl="0">
              <a:spcBef>
                <a:spcPts val="0"/>
              </a:spcBef>
              <a:spcAft>
                <a:spcPts val="0"/>
              </a:spcAft>
              <a:buClr>
                <a:srgbClr val="FFFFFF"/>
              </a:buClr>
              <a:buSzPts val="2400"/>
              <a:buChar char="■"/>
              <a:defRPr sz="2400" i="1">
                <a:solidFill>
                  <a:srgbClr val="FFFFFF"/>
                </a:solidFill>
              </a:defRPr>
            </a:lvl6pPr>
            <a:lvl7pPr marL="3200400" lvl="6" indent="-381000" algn="ctr" rtl="0">
              <a:spcBef>
                <a:spcPts val="0"/>
              </a:spcBef>
              <a:spcAft>
                <a:spcPts val="0"/>
              </a:spcAft>
              <a:buClr>
                <a:srgbClr val="FFFFFF"/>
              </a:buClr>
              <a:buSzPts val="2400"/>
              <a:buChar char="●"/>
              <a:defRPr sz="2400" i="1">
                <a:solidFill>
                  <a:srgbClr val="FFFFFF"/>
                </a:solidFill>
              </a:defRPr>
            </a:lvl7pPr>
            <a:lvl8pPr marL="3657600" lvl="7" indent="-381000" algn="ctr" rtl="0">
              <a:spcBef>
                <a:spcPts val="0"/>
              </a:spcBef>
              <a:spcAft>
                <a:spcPts val="0"/>
              </a:spcAft>
              <a:buClr>
                <a:srgbClr val="FFFFFF"/>
              </a:buClr>
              <a:buSzPts val="2400"/>
              <a:buChar char="○"/>
              <a:defRPr sz="2400" i="1">
                <a:solidFill>
                  <a:srgbClr val="FFFFFF"/>
                </a:solidFill>
              </a:defRPr>
            </a:lvl8pPr>
            <a:lvl9pPr marL="4114800" lvl="8" indent="-381000" algn="ctr">
              <a:spcBef>
                <a:spcPts val="0"/>
              </a:spcBef>
              <a:spcAft>
                <a:spcPts val="0"/>
              </a:spcAft>
              <a:buClr>
                <a:srgbClr val="FFFFFF"/>
              </a:buClr>
              <a:buSzPts val="2400"/>
              <a:buChar char="■"/>
              <a:defRPr sz="2400" i="1">
                <a:solidFill>
                  <a:srgbClr val="FFFFFF"/>
                </a:solidFill>
              </a:defRPr>
            </a:lvl9pPr>
          </a:lstStyle>
          <a:p>
            <a:endParaRPr/>
          </a:p>
        </p:txBody>
      </p:sp>
      <p:sp>
        <p:nvSpPr>
          <p:cNvPr id="20" name="Google Shape;20;p4"/>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244400"/>
            <a:ext cx="5511300" cy="26052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 name="Google Shape;28;p6"/>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211825"/>
            <a:ext cx="2675100" cy="26379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211825"/>
            <a:ext cx="2675100" cy="26379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p6"/>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 name="Google Shape;34;p7"/>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Google Shape;40;p8"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 name="Google Shape;41;p8"/>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2" name="Google Shape;42;p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 name="Google Shape;45;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10" descr="paint_transparent4.png"/>
          <p:cNvPicPr preferRelativeResize="0"/>
          <p:nvPr/>
        </p:nvPicPr>
        <p:blipFill>
          <a:blip r:embed="rId3">
            <a:alphaModFix/>
          </a:blip>
          <a:stretch>
            <a:fillRect/>
          </a:stretch>
        </p:blipFill>
        <p:spPr>
          <a:xfrm>
            <a:off x="0" y="0"/>
            <a:ext cx="9144000" cy="5143513"/>
          </a:xfrm>
          <a:prstGeom prst="rect">
            <a:avLst/>
          </a:prstGeom>
          <a:noFill/>
          <a:ln>
            <a:noFill/>
          </a:ln>
        </p:spPr>
      </p:pic>
      <p:sp>
        <p:nvSpPr>
          <p:cNvPr id="49" name="Google Shape;49;p1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1pPr>
            <a:lvl2pPr lvl="1">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2pPr>
            <a:lvl3pPr lvl="2">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3pPr>
            <a:lvl4pPr lvl="3">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4pPr>
            <a:lvl5pPr lvl="4">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5pPr>
            <a:lvl6pPr lvl="5">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6pPr>
            <a:lvl7pPr lvl="6">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7pPr>
            <a:lvl8pPr lvl="7">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8pPr>
            <a:lvl9pPr lvl="8">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1pPr>
            <a:lvl2pPr marL="914400" lvl="1" indent="-342900">
              <a:spcBef>
                <a:spcPts val="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2pPr>
            <a:lvl3pPr marL="1371600" lvl="2" indent="-342900">
              <a:spcBef>
                <a:spcPts val="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3pPr>
            <a:lvl4pPr marL="1828800" lvl="3"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4pPr>
            <a:lvl5pPr marL="2286000" lvl="4"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5pPr>
            <a:lvl6pPr marL="2743200" lvl="5"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6pPr>
            <a:lvl7pPr marL="3200400" lvl="6"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7pPr>
            <a:lvl8pPr marL="3657600" lvl="7"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8pPr>
            <a:lvl9pPr marL="4114800" lvl="8"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lvl="0" algn="r">
              <a:buNone/>
              <a:defRPr sz="1800">
                <a:solidFill>
                  <a:schemeClr val="lt1"/>
                </a:solidFill>
                <a:latin typeface="Lato Light"/>
                <a:ea typeface="Lato Light"/>
                <a:cs typeface="Lato Light"/>
                <a:sym typeface="Lato Light"/>
              </a:defRPr>
            </a:lvl1pPr>
            <a:lvl2pPr lvl="1" algn="r">
              <a:buNone/>
              <a:defRPr sz="1800">
                <a:solidFill>
                  <a:schemeClr val="lt1"/>
                </a:solidFill>
                <a:latin typeface="Lato Light"/>
                <a:ea typeface="Lato Light"/>
                <a:cs typeface="Lato Light"/>
                <a:sym typeface="Lato Light"/>
              </a:defRPr>
            </a:lvl2pPr>
            <a:lvl3pPr lvl="2" algn="r">
              <a:buNone/>
              <a:defRPr sz="1800">
                <a:solidFill>
                  <a:schemeClr val="lt1"/>
                </a:solidFill>
                <a:latin typeface="Lato Light"/>
                <a:ea typeface="Lato Light"/>
                <a:cs typeface="Lato Light"/>
                <a:sym typeface="Lato Light"/>
              </a:defRPr>
            </a:lvl3pPr>
            <a:lvl4pPr lvl="3" algn="r">
              <a:buNone/>
              <a:defRPr sz="1800">
                <a:solidFill>
                  <a:schemeClr val="lt1"/>
                </a:solidFill>
                <a:latin typeface="Lato Light"/>
                <a:ea typeface="Lato Light"/>
                <a:cs typeface="Lato Light"/>
                <a:sym typeface="Lato Light"/>
              </a:defRPr>
            </a:lvl4pPr>
            <a:lvl5pPr lvl="4" algn="r">
              <a:buNone/>
              <a:defRPr sz="1800">
                <a:solidFill>
                  <a:schemeClr val="lt1"/>
                </a:solidFill>
                <a:latin typeface="Lato Light"/>
                <a:ea typeface="Lato Light"/>
                <a:cs typeface="Lato Light"/>
                <a:sym typeface="Lato Light"/>
              </a:defRPr>
            </a:lvl5pPr>
            <a:lvl6pPr lvl="5" algn="r">
              <a:buNone/>
              <a:defRPr sz="1800">
                <a:solidFill>
                  <a:schemeClr val="lt1"/>
                </a:solidFill>
                <a:latin typeface="Lato Light"/>
                <a:ea typeface="Lato Light"/>
                <a:cs typeface="Lato Light"/>
                <a:sym typeface="Lato Light"/>
              </a:defRPr>
            </a:lvl6pPr>
            <a:lvl7pPr lvl="6" algn="r">
              <a:buNone/>
              <a:defRPr sz="1800">
                <a:solidFill>
                  <a:schemeClr val="lt1"/>
                </a:solidFill>
                <a:latin typeface="Lato Light"/>
                <a:ea typeface="Lato Light"/>
                <a:cs typeface="Lato Light"/>
                <a:sym typeface="Lato Light"/>
              </a:defRPr>
            </a:lvl7pPr>
            <a:lvl8pPr lvl="7" algn="r">
              <a:buNone/>
              <a:defRPr sz="1800">
                <a:solidFill>
                  <a:schemeClr val="lt1"/>
                </a:solidFill>
                <a:latin typeface="Lato Light"/>
                <a:ea typeface="Lato Light"/>
                <a:cs typeface="Lato Light"/>
                <a:sym typeface="Lato Light"/>
              </a:defRPr>
            </a:lvl8pPr>
            <a:lvl9pPr lvl="8" algn="r">
              <a:buNone/>
              <a:defRPr sz="1800">
                <a:solidFill>
                  <a:schemeClr val="lt1"/>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mailto:simona.horvat@ospuconci.si" TargetMode="External"/><Relationship Id="rId4" Type="http://schemas.openxmlformats.org/officeDocument/2006/relationships/hyperlink" Target="mailto:deborah.davidovski@ospuconci.s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sl.wikipedia.org/wiki/Jamske_poslikave#/media/Slika:SantaCruz-CuevaManos-P2210651b.jpg"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symbolreader.net/2019/12/15/from-lascaux-cave-paintings-to-greta-thunberg/" TargetMode="External"/><Relationship Id="rId5" Type="http://schemas.openxmlformats.org/officeDocument/2006/relationships/hyperlink" Target="https://sl.wikipedia.org/wiki/Jamske_poslikave#/media/Slika:Altamira,_bison.jpg"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image" Target="../media/image19.jpg"/><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jpg"/><Relationship Id="rId4" Type="http://schemas.openxmlformats.org/officeDocument/2006/relationships/image" Target="../media/image20.jpg"/><Relationship Id="rId9" Type="http://schemas.openxmlformats.org/officeDocument/2006/relationships/image" Target="../media/image23.jp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2007476" y="2081048"/>
            <a:ext cx="6450949" cy="2365977"/>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sl-SI" dirty="0" smtClean="0"/>
              <a:t>SLIKANJE</a:t>
            </a:r>
            <a:br>
              <a:rPr lang="sl-SI" dirty="0" smtClean="0"/>
            </a:br>
            <a:r>
              <a:rPr lang="sl-SI" sz="2800" dirty="0" smtClean="0"/>
              <a:t>KAKO IZDELATI VODENE BARVE IZ NARAVNIH SESTAVIN</a:t>
            </a:r>
            <a:r>
              <a:rPr lang="sl-SI" dirty="0" smtClean="0"/>
              <a:t/>
            </a:r>
            <a:br>
              <a:rPr lang="sl-SI" dirty="0" smtClean="0"/>
            </a:br>
            <a:r>
              <a:rPr lang="sl-SI" sz="2800" dirty="0" smtClean="0">
                <a:solidFill>
                  <a:srgbClr val="FFC000"/>
                </a:solidFill>
              </a:rPr>
              <a:t>NARAVNA BARVILA</a:t>
            </a:r>
            <a:endParaRPr sz="2800"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5159" y="536029"/>
            <a:ext cx="6542690" cy="1177158"/>
          </a:xfrm>
        </p:spPr>
        <p:txBody>
          <a:bodyPr/>
          <a:lstStyle/>
          <a:p>
            <a:r>
              <a:rPr lang="sl-SI" sz="1800" dirty="0" smtClean="0"/>
              <a:t>KAKŠNE PRIPOMOČKE BOSTE ŠE RABILI?</a:t>
            </a:r>
            <a:br>
              <a:rPr lang="sl-SI" sz="1800" dirty="0" smtClean="0"/>
            </a:br>
            <a:r>
              <a:rPr lang="sl-SI" sz="1800" dirty="0" smtClean="0"/>
              <a:t>MORDA IMATE SOKOVNIK; ALI MEŠALNIK BLENDER, LAHKO PA UPORABITE NAVADEN RIBEŽ, CEDILO ALI GAZO ZA PRECEJEVANJE.</a:t>
            </a:r>
            <a:endParaRPr lang="sl-SI" sz="1800" dirty="0"/>
          </a:p>
        </p:txBody>
      </p:sp>
      <p:sp>
        <p:nvSpPr>
          <p:cNvPr id="6" name="Označba mesta številke diapozitiva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90" y="1926290"/>
            <a:ext cx="2039916" cy="2747361"/>
          </a:xfrm>
          <a:prstGeom prst="rect">
            <a:avLst/>
          </a:prstGeom>
        </p:spPr>
      </p:pic>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179" y="1926290"/>
            <a:ext cx="2039916" cy="2747361"/>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067" y="1910032"/>
            <a:ext cx="2051987" cy="2763619"/>
          </a:xfrm>
          <a:prstGeom prst="rect">
            <a:avLst/>
          </a:prstGeom>
        </p:spPr>
      </p:pic>
    </p:spTree>
    <p:extLst>
      <p:ext uri="{BB962C8B-B14F-4D97-AF65-F5344CB8AC3E}">
        <p14:creationId xmlns:p14="http://schemas.microsoft.com/office/powerpoint/2010/main" val="415905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3627" y="441435"/>
            <a:ext cx="5511300" cy="472965"/>
          </a:xfrm>
        </p:spPr>
        <p:txBody>
          <a:bodyPr/>
          <a:lstStyle/>
          <a:p>
            <a:r>
              <a:rPr lang="sl-SI" sz="2000" dirty="0" smtClean="0"/>
              <a:t>NAVODILO ZA DELO</a:t>
            </a:r>
            <a:endParaRPr lang="sl-SI" sz="2000" dirty="0"/>
          </a:p>
        </p:txBody>
      </p:sp>
      <p:sp>
        <p:nvSpPr>
          <p:cNvPr id="3" name="Označba mesta besedila 2"/>
          <p:cNvSpPr>
            <a:spLocks noGrp="1"/>
          </p:cNvSpPr>
          <p:nvPr>
            <p:ph type="body" idx="1"/>
          </p:nvPr>
        </p:nvSpPr>
        <p:spPr>
          <a:xfrm>
            <a:off x="383627" y="830318"/>
            <a:ext cx="5975131" cy="3788056"/>
          </a:xfrm>
        </p:spPr>
        <p:txBody>
          <a:bodyPr/>
          <a:lstStyle/>
          <a:p>
            <a:r>
              <a:rPr lang="sl-SI" dirty="0"/>
              <a:t>VSAKI ZELENJAVI, DODAJ POL DECILITRA </a:t>
            </a:r>
            <a:r>
              <a:rPr lang="sl-SI" dirty="0" smtClean="0"/>
              <a:t>VODE , </a:t>
            </a:r>
            <a:r>
              <a:rPr lang="sl-SI" dirty="0"/>
              <a:t>ZMELJI , PRECEDI IN BARVA JE NARED. </a:t>
            </a:r>
            <a:endParaRPr lang="sl-SI" dirty="0" smtClean="0"/>
          </a:p>
          <a:p>
            <a:r>
              <a:rPr lang="sl-SI" dirty="0" smtClean="0"/>
              <a:t>ŽAFRANIKI, CURRY PRAŠKU IN CIMETU, DODAJ MANJ KOT POL DECILITRA VROČE VODE IN PUSTI, DA SE IZLOČI BARVA (BODI PREVIDEN Z VODO).</a:t>
            </a:r>
          </a:p>
          <a:p>
            <a:r>
              <a:rPr lang="sl-SI" dirty="0" smtClean="0"/>
              <a:t>VSI , KI BODO DELALI S TABO, NAJ SI SKUHAJO DOBRO TURŠKO KAVO IN TI JE NEKAJ ODSTOPIJO (MORA PA BITI PRECEJ MOČNA).</a:t>
            </a:r>
          </a:p>
          <a:p>
            <a:r>
              <a:rPr lang="sl-SI" dirty="0" smtClean="0"/>
              <a:t>KO SE TEKOČINE OHRADIJO, DA NISO VEČ NEVARNE ZATE, JE VSE PRIPRAVLJENO.</a:t>
            </a:r>
          </a:p>
          <a:p>
            <a:r>
              <a:rPr lang="sl-SI" dirty="0" smtClean="0"/>
              <a:t>ZDAJ POTREBUJEŠ ŠE LIST PAPIRJA, ČOPIČE IN AKCIJAAAAA.</a:t>
            </a:r>
            <a:endParaRPr lang="sl-SI" dirty="0"/>
          </a:p>
          <a:p>
            <a:endParaRPr lang="sl-SI" dirty="0"/>
          </a:p>
        </p:txBody>
      </p:sp>
      <p:sp>
        <p:nvSpPr>
          <p:cNvPr id="4" name="Označba mesta številke diapoz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334" y="677917"/>
            <a:ext cx="3790950" cy="3790950"/>
          </a:xfrm>
          <a:prstGeom prst="rect">
            <a:avLst/>
          </a:prstGeom>
        </p:spPr>
      </p:pic>
    </p:spTree>
    <p:extLst>
      <p:ext uri="{BB962C8B-B14F-4D97-AF65-F5344CB8AC3E}">
        <p14:creationId xmlns:p14="http://schemas.microsoft.com/office/powerpoint/2010/main" val="3411562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96525" y="378372"/>
            <a:ext cx="5980631" cy="4440619"/>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937" y="553164"/>
            <a:ext cx="2208513" cy="2974428"/>
          </a:xfrm>
          <a:prstGeom prst="rect">
            <a:avLst/>
          </a:prstGeom>
        </p:spPr>
      </p:pic>
      <p:sp>
        <p:nvSpPr>
          <p:cNvPr id="9" name="Oblak 8"/>
          <p:cNvSpPr/>
          <p:nvPr/>
        </p:nvSpPr>
        <p:spPr>
          <a:xfrm>
            <a:off x="725214" y="2301766"/>
            <a:ext cx="2354317" cy="175522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l-SI"/>
          </a:p>
        </p:txBody>
      </p:sp>
      <p:sp>
        <p:nvSpPr>
          <p:cNvPr id="10" name="PoljeZBesedilom 9"/>
          <p:cNvSpPr txBox="1"/>
          <p:nvPr/>
        </p:nvSpPr>
        <p:spPr>
          <a:xfrm>
            <a:off x="1103586" y="2598682"/>
            <a:ext cx="1807780" cy="1323439"/>
          </a:xfrm>
          <a:prstGeom prst="rect">
            <a:avLst/>
          </a:prstGeom>
          <a:noFill/>
        </p:spPr>
        <p:txBody>
          <a:bodyPr wrap="square" rtlCol="0">
            <a:spAutoFit/>
          </a:bodyPr>
          <a:lstStyle/>
          <a:p>
            <a:r>
              <a:rPr lang="sl-SI" sz="1100" dirty="0"/>
              <a:t>PRIPRAVI SI TUDI BRISAČKO, KAJTI VEDNO, KO OPEREŠ ČOPIČ, GA OBRIŠI. NANAŠAŠ ČISTE BARVE.</a:t>
            </a:r>
          </a:p>
          <a:p>
            <a:endParaRPr lang="sl-SI" dirty="0"/>
          </a:p>
        </p:txBody>
      </p:sp>
      <p:pic>
        <p:nvPicPr>
          <p:cNvPr id="11" name="Slik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393" y="3260401"/>
            <a:ext cx="1068442" cy="1068442"/>
          </a:xfrm>
          <a:prstGeom prst="rect">
            <a:avLst/>
          </a:prstGeom>
        </p:spPr>
      </p:pic>
    </p:spTree>
    <p:extLst>
      <p:ext uri="{BB962C8B-B14F-4D97-AF65-F5344CB8AC3E}">
        <p14:creationId xmlns:p14="http://schemas.microsoft.com/office/powerpoint/2010/main" val="4277503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630621"/>
            <a:ext cx="7793420" cy="3815253"/>
          </a:xfrm>
        </p:spPr>
        <p:txBody>
          <a:bodyPr/>
          <a:lstStyle/>
          <a:p>
            <a:r>
              <a:rPr lang="sl-SI" sz="2000" dirty="0" smtClean="0"/>
              <a:t>MOTIV  PREPUŠČAM TVOJI IZBIRI…LAHKO NASLIKAŠ SVOJEGA LJUBLJENČKA; PTICO, KI SI JO OPAZOVAL; METULJA, KI LETA S CVETA NA CVET; SEBE; PIKAPOLONICO; GREDICO S POMLADNIMI ROŽAMI KOT SO TULIPANI, NARCISE, HIACINTE, HRUŠICE… SKRATKA NASLIKAJ TISTO KAR TI JE VŠEČ, KAR IMAŠ RAD.</a:t>
            </a:r>
            <a:br>
              <a:rPr lang="sl-SI" sz="2000" dirty="0" smtClean="0"/>
            </a:br>
            <a:r>
              <a:rPr lang="sl-SI" sz="2000" dirty="0" smtClean="0"/>
              <a:t>PRI USTAVRJANJU PA SE SPOMNI VSEH TISTIH POMEMBNIH PRAVIL, KI SMO SE JIH NAUČILI. GLEDE VELIKOSTI MOTIVA, ZAPOLNJENOSTI FORMATA, DA PA BOŠ PRI DELU USTAVRJALEN IN BOŠ IZBRAL ZANIMIV MOTIV, O TEM PA SPLOH NE DVOMIM. </a:t>
            </a:r>
            <a:br>
              <a:rPr lang="sl-SI" sz="2000" dirty="0" smtClean="0"/>
            </a:br>
            <a:endParaRPr lang="sl-SI" sz="2000" dirty="0"/>
          </a:p>
        </p:txBody>
      </p:sp>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4022603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88883"/>
            <a:ext cx="7709338" cy="567558"/>
          </a:xfrm>
        </p:spPr>
        <p:txBody>
          <a:bodyPr/>
          <a:lstStyle/>
          <a:p>
            <a:pPr algn="ctr"/>
            <a:r>
              <a:rPr lang="sl-SI" sz="2400" dirty="0" smtClean="0"/>
              <a:t>TAKO SEM SE ZABAVALA TUDI SAMA.</a:t>
            </a:r>
            <a:endParaRPr lang="sl-SI" sz="2400" dirty="0"/>
          </a:p>
        </p:txBody>
      </p:sp>
      <p:sp>
        <p:nvSpPr>
          <p:cNvPr id="4" name="Označba mesta številke diapoz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5" name="Slika 4"/>
          <p:cNvPicPr>
            <a:picLocks noChangeAspect="1"/>
          </p:cNvPicPr>
          <p:nvPr/>
        </p:nvPicPr>
        <p:blipFill rotWithShape="1">
          <a:blip r:embed="rId2">
            <a:extLst>
              <a:ext uri="{28A0092B-C50C-407E-A947-70E740481C1C}">
                <a14:useLocalDpi xmlns:a14="http://schemas.microsoft.com/office/drawing/2010/main" val="0"/>
              </a:ext>
            </a:extLst>
          </a:blip>
          <a:srcRect b="13359"/>
          <a:stretch/>
        </p:blipFill>
        <p:spPr>
          <a:xfrm>
            <a:off x="457200" y="1028115"/>
            <a:ext cx="3032234" cy="3538264"/>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737" y="1166648"/>
            <a:ext cx="4578762" cy="3399731"/>
          </a:xfrm>
          <a:prstGeom prst="rect">
            <a:avLst/>
          </a:prstGeom>
        </p:spPr>
      </p:pic>
    </p:spTree>
    <p:extLst>
      <p:ext uri="{BB962C8B-B14F-4D97-AF65-F5344CB8AC3E}">
        <p14:creationId xmlns:p14="http://schemas.microsoft.com/office/powerpoint/2010/main" val="340999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4" name="Slika 3"/>
          <p:cNvPicPr>
            <a:picLocks noChangeAspect="1"/>
          </p:cNvPicPr>
          <p:nvPr/>
        </p:nvPicPr>
        <p:blipFill rotWithShape="1">
          <a:blip r:embed="rId2">
            <a:extLst>
              <a:ext uri="{28A0092B-C50C-407E-A947-70E740481C1C}">
                <a14:useLocalDpi xmlns:a14="http://schemas.microsoft.com/office/drawing/2010/main" val="0"/>
              </a:ext>
            </a:extLst>
          </a:blip>
          <a:srcRect l="446" r="2099" b="11792"/>
          <a:stretch/>
        </p:blipFill>
        <p:spPr>
          <a:xfrm>
            <a:off x="567558" y="322367"/>
            <a:ext cx="6474699" cy="4351284"/>
          </a:xfrm>
          <a:prstGeom prst="rect">
            <a:avLst/>
          </a:prstGeom>
        </p:spPr>
      </p:pic>
    </p:spTree>
    <p:extLst>
      <p:ext uri="{BB962C8B-B14F-4D97-AF65-F5344CB8AC3E}">
        <p14:creationId xmlns:p14="http://schemas.microsoft.com/office/powerpoint/2010/main" val="3351491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441434" y="373671"/>
            <a:ext cx="8071945" cy="1012432"/>
          </a:xfrm>
        </p:spPr>
        <p:txBody>
          <a:bodyPr/>
          <a:lstStyle/>
          <a:p>
            <a:r>
              <a:rPr lang="sl-SI" sz="2000" dirty="0" smtClean="0">
                <a:solidFill>
                  <a:srgbClr val="002060"/>
                </a:solidFill>
              </a:rPr>
              <a:t>ČE SI DOBRO OPAZOVAL, SI LAHKO UGOTOVIL, DA SEM SVOJE MOTIVE OBOGATILA ŠE S FLOMASTRI IN SICER TAKO, DA SEM POSAMEZNIM PLOSKVAM DODALA ČRTE IN PIKE.</a:t>
            </a:r>
            <a:endParaRPr lang="sl-SI" sz="2000" dirty="0">
              <a:solidFill>
                <a:srgbClr val="002060"/>
              </a:solidFill>
            </a:endParaRPr>
          </a:p>
        </p:txBody>
      </p:sp>
      <p:sp>
        <p:nvSpPr>
          <p:cNvPr id="3" name="Označba mesta številke diapoz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pic>
        <p:nvPicPr>
          <p:cNvPr id="4" name="Slika 3"/>
          <p:cNvPicPr>
            <a:picLocks noChangeAspect="1"/>
          </p:cNvPicPr>
          <p:nvPr/>
        </p:nvPicPr>
        <p:blipFill rotWithShape="1">
          <a:blip r:embed="rId2">
            <a:extLst>
              <a:ext uri="{28A0092B-C50C-407E-A947-70E740481C1C}">
                <a14:useLocalDpi xmlns:a14="http://schemas.microsoft.com/office/drawing/2010/main" val="0"/>
              </a:ext>
            </a:extLst>
          </a:blip>
          <a:srcRect l="24625" r="26248" b="47484"/>
          <a:stretch/>
        </p:blipFill>
        <p:spPr>
          <a:xfrm rot="5400000">
            <a:off x="2877302" y="589960"/>
            <a:ext cx="3389395" cy="4879834"/>
          </a:xfrm>
          <a:prstGeom prst="rect">
            <a:avLst/>
          </a:prstGeom>
        </p:spPr>
      </p:pic>
    </p:spTree>
    <p:extLst>
      <p:ext uri="{BB962C8B-B14F-4D97-AF65-F5344CB8AC3E}">
        <p14:creationId xmlns:p14="http://schemas.microsoft.com/office/powerpoint/2010/main" val="298522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ctrTitle" idx="4294967295"/>
          </p:nvPr>
        </p:nvSpPr>
        <p:spPr>
          <a:xfrm>
            <a:off x="1940354" y="483993"/>
            <a:ext cx="5479950" cy="55653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SI" sz="2000" b="1" dirty="0" smtClean="0">
                <a:solidFill>
                  <a:schemeClr val="bg1">
                    <a:lumMod val="95000"/>
                  </a:schemeClr>
                </a:solidFill>
              </a:rPr>
              <a:t>TAKO. MISLIM, DA SMO VSE POVEDALI</a:t>
            </a:r>
            <a:r>
              <a:rPr lang="sl-SI" sz="2000" dirty="0" smtClean="0">
                <a:solidFill>
                  <a:srgbClr val="FFFFFF"/>
                </a:solidFill>
              </a:rPr>
              <a:t>.</a:t>
            </a:r>
            <a:endParaRPr sz="2000" dirty="0">
              <a:solidFill>
                <a:srgbClr val="FFFFFF"/>
              </a:solidFill>
            </a:endParaRPr>
          </a:p>
        </p:txBody>
      </p:sp>
      <p:sp>
        <p:nvSpPr>
          <p:cNvPr id="251" name="Google Shape;251;p36"/>
          <p:cNvSpPr txBox="1">
            <a:spLocks noGrp="1"/>
          </p:cNvSpPr>
          <p:nvPr>
            <p:ph type="subTitle" idx="4294967295"/>
          </p:nvPr>
        </p:nvSpPr>
        <p:spPr>
          <a:xfrm>
            <a:off x="2276684" y="1368236"/>
            <a:ext cx="4863900" cy="140649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sl-SI" sz="1600" dirty="0" smtClean="0">
                <a:solidFill>
                  <a:srgbClr val="FFFFFF"/>
                </a:solidFill>
              </a:rPr>
              <a:t>ČE STE V DVOMIH ALI IMATE VPRAŠANJE, NAJU LAHKO VEDNO KONTAKTIRATE IN Z VESELJEM VAM BOVA POMAGALI.</a:t>
            </a:r>
          </a:p>
          <a:p>
            <a:pPr marL="0" lvl="0" indent="0" algn="ctr" rtl="0">
              <a:spcBef>
                <a:spcPts val="600"/>
              </a:spcBef>
              <a:spcAft>
                <a:spcPts val="0"/>
              </a:spcAft>
              <a:buNone/>
            </a:pPr>
            <a:r>
              <a:rPr lang="sl-SI" sz="1600" dirty="0" smtClean="0">
                <a:solidFill>
                  <a:srgbClr val="FFFFFF"/>
                </a:solidFill>
              </a:rPr>
              <a:t>Ostanite doma in ostanite zdravi.</a:t>
            </a:r>
            <a:endParaRPr sz="1600" dirty="0">
              <a:solidFill>
                <a:srgbClr val="FFFFFF"/>
              </a:solidFill>
            </a:endParaRPr>
          </a:p>
        </p:txBody>
      </p:sp>
      <p:sp>
        <p:nvSpPr>
          <p:cNvPr id="252" name="Google Shape;252;p36"/>
          <p:cNvSpPr txBox="1">
            <a:spLocks noGrp="1"/>
          </p:cNvSpPr>
          <p:nvPr>
            <p:ph type="body" idx="4294967295"/>
          </p:nvPr>
        </p:nvSpPr>
        <p:spPr>
          <a:xfrm>
            <a:off x="2246233" y="3039381"/>
            <a:ext cx="5047945" cy="796896"/>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sl-SI" sz="1400" dirty="0" smtClean="0">
                <a:solidFill>
                  <a:srgbClr val="FFFFFF"/>
                </a:solidFill>
              </a:rPr>
              <a:t>IZDELKE PA KOT JE TO ZDAJ ŽE OBIČAJNO,  PRIČAKUJEVA NA NAJINO ELEKTRONSKO POŠTO:</a:t>
            </a:r>
          </a:p>
          <a:p>
            <a:pPr marL="0" lvl="0" indent="0" algn="ctr" rtl="0">
              <a:spcBef>
                <a:spcPts val="600"/>
              </a:spcBef>
              <a:spcAft>
                <a:spcPts val="0"/>
              </a:spcAft>
              <a:buNone/>
            </a:pPr>
            <a:endParaRPr lang="sl-SI" sz="1400" dirty="0" smtClean="0">
              <a:solidFill>
                <a:srgbClr val="FFFFFF"/>
              </a:solidFill>
            </a:endParaRPr>
          </a:p>
          <a:p>
            <a:pPr marL="0" lvl="0" indent="0" algn="ctr" rtl="0">
              <a:spcBef>
                <a:spcPts val="600"/>
              </a:spcBef>
              <a:spcAft>
                <a:spcPts val="0"/>
              </a:spcAft>
              <a:buNone/>
            </a:pPr>
            <a:endParaRPr sz="1400" dirty="0">
              <a:solidFill>
                <a:srgbClr val="FFFFFF"/>
              </a:solidFill>
            </a:endParaRPr>
          </a:p>
        </p:txBody>
      </p:sp>
      <p:sp>
        <p:nvSpPr>
          <p:cNvPr id="253" name="Google Shape;253;p3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2" name="PoljeZBesedilom 1"/>
          <p:cNvSpPr txBox="1"/>
          <p:nvPr/>
        </p:nvSpPr>
        <p:spPr>
          <a:xfrm>
            <a:off x="5938345" y="4016841"/>
            <a:ext cx="3426372" cy="738664"/>
          </a:xfrm>
          <a:prstGeom prst="rect">
            <a:avLst/>
          </a:prstGeom>
          <a:noFill/>
        </p:spPr>
        <p:txBody>
          <a:bodyPr wrap="square" rtlCol="0">
            <a:spAutoFit/>
          </a:bodyPr>
          <a:lstStyle/>
          <a:p>
            <a:r>
              <a:rPr lang="sl-SI" dirty="0">
                <a:solidFill>
                  <a:schemeClr val="tx1">
                    <a:lumMod val="50000"/>
                  </a:schemeClr>
                </a:solidFill>
                <a:hlinkClick r:id="rId4"/>
              </a:rPr>
              <a:t>d</a:t>
            </a:r>
            <a:r>
              <a:rPr lang="sl-SI" dirty="0" smtClean="0">
                <a:solidFill>
                  <a:schemeClr val="tx1">
                    <a:lumMod val="50000"/>
                  </a:schemeClr>
                </a:solidFill>
                <a:hlinkClick r:id="rId4"/>
              </a:rPr>
              <a:t>eborah.davidovski@ospuconci.si</a:t>
            </a:r>
            <a:endParaRPr lang="sl-SI" dirty="0" smtClean="0">
              <a:solidFill>
                <a:schemeClr val="tx1">
                  <a:lumMod val="50000"/>
                </a:schemeClr>
              </a:solidFill>
            </a:endParaRPr>
          </a:p>
          <a:p>
            <a:r>
              <a:rPr lang="sl-SI" dirty="0">
                <a:solidFill>
                  <a:schemeClr val="tx1">
                    <a:lumMod val="50000"/>
                  </a:schemeClr>
                </a:solidFill>
                <a:hlinkClick r:id="rId5"/>
              </a:rPr>
              <a:t>s</a:t>
            </a:r>
            <a:r>
              <a:rPr lang="sl-SI" dirty="0" smtClean="0">
                <a:solidFill>
                  <a:schemeClr val="tx1">
                    <a:lumMod val="50000"/>
                  </a:schemeClr>
                </a:solidFill>
                <a:hlinkClick r:id="rId5"/>
              </a:rPr>
              <a:t>imona.horvat@ospuconci.si</a:t>
            </a:r>
            <a:endParaRPr lang="sl-SI" dirty="0" smtClean="0">
              <a:solidFill>
                <a:schemeClr val="tx1">
                  <a:lumMod val="50000"/>
                </a:schemeClr>
              </a:solidFill>
            </a:endParaRPr>
          </a:p>
          <a:p>
            <a:endParaRPr lang="sl-SI" dirty="0"/>
          </a:p>
        </p:txBody>
      </p:sp>
      <p:pic>
        <p:nvPicPr>
          <p:cNvPr id="4" name="Slika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1027" y="3531641"/>
            <a:ext cx="1241946" cy="12419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003" y="662152"/>
            <a:ext cx="4123294" cy="4123294"/>
          </a:xfrm>
          <a:prstGeom prst="rect">
            <a:avLst/>
          </a:prstGeom>
        </p:spPr>
      </p:pic>
      <p:sp>
        <p:nvSpPr>
          <p:cNvPr id="4" name="PoljeZBesedilom 3"/>
          <p:cNvSpPr txBox="1"/>
          <p:nvPr/>
        </p:nvSpPr>
        <p:spPr>
          <a:xfrm>
            <a:off x="5517931" y="662152"/>
            <a:ext cx="3184635" cy="3693319"/>
          </a:xfrm>
          <a:prstGeom prst="rect">
            <a:avLst/>
          </a:prstGeom>
          <a:noFill/>
        </p:spPr>
        <p:txBody>
          <a:bodyPr wrap="square" rtlCol="0">
            <a:spAutoFit/>
          </a:bodyPr>
          <a:lstStyle/>
          <a:p>
            <a:r>
              <a:rPr lang="sl-SI" sz="1800" dirty="0" smtClean="0"/>
              <a:t>POZDRAVLJENI UČENCI. DANES SE VAM OGLAŠAM NA MALO DRUGAČEN NAČIN. KOT OBIČAJNO, JE PETEK DAN ZA LIKOVNO UMETNOST. DANES (ALI KATERI DRUGI DAN) BOSTE USTVARJALI Z NARAVNIMI VODENIMI BARVAMI. VSEGA SKUPAJ VAM BO VZELO 20 MINUT ZA PRIPRAVO IN ZABAVA SE BO LAHKO ZAČELA.</a:t>
            </a:r>
            <a:endParaRPr lang="sl-SI" sz="1800" dirty="0"/>
          </a:p>
        </p:txBody>
      </p:sp>
    </p:spTree>
    <p:extLst>
      <p:ext uri="{BB962C8B-B14F-4D97-AF65-F5344CB8AC3E}">
        <p14:creationId xmlns:p14="http://schemas.microsoft.com/office/powerpoint/2010/main" val="3263210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3037490" y="567559"/>
            <a:ext cx="5202620" cy="395188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SI" sz="2800" dirty="0" smtClean="0"/>
              <a:t/>
            </a:r>
            <a:br>
              <a:rPr lang="sl-SI" sz="2800" dirty="0" smtClean="0"/>
            </a:br>
            <a:r>
              <a:rPr lang="sl-SI" sz="2800" dirty="0" smtClean="0"/>
              <a:t/>
            </a:r>
            <a:br>
              <a:rPr lang="sl-SI" sz="2800" dirty="0" smtClean="0"/>
            </a:br>
            <a:r>
              <a:rPr lang="sl-SI" sz="2800" dirty="0"/>
              <a:t/>
            </a:r>
            <a:br>
              <a:rPr lang="sl-SI" sz="2800" dirty="0"/>
            </a:br>
            <a:r>
              <a:rPr lang="sl-SI" sz="2800" dirty="0" smtClean="0"/>
              <a:t/>
            </a:r>
            <a:br>
              <a:rPr lang="sl-SI" sz="2800" dirty="0" smtClean="0"/>
            </a:br>
            <a:r>
              <a:rPr lang="sl-SI" sz="2800" dirty="0" smtClean="0"/>
              <a:t/>
            </a:r>
            <a:br>
              <a:rPr lang="sl-SI" sz="2800" dirty="0" smtClean="0"/>
            </a:br>
            <a:r>
              <a:rPr lang="sl-SI" sz="2800" dirty="0" smtClean="0"/>
              <a:t/>
            </a:r>
            <a:br>
              <a:rPr lang="sl-SI" sz="2800" dirty="0" smtClean="0"/>
            </a:br>
            <a:r>
              <a:rPr lang="sl-SI" sz="2400" dirty="0" smtClean="0"/>
              <a:t>UČENCI, A STE ŽE SLIŠALI ZA JAMSKE POSLIKAVE?</a:t>
            </a:r>
            <a:br>
              <a:rPr lang="sl-SI" sz="2400" dirty="0" smtClean="0"/>
            </a:br>
            <a:r>
              <a:rPr lang="sl-SI" sz="2400" dirty="0" smtClean="0"/>
              <a:t>TO SO SLIKE NA STENAH ALI CELO STROPIH JAM, VEČINOMA IZ PRAZGODOVINE. NAJSTAREJŠE NA NAŠI CELINI BI NAJ BILE STARE CELO 40 000 LET. NAŠLI SO JIH V ŠPANIJI.</a:t>
            </a:r>
            <a:r>
              <a:rPr lang="sl-SI" dirty="0" smtClean="0"/>
              <a:t/>
            </a:r>
            <a:br>
              <a:rPr lang="sl-SI" dirty="0" smtClean="0"/>
            </a:br>
            <a:endParaRPr dirty="0"/>
          </a:p>
        </p:txBody>
      </p:sp>
      <p:sp>
        <p:nvSpPr>
          <p:cNvPr id="83" name="Google Shape;83;p16"/>
          <p:cNvSpPr txBox="1">
            <a:spLocks noGrp="1"/>
          </p:cNvSpPr>
          <p:nvPr>
            <p:ph type="sldNum" idx="4294967295"/>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81" y="2175642"/>
            <a:ext cx="2498010" cy="24980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body" idx="1"/>
          </p:nvPr>
        </p:nvSpPr>
        <p:spPr>
          <a:xfrm>
            <a:off x="4677102" y="2457914"/>
            <a:ext cx="4256689" cy="2033200"/>
          </a:xfrm>
          <a:prstGeom prst="rect">
            <a:avLst/>
          </a:prstGeom>
        </p:spPr>
        <p:txBody>
          <a:bodyPr spcFirstLastPara="1" wrap="square" lIns="91425" tIns="91425" rIns="91425" bIns="91425" anchor="ctr" anchorCtr="0">
            <a:noAutofit/>
          </a:bodyPr>
          <a:lstStyle/>
          <a:p>
            <a:pPr marL="0" lvl="0" indent="0">
              <a:buNone/>
            </a:pPr>
            <a:r>
              <a:rPr lang="sl-SI" b="1" i="0" dirty="0" smtClean="0">
                <a:solidFill>
                  <a:srgbClr val="C00000"/>
                </a:solidFill>
              </a:rPr>
              <a:t>NAJPOGOSTEJE SO V JAMAH SLIKALI VELIKE DIVJE ŽIVALI KOT SO BIZON, KONJ, JELENJAD IN ODTISOVALI SVOJE ROKE. </a:t>
            </a:r>
            <a:endParaRPr lang="sl-SI" b="1" dirty="0">
              <a:solidFill>
                <a:srgbClr val="C00000"/>
              </a:solidFill>
            </a:endParaRPr>
          </a:p>
        </p:txBody>
      </p:sp>
      <p:sp>
        <p:nvSpPr>
          <p:cNvPr id="89" name="Google Shape;89;p17"/>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3" name="Slika 2"/>
          <p:cNvPicPr>
            <a:picLocks noChangeAspect="1"/>
          </p:cNvPicPr>
          <p:nvPr/>
        </p:nvPicPr>
        <p:blipFill>
          <a:blip r:embed="rId3"/>
          <a:stretch>
            <a:fillRect/>
          </a:stretch>
        </p:blipFill>
        <p:spPr>
          <a:xfrm>
            <a:off x="603687" y="535066"/>
            <a:ext cx="4073415" cy="4073415"/>
          </a:xfrm>
          <a:prstGeom prst="rect">
            <a:avLst/>
          </a:prstGeom>
        </p:spPr>
      </p:pic>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68081" y="367861"/>
            <a:ext cx="1900422" cy="20248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18"/>
          <p:cNvSpPr txBox="1">
            <a:spLocks noGrp="1"/>
          </p:cNvSpPr>
          <p:nvPr>
            <p:ph type="body" idx="1"/>
          </p:nvPr>
        </p:nvSpPr>
        <p:spPr>
          <a:xfrm>
            <a:off x="457200" y="451945"/>
            <a:ext cx="5511300" cy="4397655"/>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sl-SI" dirty="0" smtClean="0"/>
              <a:t>ŽIVLJENJE TAKRAT JE BILO POVSEM DRUGAČNO KOT DANES. STE SE ŽE VPRAŠALI KJE SO DOBILI BARVE? SO JIH MORDA KUPILI? </a:t>
            </a:r>
          </a:p>
          <a:p>
            <a:pPr marL="457200" lvl="0" indent="-342900" algn="l" rtl="0">
              <a:spcBef>
                <a:spcPts val="600"/>
              </a:spcBef>
              <a:spcAft>
                <a:spcPts val="0"/>
              </a:spcAft>
              <a:buSzPts val="1800"/>
              <a:buChar char="×"/>
            </a:pPr>
            <a:r>
              <a:rPr lang="sl-SI" dirty="0" smtClean="0"/>
              <a:t>SEVEDA NE; SAMI SO SI JIH NAREDILI IZ MATERIALOV, KI SO JIH NAŠLI V OKOLICI SVOJEGA BIVALIŠČA.  SI PREDSTAVLJATE? UPORABILI SO KAKŠNO KRHKO KAMNINO IN JO ZDROBILI TER POMEŠALI Z VODO, OB OGNJU SO IMELI VELIKO OGLJA S KATERIM SE PRAV LEPO USTVARJA, VČASIH PA SO UPORABILI TUDI KAKŠNO </a:t>
            </a:r>
            <a:r>
              <a:rPr lang="sl-SI" dirty="0" smtClean="0">
                <a:solidFill>
                  <a:srgbClr val="FF0000"/>
                </a:solidFill>
              </a:rPr>
              <a:t>RASTLINO.</a:t>
            </a:r>
            <a:r>
              <a:rPr lang="sl-SI" dirty="0" smtClean="0"/>
              <a:t>  NA TEH POSLIKAVAH PREVLADUJEJO RDEČA, OKER, ČRNA BARVA.</a:t>
            </a:r>
            <a:endParaRPr dirty="0"/>
          </a:p>
        </p:txBody>
      </p:sp>
      <p:sp>
        <p:nvSpPr>
          <p:cNvPr id="96" name="Google Shape;96;p1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 name="Slik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4239">
            <a:off x="5439465" y="533460"/>
            <a:ext cx="3162924" cy="31629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2" name="Slika 1"/>
          <p:cNvPicPr>
            <a:picLocks noChangeAspect="1"/>
          </p:cNvPicPr>
          <p:nvPr/>
        </p:nvPicPr>
        <p:blipFill>
          <a:blip r:embed="rId3"/>
          <a:stretch>
            <a:fillRect/>
          </a:stretch>
        </p:blipFill>
        <p:spPr>
          <a:xfrm>
            <a:off x="5065986" y="489008"/>
            <a:ext cx="3540195" cy="2879359"/>
          </a:xfrm>
          <a:prstGeom prst="rect">
            <a:avLst/>
          </a:prstGeom>
        </p:spPr>
      </p:pic>
      <p:sp>
        <p:nvSpPr>
          <p:cNvPr id="107" name="Google Shape;107;p19"/>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3" name="Slika 2"/>
          <p:cNvPicPr>
            <a:picLocks noChangeAspect="1"/>
          </p:cNvPicPr>
          <p:nvPr/>
        </p:nvPicPr>
        <p:blipFill>
          <a:blip r:embed="rId4"/>
          <a:stretch>
            <a:fillRect/>
          </a:stretch>
        </p:blipFill>
        <p:spPr>
          <a:xfrm>
            <a:off x="520261" y="489007"/>
            <a:ext cx="4491053" cy="3368290"/>
          </a:xfrm>
          <a:prstGeom prst="rect">
            <a:avLst/>
          </a:prstGeom>
        </p:spPr>
      </p:pic>
      <p:sp>
        <p:nvSpPr>
          <p:cNvPr id="4" name="PoljeZBesedilom 3"/>
          <p:cNvSpPr txBox="1"/>
          <p:nvPr/>
        </p:nvSpPr>
        <p:spPr>
          <a:xfrm>
            <a:off x="630621" y="4067503"/>
            <a:ext cx="7083972" cy="307777"/>
          </a:xfrm>
          <a:prstGeom prst="rect">
            <a:avLst/>
          </a:prstGeom>
          <a:noFill/>
        </p:spPr>
        <p:txBody>
          <a:bodyPr wrap="square" rtlCol="0">
            <a:spAutoFit/>
          </a:bodyPr>
          <a:lstStyle/>
          <a:p>
            <a:r>
              <a:rPr lang="sl-SI" dirty="0" smtClean="0">
                <a:hlinkClick r:id="rId5"/>
              </a:rPr>
              <a:t>VIR: </a:t>
            </a:r>
            <a:r>
              <a:rPr lang="sl-SI" sz="1000" dirty="0" smtClean="0">
                <a:hlinkClick r:id="rId5"/>
              </a:rPr>
              <a:t>https</a:t>
            </a:r>
            <a:r>
              <a:rPr lang="sl-SI" sz="1000" dirty="0">
                <a:hlinkClick r:id="rId5"/>
              </a:rPr>
              <a:t>://sl.wikipedia.org/wiki/Jamske_poslikave#/media/Slika:SantaCruz-CuevaManos-P2210651b.jpg</a:t>
            </a:r>
            <a:endParaRPr lang="sl-SI"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5" name="Google Shape;115;p20"/>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5" name="Slika 4"/>
          <p:cNvPicPr>
            <a:picLocks noChangeAspect="1"/>
          </p:cNvPicPr>
          <p:nvPr/>
        </p:nvPicPr>
        <p:blipFill>
          <a:blip r:embed="rId3"/>
          <a:stretch>
            <a:fillRect/>
          </a:stretch>
        </p:blipFill>
        <p:spPr>
          <a:xfrm>
            <a:off x="291727" y="1051034"/>
            <a:ext cx="4735886" cy="2995448"/>
          </a:xfrm>
          <a:prstGeom prst="rect">
            <a:avLst/>
          </a:prstGeom>
        </p:spPr>
      </p:pic>
      <p:pic>
        <p:nvPicPr>
          <p:cNvPr id="6" name="Slika 5"/>
          <p:cNvPicPr>
            <a:picLocks noChangeAspect="1"/>
          </p:cNvPicPr>
          <p:nvPr/>
        </p:nvPicPr>
        <p:blipFill>
          <a:blip r:embed="rId4"/>
          <a:stretch>
            <a:fillRect/>
          </a:stretch>
        </p:blipFill>
        <p:spPr>
          <a:xfrm>
            <a:off x="5237236" y="1639614"/>
            <a:ext cx="3754352" cy="2792299"/>
          </a:xfrm>
          <a:prstGeom prst="rect">
            <a:avLst/>
          </a:prstGeom>
        </p:spPr>
      </p:pic>
      <p:sp>
        <p:nvSpPr>
          <p:cNvPr id="7" name="PoljeZBesedilom 6"/>
          <p:cNvSpPr txBox="1"/>
          <p:nvPr/>
        </p:nvSpPr>
        <p:spPr>
          <a:xfrm>
            <a:off x="620111" y="4278024"/>
            <a:ext cx="4172606" cy="338554"/>
          </a:xfrm>
          <a:prstGeom prst="rect">
            <a:avLst/>
          </a:prstGeom>
          <a:noFill/>
        </p:spPr>
        <p:txBody>
          <a:bodyPr wrap="square" rtlCol="0">
            <a:spAutoFit/>
          </a:bodyPr>
          <a:lstStyle/>
          <a:p>
            <a:r>
              <a:rPr lang="sl-SI" sz="800" dirty="0" smtClean="0">
                <a:hlinkClick r:id="rId5"/>
              </a:rPr>
              <a:t>VIR: https</a:t>
            </a:r>
            <a:r>
              <a:rPr lang="sl-SI" sz="800" dirty="0">
                <a:hlinkClick r:id="rId5"/>
              </a:rPr>
              <a:t>://sl.wikipedia.org/wiki/Jamske_poslikave#/media/Slika:Altamira,_</a:t>
            </a:r>
            <a:r>
              <a:rPr lang="sl-SI" sz="800" dirty="0" smtClean="0">
                <a:hlinkClick r:id="rId5"/>
              </a:rPr>
              <a:t>bison.jpg</a:t>
            </a:r>
            <a:endParaRPr lang="sl-SI" sz="800" dirty="0" smtClean="0"/>
          </a:p>
          <a:p>
            <a:r>
              <a:rPr lang="sl-SI" sz="800" dirty="0">
                <a:hlinkClick r:id="rId6"/>
              </a:rPr>
              <a:t>https://symbolreader.net/2019/12/15/from-lascaux-cave-paintings-to-greta-thunberg/</a:t>
            </a:r>
            <a:endParaRPr lang="sl-SI"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57199" y="515007"/>
            <a:ext cx="7793421" cy="81980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SI" sz="2000" dirty="0" smtClean="0"/>
              <a:t>ZDAJ, STE PA VERJETNO ŽE ZELOOO RADOVEDNI, ZAKAJ VAM PRIPOVEDUJEM VSE TO?</a:t>
            </a:r>
            <a:endParaRPr sz="2000" dirty="0"/>
          </a:p>
        </p:txBody>
      </p:sp>
      <p:sp>
        <p:nvSpPr>
          <p:cNvPr id="121" name="Google Shape;121;p21"/>
          <p:cNvSpPr txBox="1">
            <a:spLocks noGrp="1"/>
          </p:cNvSpPr>
          <p:nvPr>
            <p:ph type="body" idx="1"/>
          </p:nvPr>
        </p:nvSpPr>
        <p:spPr>
          <a:xfrm>
            <a:off x="489775" y="1334814"/>
            <a:ext cx="1831500" cy="359096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sl-SI" b="1" dirty="0" smtClean="0"/>
              <a:t>TEČE ŽE TRETJI TEDEN ODKAR SMO DOMA. ČAS JE ZA NASLEDNJO LIKOVNO NALOGO. </a:t>
            </a:r>
          </a:p>
          <a:p>
            <a:pPr marL="0" lvl="0" indent="0" algn="l" rtl="0">
              <a:spcBef>
                <a:spcPts val="600"/>
              </a:spcBef>
              <a:spcAft>
                <a:spcPts val="0"/>
              </a:spcAft>
              <a:buNone/>
            </a:pPr>
            <a:r>
              <a:rPr lang="sl-SI" b="1" dirty="0" smtClean="0"/>
              <a:t>DANES BOSTE SLIKALI Z VODENIMI BARVAMI, KI SI JIH BOSTE, SEVEDA S POMOČJO ODRASLIH, NAREDILI SAMI. TAKO, KOT SE JE MORAL ZNAJTI TUDI PRAČLOVEK. NO…. SKORAJ TAKO.</a:t>
            </a:r>
            <a:endParaRPr dirty="0"/>
          </a:p>
        </p:txBody>
      </p:sp>
      <p:sp>
        <p:nvSpPr>
          <p:cNvPr id="122" name="Google Shape;122;p21"/>
          <p:cNvSpPr txBox="1">
            <a:spLocks noGrp="1"/>
          </p:cNvSpPr>
          <p:nvPr>
            <p:ph type="body" idx="2"/>
          </p:nvPr>
        </p:nvSpPr>
        <p:spPr>
          <a:xfrm>
            <a:off x="2508996" y="1689483"/>
            <a:ext cx="1831500" cy="2823706"/>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sl-SI" b="1" dirty="0" smtClean="0"/>
              <a:t>S STARŠI SE BOSTE POGOVORILI O TEM, KAJ BI BILO PRIMERNO ZA IZDELAVO TAKIH BARV? MOGOČE KAJ IZ VAŠEGA VRTA, IZ KUHINJE…..? </a:t>
            </a:r>
          </a:p>
          <a:p>
            <a:pPr marL="0" lvl="0" indent="0" algn="l" rtl="0">
              <a:spcBef>
                <a:spcPts val="600"/>
              </a:spcBef>
              <a:spcAft>
                <a:spcPts val="0"/>
              </a:spcAft>
              <a:buNone/>
            </a:pPr>
            <a:r>
              <a:rPr lang="sl-SI" b="1" dirty="0" smtClean="0"/>
              <a:t>ŽE VESTE? </a:t>
            </a:r>
          </a:p>
          <a:p>
            <a:pPr marL="0" lvl="0" indent="0" algn="l" rtl="0">
              <a:spcBef>
                <a:spcPts val="600"/>
              </a:spcBef>
              <a:spcAft>
                <a:spcPts val="0"/>
              </a:spcAft>
              <a:buNone/>
            </a:pPr>
            <a:r>
              <a:rPr lang="sl-SI" b="1" dirty="0" smtClean="0"/>
              <a:t>DA, IŠČEMO RASTLINE, ŽIVILA, KI VSEBUJEJO VELIKO NARAVNIH BARVIL.</a:t>
            </a:r>
          </a:p>
          <a:p>
            <a:pPr marL="0" lvl="0" indent="0" algn="l" rtl="0">
              <a:spcBef>
                <a:spcPts val="600"/>
              </a:spcBef>
              <a:spcAft>
                <a:spcPts val="0"/>
              </a:spcAft>
              <a:buNone/>
            </a:pPr>
            <a:endParaRPr dirty="0"/>
          </a:p>
        </p:txBody>
      </p:sp>
      <p:sp>
        <p:nvSpPr>
          <p:cNvPr id="124" name="Google Shape;124;p21"/>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AutoShape 2" descr="Smily PNG HD Transparent Smily HD.PNG Images. | Plu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674404"/>
            <a:ext cx="3790950" cy="3790950"/>
          </a:xfrm>
          <a:prstGeom prst="rect">
            <a:avLst/>
          </a:prstGeom>
        </p:spPr>
      </p:pic>
      <p:sp>
        <p:nvSpPr>
          <p:cNvPr id="4" name="Ovalni oblaček 3"/>
          <p:cNvSpPr/>
          <p:nvPr/>
        </p:nvSpPr>
        <p:spPr>
          <a:xfrm flipH="1">
            <a:off x="4602142" y="1407614"/>
            <a:ext cx="3186022" cy="149246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l-SI"/>
          </a:p>
        </p:txBody>
      </p:sp>
      <p:sp>
        <p:nvSpPr>
          <p:cNvPr id="6" name="PoljeZBesedilom 5"/>
          <p:cNvSpPr txBox="1"/>
          <p:nvPr/>
        </p:nvSpPr>
        <p:spPr>
          <a:xfrm>
            <a:off x="4971393" y="1689483"/>
            <a:ext cx="2400878" cy="707886"/>
          </a:xfrm>
          <a:prstGeom prst="rect">
            <a:avLst/>
          </a:prstGeom>
          <a:noFill/>
        </p:spPr>
        <p:txBody>
          <a:bodyPr wrap="square" rtlCol="0">
            <a:spAutoFit/>
          </a:bodyPr>
          <a:lstStyle/>
          <a:p>
            <a:pPr algn="ctr"/>
            <a:r>
              <a:rPr lang="sl-SI" sz="2000" dirty="0" smtClean="0"/>
              <a:t>STE ŽE KAJ NAŠLI?</a:t>
            </a:r>
            <a:endParaRPr lang="sl-SI"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title" idx="4294967295"/>
          </p:nvPr>
        </p:nvSpPr>
        <p:spPr>
          <a:xfrm>
            <a:off x="5284618" y="641131"/>
            <a:ext cx="3570368" cy="106854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400" b="1" dirty="0" smtClean="0">
                <a:solidFill>
                  <a:schemeClr val="accent6">
                    <a:lumMod val="60000"/>
                    <a:lumOff val="40000"/>
                  </a:schemeClr>
                </a:solidFill>
              </a:rPr>
              <a:t>ČE MALO POMISLIŠ</a:t>
            </a:r>
            <a:r>
              <a:rPr lang="sl-SI" sz="2400" b="1" dirty="0" smtClean="0">
                <a:solidFill>
                  <a:schemeClr val="accent6">
                    <a:lumMod val="60000"/>
                    <a:lumOff val="40000"/>
                  </a:schemeClr>
                </a:solidFill>
              </a:rPr>
              <a:t>,</a:t>
            </a:r>
            <a:r>
              <a:rPr lang="es-ES" sz="2400" b="1" dirty="0" smtClean="0">
                <a:solidFill>
                  <a:schemeClr val="accent6">
                    <a:lumMod val="60000"/>
                    <a:lumOff val="40000"/>
                  </a:schemeClr>
                </a:solidFill>
              </a:rPr>
              <a:t> SE HITRO DOMISLIŠ…</a:t>
            </a:r>
            <a:endParaRPr lang="es-ES" sz="2400" b="1" dirty="0">
              <a:solidFill>
                <a:schemeClr val="accent6">
                  <a:lumMod val="60000"/>
                  <a:lumOff val="40000"/>
                </a:schemeClr>
              </a:solidFill>
            </a:endParaRPr>
          </a:p>
        </p:txBody>
      </p:sp>
      <p:sp>
        <p:nvSpPr>
          <p:cNvPr id="131" name="Google Shape;131;p22"/>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77" y="394533"/>
            <a:ext cx="1771242" cy="1315147"/>
          </a:xfrm>
          <a:prstGeom prst="rect">
            <a:avLst/>
          </a:prstGeom>
        </p:spPr>
      </p:pic>
      <p:pic>
        <p:nvPicPr>
          <p:cNvPr id="3" name="Slika 2"/>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6185" y="2015167"/>
            <a:ext cx="2230943" cy="1656475"/>
          </a:xfrm>
          <a:prstGeom prst="rect">
            <a:avLst/>
          </a:prstGeom>
        </p:spPr>
      </p:pic>
      <p:pic>
        <p:nvPicPr>
          <p:cNvPr id="4" name="Slika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01751" y="434459"/>
            <a:ext cx="946853" cy="1275222"/>
          </a:xfrm>
          <a:prstGeom prst="rect">
            <a:avLst/>
          </a:prstGeom>
        </p:spPr>
      </p:pic>
      <p:pic>
        <p:nvPicPr>
          <p:cNvPr id="5" name="Slika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0019" y="2593233"/>
            <a:ext cx="2338371" cy="1736240"/>
          </a:xfrm>
          <a:prstGeom prst="rect">
            <a:avLst/>
          </a:prstGeom>
        </p:spPr>
      </p:pic>
      <p:pic>
        <p:nvPicPr>
          <p:cNvPr id="6" name="Slika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4457" y="538999"/>
            <a:ext cx="1439425" cy="1938620"/>
          </a:xfrm>
          <a:prstGeom prst="rect">
            <a:avLst/>
          </a:prstGeom>
        </p:spPr>
      </p:pic>
      <p:pic>
        <p:nvPicPr>
          <p:cNvPr id="7" name="Slika 6"/>
          <p:cNvPicPr>
            <a:picLocks noChangeAspect="1"/>
          </p:cNvPicPr>
          <p:nvPr/>
        </p:nvPicPr>
        <p:blipFill rotWithShape="1">
          <a:blip r:embed="rId11">
            <a:extLst>
              <a:ext uri="{BEBA8EAE-BF5A-486C-A8C5-ECC9F3942E4B}">
                <a14:imgProps xmlns:a14="http://schemas.microsoft.com/office/drawing/2010/main">
                  <a14:imgLayer r:embed="rId12">
                    <a14:imgEffect>
                      <a14:backgroundRemoval t="3208" b="90000" l="10000" r="90000"/>
                    </a14:imgEffect>
                  </a14:imgLayer>
                </a14:imgProps>
              </a:ext>
            </a:extLst>
          </a:blip>
          <a:srcRect l="29976" r="24660" b="30998"/>
          <a:stretch/>
        </p:blipFill>
        <p:spPr>
          <a:xfrm>
            <a:off x="1493791" y="3244168"/>
            <a:ext cx="726228" cy="1626283"/>
          </a:xfrm>
          <a:prstGeom prst="rect">
            <a:avLst/>
          </a:prstGeom>
        </p:spPr>
      </p:pic>
      <p:pic>
        <p:nvPicPr>
          <p:cNvPr id="8" name="Slika 7"/>
          <p:cNvPicPr>
            <a:picLocks noChangeAspect="1"/>
          </p:cNvPicPr>
          <p:nvPr/>
        </p:nvPicPr>
        <p:blipFill>
          <a:blip r:embed="rId13"/>
          <a:stretch>
            <a:fillRect/>
          </a:stretch>
        </p:blipFill>
        <p:spPr>
          <a:xfrm>
            <a:off x="4707012" y="3058030"/>
            <a:ext cx="577606" cy="1615621"/>
          </a:xfrm>
          <a:prstGeom prst="rect">
            <a:avLst/>
          </a:prstGeom>
        </p:spPr>
      </p:pic>
      <p:sp>
        <p:nvSpPr>
          <p:cNvPr id="9" name="PoljeZBesedilom 8"/>
          <p:cNvSpPr txBox="1"/>
          <p:nvPr/>
        </p:nvSpPr>
        <p:spPr>
          <a:xfrm>
            <a:off x="5830179" y="3568617"/>
            <a:ext cx="2798814" cy="954107"/>
          </a:xfrm>
          <a:prstGeom prst="rect">
            <a:avLst/>
          </a:prstGeom>
          <a:noFill/>
        </p:spPr>
        <p:txBody>
          <a:bodyPr wrap="square" rtlCol="0">
            <a:spAutoFit/>
          </a:bodyPr>
          <a:lstStyle/>
          <a:p>
            <a:r>
              <a:rPr lang="sl-SI" dirty="0" smtClean="0">
                <a:solidFill>
                  <a:srgbClr val="FFC000"/>
                </a:solidFill>
              </a:rPr>
              <a:t>KORENJE, ŠPINAČA, ARONIJA, RDEČA PESA, KAVA, ŽAFRANIKA, CURRY, CIMET, RDEČA PAPRIKA?</a:t>
            </a:r>
            <a:endParaRPr lang="sl-SI" dirty="0">
              <a:solidFill>
                <a:srgbClr val="FFC000"/>
              </a:solidFill>
            </a:endParaRPr>
          </a:p>
        </p:txBody>
      </p:sp>
      <p:pic>
        <p:nvPicPr>
          <p:cNvPr id="10" name="Slika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06389" y="1175405"/>
            <a:ext cx="2348419" cy="2348419"/>
          </a:xfrm>
          <a:prstGeom prst="rect">
            <a:avLst/>
          </a:prstGeom>
        </p:spPr>
      </p:pic>
    </p:spTree>
  </p:cSld>
  <p:clrMapOvr>
    <a:masterClrMapping/>
  </p:clrMapOvr>
</p:sld>
</file>

<file path=ppt/theme/theme1.xml><?xml version="1.0" encoding="utf-8"?>
<a:theme xmlns:a="http://schemas.openxmlformats.org/drawingml/2006/main" name="Eglamour template">
  <a:themeElements>
    <a:clrScheme name="Custom 347">
      <a:dk1>
        <a:srgbClr val="434343"/>
      </a:dk1>
      <a:lt1>
        <a:srgbClr val="FFFFFF"/>
      </a:lt1>
      <a:dk2>
        <a:srgbClr val="666666"/>
      </a:dk2>
      <a:lt2>
        <a:srgbClr val="B7B7B7"/>
      </a:lt2>
      <a:accent1>
        <a:srgbClr val="5FDB72"/>
      </a:accent1>
      <a:accent2>
        <a:srgbClr val="1CCFBA"/>
      </a:accent2>
      <a:accent3>
        <a:srgbClr val="23ADDF"/>
      </a:accent3>
      <a:accent4>
        <a:srgbClr val="E650D3"/>
      </a:accent4>
      <a:accent5>
        <a:srgbClr val="8B1EA0"/>
      </a:accent5>
      <a:accent6>
        <a:srgbClr val="FFB300"/>
      </a:accent6>
      <a:hlink>
        <a:srgbClr val="4A86E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731</Words>
  <Application>Microsoft Office PowerPoint</Application>
  <PresentationFormat>Diaprojekcija na zaslonu (16:9)</PresentationFormat>
  <Paragraphs>51</Paragraphs>
  <Slides>17</Slides>
  <Notes>9</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17</vt:i4>
      </vt:variant>
    </vt:vector>
  </HeadingPairs>
  <TitlesOfParts>
    <vt:vector size="21" baseType="lpstr">
      <vt:lpstr>Lato Light</vt:lpstr>
      <vt:lpstr>Lato Hairline</vt:lpstr>
      <vt:lpstr>Arial</vt:lpstr>
      <vt:lpstr>Eglamour template</vt:lpstr>
      <vt:lpstr>SLIKANJE KAKO IZDELATI VODENE BARVE IZ NARAVNIH SESTAVIN NARAVNA BARVILA</vt:lpstr>
      <vt:lpstr>PowerPointova predstavitev</vt:lpstr>
      <vt:lpstr>      UČENCI, A STE ŽE SLIŠALI ZA JAMSKE POSLIKAVE? TO SO SLIKE NA STENAH ALI CELO STROPIH JAM, VEČINOMA IZ PRAZGODOVINE. NAJSTAREJŠE NA NAŠI CELINI BI NAJ BILE STARE CELO 40 000 LET. NAŠLI SO JIH V ŠPANIJI. </vt:lpstr>
      <vt:lpstr>PowerPointova predstavitev</vt:lpstr>
      <vt:lpstr>PowerPointova predstavitev</vt:lpstr>
      <vt:lpstr>PowerPointova predstavitev</vt:lpstr>
      <vt:lpstr>PowerPointova predstavitev</vt:lpstr>
      <vt:lpstr>ZDAJ, STE PA VERJETNO ŽE ZELOOO RADOVEDNI, ZAKAJ VAM PRIPOVEDUJEM VSE TO?</vt:lpstr>
      <vt:lpstr>ČE MALO POMISLIŠ, SE HITRO DOMISLIŠ…</vt:lpstr>
      <vt:lpstr>KAKŠNE PRIPOMOČKE BOSTE ŠE RABILI? MORDA IMATE SOKOVNIK; ALI MEŠALNIK BLENDER, LAHKO PA UPORABITE NAVADEN RIBEŽ, CEDILO ALI GAZO ZA PRECEJEVANJE.</vt:lpstr>
      <vt:lpstr>NAVODILO ZA DELO</vt:lpstr>
      <vt:lpstr>PowerPointova predstavitev</vt:lpstr>
      <vt:lpstr>MOTIV  PREPUŠČAM TVOJI IZBIRI…LAHKO NASLIKAŠ SVOJEGA LJUBLJENČKA; PTICO, KI SI JO OPAZOVAL; METULJA, KI LETA S CVETA NA CVET; SEBE; PIKAPOLONICO; GREDICO S POMLADNIMI ROŽAMI KOT SO TULIPANI, NARCISE, HIACINTE, HRUŠICE… SKRATKA NASLIKAJ TISTO KAR TI JE VŠEČ, KAR IMAŠ RAD. PRI USTAVRJANJU PA SE SPOMNI VSEH TISTIH POMEMBNIH PRAVIL, KI SMO SE JIH NAUČILI. GLEDE VELIKOSTI MOTIVA, ZAPOLNJENOSTI FORMATA, DA PA BOŠ PRI DELU USTAVRJALEN IN BOŠ IZBRAL ZANIMIV MOTIV, O TEM PA SPLOH NE DVOMIM.  </vt:lpstr>
      <vt:lpstr>TAKO SEM SE ZABAVALA TUDI SAMA.</vt:lpstr>
      <vt:lpstr>PowerPointova predstavitev</vt:lpstr>
      <vt:lpstr>PowerPointova predstavitev</vt:lpstr>
      <vt:lpstr>TAKO. MISLIM, DA SMO VSE POVEDALI.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SLIK</dc:title>
  <dc:creator>Bora</dc:creator>
  <cp:lastModifiedBy>Bora</cp:lastModifiedBy>
  <cp:revision>21</cp:revision>
  <dcterms:modified xsi:type="dcterms:W3CDTF">2020-03-30T22:46:54Z</dcterms:modified>
</cp:coreProperties>
</file>