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  <p:sldId id="268" r:id="rId14"/>
    <p:sldId id="269" r:id="rId15"/>
    <p:sldId id="271" r:id="rId1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>
        <p:scale>
          <a:sx n="70" d="100"/>
          <a:sy n="70" d="100"/>
        </p:scale>
        <p:origin x="274" y="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2DEEED-5709-47CA-BF0E-D922DC26F507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29CF9A-DB08-4321-9F50-2C6A5774B9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1193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13347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5774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12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46687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13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1840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14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11678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15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6035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47790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964111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771912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1580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688950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85912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81759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10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1752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AFFA551-51B8-48AF-8E43-6E8F9F8FD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10326FA-C266-4475-9097-241D331F89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38E64C7-C363-46B7-99DD-408239DA3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303B-AF82-4211-803A-BD2FCC0DEAA4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5AC8A23-1CA9-4B0D-983F-D80B4F1FA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04A28DD-D3ED-4813-998B-F71A6C999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4E17-624E-42F9-B361-718204ACC8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9656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1146AF-DA01-4AE3-89CC-50D9A9C02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2478216-B2CF-4471-8F8B-D9B2F8AA7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FB8EA58-FF43-4922-8D02-D45E99705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303B-AF82-4211-803A-BD2FCC0DEAA4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6DE219A-A0F3-4EEB-8249-F11519DCF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964CF4E-4B68-436E-8F73-E9ED19815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4E17-624E-42F9-B361-718204ACC8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3748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BFFBFFA1-F981-4B00-A364-4A468FBCD2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7651131A-37E3-43D6-B854-57FE4FF68C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73FBCAE-77E2-4767-A7BB-2F7BD92EA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303B-AF82-4211-803A-BD2FCC0DEAA4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0B8B9C5-0E9E-4086-8F5F-BF974CC10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3FA0E6B-1A48-4C1B-9845-04ED0F5D7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4E17-624E-42F9-B361-718204ACC8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4623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C450E05-1A34-4DB9-A3F7-9779C737E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AE62EDA-315B-469A-931C-4C28C4BCB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D66423C-403A-4CB1-9AB4-751C52C94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303B-AF82-4211-803A-BD2FCC0DEAA4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6F31635-64D1-4EC6-8555-1DF48D517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3289868-2175-41CD-8015-A8AF225EA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4E17-624E-42F9-B361-718204ACC8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98267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ACC75E0-ADEA-4D6A-B257-7B60518D6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09C053E-7399-4E41-ABB4-4B3C8367A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80125E5-C1FE-4329-9E8E-72CC9526A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303B-AF82-4211-803A-BD2FCC0DEAA4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2507BA9-927F-4B2F-B132-F34C775F0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1044997-ED4F-4113-AA42-85187AA3F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4E17-624E-42F9-B361-718204ACC8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98134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AD326C6-BC1C-4DB3-8D72-78DD81638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175B2B5-FF55-42C7-BEA2-43318A5F39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11C845C-3904-47F6-91EC-2AC072AB20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4C3D110-724A-47E4-A43C-F6E6704B0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303B-AF82-4211-803A-BD2FCC0DEAA4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986290A6-E2F0-40A8-B2A9-F3A0438F3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3E7A8FB7-F025-43B9-B811-D10FAECD1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4E17-624E-42F9-B361-718204ACC8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17979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923E0A2-CA65-4C0F-88A6-98821485F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472DDB5-AFDC-4410-8438-473FCDDEB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CE31ECDC-C472-44EF-BB10-406A475C85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8EFC61BF-B59F-434C-A6C5-DE8120DCA0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2080C1C8-1B05-46D3-8934-47FB31DA7D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C8CEEC14-176C-402F-8BA0-770DB95B9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303B-AF82-4211-803A-BD2FCC0DEAA4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C0DE7147-DD11-4E90-AD91-64F05C825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626D4261-F06D-488A-9C1C-01385B5BA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4E17-624E-42F9-B361-718204ACC8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78774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0DACDA8-08BB-430F-8811-746E1C1F8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5436904E-C826-424E-9D99-F4A07AD2B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303B-AF82-4211-803A-BD2FCC0DEAA4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1958292D-71B8-456E-8C6A-99FBB4EC5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6D527A67-C846-4071-B464-637920388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4E17-624E-42F9-B361-718204ACC8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35630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33631080-3C90-49FE-9601-D2151AC03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303B-AF82-4211-803A-BD2FCC0DEAA4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7AEFB301-CE86-4E59-82CF-82531F994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BE25A36B-5A81-452A-A87A-9FC9166F2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4E17-624E-42F9-B361-718204ACC8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55508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94AF93C-4F67-4BF7-854E-5C2C19832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E4C1988-19C7-4E5E-8E0E-CCFCD01DB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FB50C844-4B87-4F99-8AF4-831F82A641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69A4E712-229F-4E5C-A203-BFC940332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303B-AF82-4211-803A-BD2FCC0DEAA4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F39504BD-2599-4F92-B55A-9B6FBD79B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F8D55D8-2C67-4676-AB08-70F3993B6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4E17-624E-42F9-B361-718204ACC8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11419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5F9B09-751B-4DF6-9F9E-B06DE860F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5BBBC338-EA4A-431D-B004-4E3FF71604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B701931A-6439-4115-9153-D59B31A21F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C8998CA-D159-4EC9-957A-C432646C9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9303B-AF82-4211-803A-BD2FCC0DEAA4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C7A41EEC-DE76-4A17-83F6-4BE032AE3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D30D1E0-1448-44B4-83DC-070846037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4E17-624E-42F9-B361-718204ACC8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3742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D4EA7B6B-7283-4D96-9340-E943A25D4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357973B-4C99-4909-9D42-15CCBCE14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EBC3509-6CF9-4165-AF5A-2B887D750D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9303B-AF82-4211-803A-BD2FCC0DEAA4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D38E9C3-409C-4CE1-8DBE-E4A3F9BFF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1C5FC9D-A97B-4597-BA15-A4CF799827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14E17-624E-42F9-B361-718204ACC8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13682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A48B7C5-7198-4F49-B936-3E3A0FF84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8983" y="728700"/>
            <a:ext cx="5292080" cy="2387600"/>
          </a:xfrm>
        </p:spPr>
        <p:txBody>
          <a:bodyPr/>
          <a:lstStyle/>
          <a:p>
            <a:r>
              <a:rPr lang="sl-SI" b="1" dirty="0">
                <a:ln w="6600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KAMERA OBSCURA 1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E536556-7E5D-4286-8888-DCD0CB7002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9023" y="3320988"/>
            <a:ext cx="4572000" cy="1655762"/>
          </a:xfrm>
        </p:spPr>
        <p:txBody>
          <a:bodyPr/>
          <a:lstStyle/>
          <a:p>
            <a:r>
              <a:rPr lang="sl-SI" dirty="0"/>
              <a:t>Martin Knuplež,</a:t>
            </a:r>
          </a:p>
          <a:p>
            <a:r>
              <a:rPr lang="sl-SI" dirty="0"/>
              <a:t>OŠBI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8E405C58-FEB1-4805-90F2-2DBF72C13B2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32104" y="789732"/>
            <a:ext cx="3333750" cy="465313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81560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7388" y="134706"/>
            <a:ext cx="10515600" cy="849297"/>
          </a:xfrm>
        </p:spPr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IZDELAJ MODEL KAMERE OBSCURE!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63352" y="746901"/>
            <a:ext cx="9073008" cy="51271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sl-SI" sz="2400" dirty="0"/>
              <a:t>	POSTOPEK IZDELAVE: sestavljanje kamere </a:t>
            </a:r>
            <a:r>
              <a:rPr lang="sl-SI" sz="2400" dirty="0" err="1"/>
              <a:t>obscure</a:t>
            </a:r>
            <a:endParaRPr lang="sl-SI" sz="2400" dirty="0"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075CF336-1697-4D8B-9667-6D3520B12137}"/>
              </a:ext>
            </a:extLst>
          </p:cNvPr>
          <p:cNvSpPr txBox="1"/>
          <p:nvPr/>
        </p:nvSpPr>
        <p:spPr>
          <a:xfrm>
            <a:off x="383430" y="1248711"/>
            <a:ext cx="109691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Okvir zaslona previdno vstavimo v ohišje kamere </a:t>
            </a:r>
            <a:r>
              <a:rPr lang="sl-SI" dirty="0" err="1"/>
              <a:t>obscure</a:t>
            </a:r>
            <a:r>
              <a:rPr lang="sl-SI" dirty="0"/>
              <a:t> na tisti strani, kjer je okular (manjša luknjica). Zaslon naj bo pred prvim opazovanjem od roba oddaljen 2cm do 3 cm. Pri nameščanju zaslona si lahko pomagate s topim delo svinčnika. Če je potrebno, lahko odprete tudi pokrovček z okularjem in s spodnje strani poravnate zaslon.</a:t>
            </a:r>
          </a:p>
          <a:p>
            <a:r>
              <a:rPr lang="sl-SI" dirty="0"/>
              <a:t>Po namestitvi zaslona na ustrezno mesto, se lotite prvega opazovanja.</a:t>
            </a:r>
          </a:p>
        </p:txBody>
      </p:sp>
      <p:pic>
        <p:nvPicPr>
          <p:cNvPr id="10" name="Slika 9" descr="Slika, ki vsebuje besede miza&#10;&#10;Opis je samodejno ustvarjen">
            <a:extLst>
              <a:ext uri="{FF2B5EF4-FFF2-40B4-BE49-F238E27FC236}">
                <a16:creationId xmlns:a16="http://schemas.microsoft.com/office/drawing/2014/main" id="{5539D4B9-901D-4BED-889E-5A978C71D71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31628" y="3186835"/>
            <a:ext cx="4286463" cy="288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Slika 13" descr="Slika, ki vsebuje besede oseba, miza, sedeče, kolobarni grafikon&#10;&#10;Opis je samodejno ustvarjen">
            <a:extLst>
              <a:ext uri="{FF2B5EF4-FFF2-40B4-BE49-F238E27FC236}">
                <a16:creationId xmlns:a16="http://schemas.microsoft.com/office/drawing/2014/main" id="{CC87AF59-D75C-4E97-BA99-4CD832394FC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6963690" y="2895209"/>
            <a:ext cx="2880000" cy="34632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34776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7388" y="134706"/>
            <a:ext cx="10515600" cy="849297"/>
          </a:xfrm>
        </p:spPr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PREIZKUŠANJE MODELA KAMERE OBSCURE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63352" y="746901"/>
            <a:ext cx="9073008" cy="51271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sl-SI" sz="2400" dirty="0"/>
              <a:t>	OPAZOVANJE PLAMENA ČAJNE SVEČKE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075CF336-1697-4D8B-9667-6D3520B12137}"/>
              </a:ext>
            </a:extLst>
          </p:cNvPr>
          <p:cNvSpPr txBox="1"/>
          <p:nvPr/>
        </p:nvSpPr>
        <p:spPr>
          <a:xfrm>
            <a:off x="383430" y="1248711"/>
            <a:ext cx="11617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POZOR!</a:t>
            </a:r>
            <a:r>
              <a:rPr lang="sl-SI" dirty="0"/>
              <a:t> </a:t>
            </a:r>
            <a:r>
              <a:rPr lang="sl-SI" b="1" dirty="0">
                <a:solidFill>
                  <a:srgbClr val="FF0000"/>
                </a:solidFill>
              </a:rPr>
              <a:t>Pri uporabi plamena bodi skrajno previden! </a:t>
            </a:r>
            <a:r>
              <a:rPr lang="sl-SI" dirty="0"/>
              <a:t>Že </a:t>
            </a:r>
            <a:r>
              <a:rPr lang="sl-SI" dirty="0" err="1"/>
              <a:t>obmanjši</a:t>
            </a:r>
            <a:r>
              <a:rPr lang="sl-SI" dirty="0"/>
              <a:t> neprevidnosti se lahko opečeš, v skrajnem primeru lahko pride do požara! Zato pred prižigom svečke odstrani z mize vse gorljive snovi (papirje, folijo ...).</a:t>
            </a:r>
            <a:endParaRPr lang="sl-SI" dirty="0">
              <a:solidFill>
                <a:srgbClr val="FF0000"/>
              </a:solidFill>
            </a:endParaRP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24C3C60C-BB6B-4749-8C36-DD0305671F9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1844" y="2987746"/>
            <a:ext cx="2351544" cy="30762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PoljeZBesedilom 5">
            <a:extLst>
              <a:ext uri="{FF2B5EF4-FFF2-40B4-BE49-F238E27FC236}">
                <a16:creationId xmlns:a16="http://schemas.microsoft.com/office/drawing/2014/main" id="{D428A8D3-4426-4349-813D-068CA1D499AA}"/>
              </a:ext>
            </a:extLst>
          </p:cNvPr>
          <p:cNvSpPr txBox="1"/>
          <p:nvPr/>
        </p:nvSpPr>
        <p:spPr>
          <a:xfrm>
            <a:off x="336836" y="1895042"/>
            <a:ext cx="114732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Pri poskusih z opazovanjem plamena sveče je dobro, če ne moti druga svetloba. Zato opazovanja opravi ob zastrtih oknih ali zvečer ob izključeni razsvetljavi v sobi. Na zaslonu se vidi tudi svetel krožec. To je luknjica, skozi katero prihaja svetloba na zaslon. Včasih je to moteče, zato kamero  toliko premakni, da nastane slika bolj na robu zaslona! </a:t>
            </a:r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6F588CA9-6B48-4CF6-9744-20C2B973A14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88188" y="3038328"/>
            <a:ext cx="2484276" cy="30727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81D835DA-2CA1-4810-8889-07645998BA9F}"/>
              </a:ext>
            </a:extLst>
          </p:cNvPr>
          <p:cNvSpPr txBox="1"/>
          <p:nvPr/>
        </p:nvSpPr>
        <p:spPr>
          <a:xfrm>
            <a:off x="385244" y="4293096"/>
            <a:ext cx="37031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Pri poskusih opazovanja plamena sveče je dobro, če ne moti druga svetloba. Zato opazovanja opravi ob zastrtih oknih ali zvečer ob izključeni razsvetljavi v sobi.</a:t>
            </a:r>
          </a:p>
        </p:txBody>
      </p:sp>
    </p:spTree>
    <p:extLst>
      <p:ext uri="{BB962C8B-B14F-4D97-AF65-F5344CB8AC3E}">
        <p14:creationId xmlns:p14="http://schemas.microsoft.com/office/powerpoint/2010/main" val="3864011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  <p:bldP spid="6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7388" y="134706"/>
            <a:ext cx="10515600" cy="849297"/>
          </a:xfrm>
        </p:spPr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PREIZKUŠANJE MODELA KAMERE OBSCURE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63352" y="746901"/>
            <a:ext cx="9073008" cy="51271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sl-SI" sz="2400" dirty="0"/>
              <a:t>	DOPOLNITEV KAMERE S SPREMENLJIVO ZASLONKO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D428A8D3-4426-4349-813D-068CA1D499AA}"/>
              </a:ext>
            </a:extLst>
          </p:cNvPr>
          <p:cNvSpPr txBox="1"/>
          <p:nvPr/>
        </p:nvSpPr>
        <p:spPr>
          <a:xfrm>
            <a:off x="417716" y="1289050"/>
            <a:ext cx="113565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Pri opazovanju predmetov, ki niso svetila, je slika zelo šibka, včasih skoraj nevidna. Zato je potrebno povečati luknjico zaslonke – fotografi bi rekli, da je potrebno zaslonko bolj odpreti.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C107B6D9-7F8B-4B8E-B70F-E6E6B015F532}"/>
              </a:ext>
            </a:extLst>
          </p:cNvPr>
          <p:cNvSpPr txBox="1"/>
          <p:nvPr/>
        </p:nvSpPr>
        <p:spPr>
          <a:xfrm>
            <a:off x="418702" y="2138079"/>
            <a:ext cx="113565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Dobra rešitev je izdelava traku iz kartona, v katerega napravimo več luknjic z različnim premerom. Za različna opazovanja izberemo najustreznejšo zaslonko (luknjico) in kartonček z lepilnim trakom pritrdimo na sprednjo stran kamere. Še prej povečamo luknjico na pokrovčku škatlice.</a:t>
            </a:r>
          </a:p>
        </p:txBody>
      </p:sp>
      <p:pic>
        <p:nvPicPr>
          <p:cNvPr id="13" name="Slika 12">
            <a:extLst>
              <a:ext uri="{FF2B5EF4-FFF2-40B4-BE49-F238E27FC236}">
                <a16:creationId xmlns:a16="http://schemas.microsoft.com/office/drawing/2014/main" id="{778E6AC8-4305-4B59-947F-BF9B14A56D9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3412" y="3363421"/>
            <a:ext cx="2736304" cy="30539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Slika 17">
            <a:extLst>
              <a:ext uri="{FF2B5EF4-FFF2-40B4-BE49-F238E27FC236}">
                <a16:creationId xmlns:a16="http://schemas.microsoft.com/office/drawing/2014/main" id="{2530CC50-B3FC-4A0F-B9C2-C5CB081B40E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38600" y="3429000"/>
            <a:ext cx="3143039" cy="29883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8AC113DC-912D-42A7-8A8E-D80D43201265}"/>
              </a:ext>
            </a:extLst>
          </p:cNvPr>
          <p:cNvSpPr txBox="1"/>
          <p:nvPr/>
        </p:nvSpPr>
        <p:spPr>
          <a:xfrm>
            <a:off x="7606796" y="3362034"/>
            <a:ext cx="34591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Zelo koristno bi bilo tudi prebarvati notranjost kamere </a:t>
            </a:r>
            <a:r>
              <a:rPr lang="sl-SI" dirty="0" err="1"/>
              <a:t>obscure</a:t>
            </a:r>
            <a:r>
              <a:rPr lang="sl-SI" dirty="0"/>
              <a:t> s črno barvo. Tako bi bilo manj moteče dodatne svetlobe.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D3D11313-95D9-4CE2-ACF4-003E88CE45C3}"/>
              </a:ext>
            </a:extLst>
          </p:cNvPr>
          <p:cNvSpPr txBox="1"/>
          <p:nvPr/>
        </p:nvSpPr>
        <p:spPr>
          <a:xfrm>
            <a:off x="7606796" y="5926433"/>
            <a:ext cx="3718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Slika sosedove hiše v kameri </a:t>
            </a:r>
            <a:r>
              <a:rPr lang="sl-SI" dirty="0" err="1"/>
              <a:t>obscuri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30245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11" grpId="0"/>
      <p:bldP spid="19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24522" y="730297"/>
            <a:ext cx="10515600" cy="849297"/>
          </a:xfrm>
        </p:spPr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OPAZOVANJA Z MODELOM KAMERE OBSCURE</a:t>
            </a:r>
          </a:p>
        </p:txBody>
      </p:sp>
      <p:grpSp>
        <p:nvGrpSpPr>
          <p:cNvPr id="10" name="Group 5">
            <a:extLst>
              <a:ext uri="{FF2B5EF4-FFF2-40B4-BE49-F238E27FC236}">
                <a16:creationId xmlns:a16="http://schemas.microsoft.com/office/drawing/2014/main" id="{6A0B9551-5792-4985-A484-B23EE32030A5}"/>
              </a:ext>
            </a:extLst>
          </p:cNvPr>
          <p:cNvGrpSpPr>
            <a:grpSpLocks/>
          </p:cNvGrpSpPr>
          <p:nvPr/>
        </p:nvGrpSpPr>
        <p:grpSpPr bwMode="auto">
          <a:xfrm>
            <a:off x="5411924" y="3836598"/>
            <a:ext cx="3983124" cy="1749281"/>
            <a:chOff x="1788" y="2808"/>
            <a:chExt cx="3360" cy="1705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2A1DFFB0-93E5-4AE3-844F-21D24ED4D9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17" y="3211"/>
              <a:ext cx="1496" cy="1302"/>
              <a:chOff x="2117" y="3211"/>
              <a:chExt cx="1496" cy="1302"/>
            </a:xfrm>
          </p:grpSpPr>
          <p:sp>
            <p:nvSpPr>
              <p:cNvPr id="16" name="Rectangle 12">
                <a:extLst>
                  <a:ext uri="{FF2B5EF4-FFF2-40B4-BE49-F238E27FC236}">
                    <a16:creationId xmlns:a16="http://schemas.microsoft.com/office/drawing/2014/main" id="{3A8F98F7-8C40-4DD2-818B-00E9E8C971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7" y="3211"/>
                <a:ext cx="1453" cy="1302"/>
              </a:xfrm>
              <a:prstGeom prst="rect">
                <a:avLst/>
              </a:prstGeom>
              <a:solidFill>
                <a:srgbClr val="BFBFB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  <p:sp>
            <p:nvSpPr>
              <p:cNvPr id="17" name="Rectangle 11">
                <a:extLst>
                  <a:ext uri="{FF2B5EF4-FFF2-40B4-BE49-F238E27FC236}">
                    <a16:creationId xmlns:a16="http://schemas.microsoft.com/office/drawing/2014/main" id="{AC76BD7A-7351-46AF-9402-BD0FB40297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2" y="3812"/>
                <a:ext cx="61" cy="7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</p:grpSp>
        <p:sp>
          <p:nvSpPr>
            <p:cNvPr id="12" name="AutoShape 9">
              <a:extLst>
                <a:ext uri="{FF2B5EF4-FFF2-40B4-BE49-F238E27FC236}">
                  <a16:creationId xmlns:a16="http://schemas.microsoft.com/office/drawing/2014/main" id="{301BD346-070E-45D7-A60D-F546D7725E5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4938" y="3631"/>
              <a:ext cx="210" cy="481"/>
            </a:xfrm>
            <a:prstGeom prst="downArrow">
              <a:avLst>
                <a:gd name="adj1" fmla="val 50000"/>
                <a:gd name="adj2" fmla="val 57262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eaVert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grpSp>
          <p:nvGrpSpPr>
            <p:cNvPr id="13" name="Group 6">
              <a:extLst>
                <a:ext uri="{FF2B5EF4-FFF2-40B4-BE49-F238E27FC236}">
                  <a16:creationId xmlns:a16="http://schemas.microsoft.com/office/drawing/2014/main" id="{4C5D1E42-2E44-4D61-A1F3-695FC45530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88" y="2808"/>
              <a:ext cx="734" cy="403"/>
              <a:chOff x="5558" y="14079"/>
              <a:chExt cx="734" cy="403"/>
            </a:xfrm>
          </p:grpSpPr>
          <p:sp>
            <p:nvSpPr>
              <p:cNvPr id="14" name="Text Box 8">
                <a:extLst>
                  <a:ext uri="{FF2B5EF4-FFF2-40B4-BE49-F238E27FC236}">
                    <a16:creationId xmlns:a16="http://schemas.microsoft.com/office/drawing/2014/main" id="{7EB618A0-1249-4189-B40D-1435BF9807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58" y="14079"/>
                <a:ext cx="734" cy="3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l-SI" altLang="sl-SI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zaslon</a:t>
                </a:r>
                <a:endParaRPr kumimoji="0" lang="sl-SI" altLang="sl-SI" sz="4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" name="AutoShape 7">
                <a:extLst>
                  <a:ext uri="{FF2B5EF4-FFF2-40B4-BE49-F238E27FC236}">
                    <a16:creationId xmlns:a16="http://schemas.microsoft.com/office/drawing/2014/main" id="{D6D9063C-522F-483D-AFBB-C20F2064B0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82" y="14311"/>
                <a:ext cx="0" cy="17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</p:grpSp>
      </p:grpSp>
      <p:sp>
        <p:nvSpPr>
          <p:cNvPr id="18" name="Text Box 2">
            <a:extLst>
              <a:ext uri="{FF2B5EF4-FFF2-40B4-BE49-F238E27FC236}">
                <a16:creationId xmlns:a16="http://schemas.microsoft.com/office/drawing/2014/main" id="{CD8DEA92-CBC2-421E-ADBA-921C39F03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356" y="3021402"/>
            <a:ext cx="11203931" cy="401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 risbi zapiši na ustrezna mesta: kamera </a:t>
            </a:r>
            <a:r>
              <a:rPr kumimoji="0" lang="sl-SI" altLang="sl-SI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obscura</a:t>
            </a:r>
            <a:r>
              <a:rPr kumimoji="0" lang="sl-SI" altLang="sl-SI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zaslonka, predmet, žarki, slika predmeta.</a:t>
            </a:r>
            <a:endParaRPr kumimoji="0" lang="sl-SI" altLang="sl-SI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EC16289-308A-4B38-BF5A-2F03E1C02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259" y="1560772"/>
            <a:ext cx="577588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KAMERI OBSCURI</a:t>
            </a:r>
            <a:endParaRPr kumimoji="0" lang="sl-SI" altLang="sl-SI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20" name="Rectangle 15">
            <a:extLst>
              <a:ext uri="{FF2B5EF4-FFF2-40B4-BE49-F238E27FC236}">
                <a16:creationId xmlns:a16="http://schemas.microsoft.com/office/drawing/2014/main" id="{A91E3DD2-99F5-4381-9BAE-5E9CE9A5A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259" y="2082803"/>
            <a:ext cx="1072658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Kakšen je pomen besed camera </a:t>
            </a:r>
            <a:r>
              <a:rPr kumimoji="0" lang="sl-SI" altLang="sl-SI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obscura</a:t>
            </a:r>
            <a:r>
              <a:rPr kumimoji="0" lang="sl-SI" altLang="sl-SI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v katerem jeziku? </a:t>
            </a:r>
            <a:r>
              <a:rPr kumimoji="0" lang="sl-SI" altLang="sl-SI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_____________________________________________________</a:t>
            </a:r>
            <a:endParaRPr kumimoji="0" lang="sl-SI" altLang="sl-SI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21" name="Rectangle 17">
            <a:extLst>
              <a:ext uri="{FF2B5EF4-FFF2-40B4-BE49-F238E27FC236}">
                <a16:creationId xmlns:a16="http://schemas.microsoft.com/office/drawing/2014/main" id="{DB40E2BC-6A4B-49B1-9381-86C56C9383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259" y="2546317"/>
            <a:ext cx="673014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Dopolni risbo, ki prikazuje princip delovanja kamere </a:t>
            </a:r>
            <a:r>
              <a:rPr kumimoji="0" lang="sl-SI" altLang="sl-SI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obscure</a:t>
            </a:r>
            <a:r>
              <a:rPr kumimoji="0" lang="sl-SI" altLang="sl-SI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!</a:t>
            </a:r>
            <a:endParaRPr kumimoji="0" lang="sl-SI" altLang="sl-SI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22" name="Rectangle 18">
            <a:extLst>
              <a:ext uri="{FF2B5EF4-FFF2-40B4-BE49-F238E27FC236}">
                <a16:creationId xmlns:a16="http://schemas.microsoft.com/office/drawing/2014/main" id="{CE8B7F74-A6DF-450E-B761-D46B29C95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125" y="227473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26" name="Text Box 8">
            <a:extLst>
              <a:ext uri="{FF2B5EF4-FFF2-40B4-BE49-F238E27FC236}">
                <a16:creationId xmlns:a16="http://schemas.microsoft.com/office/drawing/2014/main" id="{12F59B14-CC76-40ED-9554-634E16F9F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25" y="312285"/>
            <a:ext cx="6840760" cy="3303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Prepiši in preriši na list in ga prilepi v zvezek za fiziko v poglavju Svetloba!</a:t>
            </a:r>
            <a:endParaRPr kumimoji="0" lang="sl-SI" altLang="sl-SI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960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/>
      <p:bldP spid="19" grpId="0"/>
      <p:bldP spid="20" grpId="0"/>
      <p:bldP spid="21" grpId="0"/>
      <p:bldP spid="2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71867" y="408420"/>
            <a:ext cx="10515600" cy="849297"/>
          </a:xfrm>
        </p:spPr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OPAZOVANJA Z MODELOM KAMERE OBSCURE</a:t>
            </a:r>
          </a:p>
        </p:txBody>
      </p:sp>
      <p:sp>
        <p:nvSpPr>
          <p:cNvPr id="22" name="Rectangle 18">
            <a:extLst>
              <a:ext uri="{FF2B5EF4-FFF2-40B4-BE49-F238E27FC236}">
                <a16:creationId xmlns:a16="http://schemas.microsoft.com/office/drawing/2014/main" id="{CE8B7F74-A6DF-450E-B761-D46B29C95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125" y="227473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grpSp>
        <p:nvGrpSpPr>
          <p:cNvPr id="45" name="Group 33">
            <a:extLst>
              <a:ext uri="{FF2B5EF4-FFF2-40B4-BE49-F238E27FC236}">
                <a16:creationId xmlns:a16="http://schemas.microsoft.com/office/drawing/2014/main" id="{E11D9BB4-266D-4AAD-8196-596C1DE170E5}"/>
              </a:ext>
            </a:extLst>
          </p:cNvPr>
          <p:cNvGrpSpPr>
            <a:grpSpLocks/>
          </p:cNvGrpSpPr>
          <p:nvPr/>
        </p:nvGrpSpPr>
        <p:grpSpPr bwMode="auto">
          <a:xfrm>
            <a:off x="5404415" y="3919519"/>
            <a:ext cx="6012668" cy="2164874"/>
            <a:chOff x="5703" y="6174"/>
            <a:chExt cx="4990" cy="1705"/>
          </a:xfrm>
        </p:grpSpPr>
        <p:grpSp>
          <p:nvGrpSpPr>
            <p:cNvPr id="46" name="Group 35">
              <a:extLst>
                <a:ext uri="{FF2B5EF4-FFF2-40B4-BE49-F238E27FC236}">
                  <a16:creationId xmlns:a16="http://schemas.microsoft.com/office/drawing/2014/main" id="{C5393146-6D91-46A2-9F3C-E6CDA2F46F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58" y="6174"/>
              <a:ext cx="4735" cy="1705"/>
              <a:chOff x="5111" y="6210"/>
              <a:chExt cx="4735" cy="1705"/>
            </a:xfrm>
          </p:grpSpPr>
          <p:grpSp>
            <p:nvGrpSpPr>
              <p:cNvPr id="47" name="Group 53">
                <a:extLst>
                  <a:ext uri="{FF2B5EF4-FFF2-40B4-BE49-F238E27FC236}">
                    <a16:creationId xmlns:a16="http://schemas.microsoft.com/office/drawing/2014/main" id="{4DE7F0EF-2214-4F00-A917-DE1D7E584C0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549" y="6904"/>
                <a:ext cx="170" cy="659"/>
                <a:chOff x="5778" y="8515"/>
                <a:chExt cx="297" cy="1465"/>
              </a:xfrm>
            </p:grpSpPr>
            <p:sp>
              <p:nvSpPr>
                <p:cNvPr id="3073" name="Rectangle 56">
                  <a:extLst>
                    <a:ext uri="{FF2B5EF4-FFF2-40B4-BE49-F238E27FC236}">
                      <a16:creationId xmlns:a16="http://schemas.microsoft.com/office/drawing/2014/main" id="{930B0CAA-FD36-4C71-A4C2-CE74E7ADA61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825" y="9103"/>
                  <a:ext cx="250" cy="877"/>
                </a:xfrm>
                <a:prstGeom prst="rect">
                  <a:avLst/>
                </a:prstGeom>
                <a:solidFill>
                  <a:srgbClr val="00B050"/>
                </a:solidFill>
                <a:ln w="158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l-SI"/>
                </a:p>
              </p:txBody>
            </p:sp>
            <p:sp>
              <p:nvSpPr>
                <p:cNvPr id="3074" name="Freeform 55">
                  <a:extLst>
                    <a:ext uri="{FF2B5EF4-FFF2-40B4-BE49-F238E27FC236}">
                      <a16:creationId xmlns:a16="http://schemas.microsoft.com/office/drawing/2014/main" id="{13604699-9278-4C10-8B83-573CDC2D371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778" y="8515"/>
                  <a:ext cx="292" cy="476"/>
                </a:xfrm>
                <a:custGeom>
                  <a:avLst/>
                  <a:gdLst>
                    <a:gd name="T0" fmla="*/ 172 w 292"/>
                    <a:gd name="T1" fmla="*/ 463 h 476"/>
                    <a:gd name="T2" fmla="*/ 34 w 292"/>
                    <a:gd name="T3" fmla="*/ 400 h 476"/>
                    <a:gd name="T4" fmla="*/ 34 w 292"/>
                    <a:gd name="T5" fmla="*/ 0 h 476"/>
                    <a:gd name="T6" fmla="*/ 85 w 292"/>
                    <a:gd name="T7" fmla="*/ 12 h 476"/>
                    <a:gd name="T8" fmla="*/ 97 w 292"/>
                    <a:gd name="T9" fmla="*/ 50 h 476"/>
                    <a:gd name="T10" fmla="*/ 135 w 292"/>
                    <a:gd name="T11" fmla="*/ 87 h 476"/>
                    <a:gd name="T12" fmla="*/ 222 w 292"/>
                    <a:gd name="T13" fmla="*/ 188 h 476"/>
                    <a:gd name="T14" fmla="*/ 285 w 292"/>
                    <a:gd name="T15" fmla="*/ 300 h 476"/>
                    <a:gd name="T16" fmla="*/ 247 w 292"/>
                    <a:gd name="T17" fmla="*/ 413 h 476"/>
                    <a:gd name="T18" fmla="*/ 235 w 292"/>
                    <a:gd name="T19" fmla="*/ 451 h 476"/>
                    <a:gd name="T20" fmla="*/ 197 w 292"/>
                    <a:gd name="T21" fmla="*/ 463 h 476"/>
                    <a:gd name="T22" fmla="*/ 160 w 292"/>
                    <a:gd name="T23" fmla="*/ 476 h 476"/>
                    <a:gd name="T24" fmla="*/ 172 w 292"/>
                    <a:gd name="T25" fmla="*/ 463 h 4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92" h="476">
                      <a:moveTo>
                        <a:pt x="172" y="463"/>
                      </a:moveTo>
                      <a:cubicBezTo>
                        <a:pt x="101" y="452"/>
                        <a:pt x="82" y="448"/>
                        <a:pt x="34" y="400"/>
                      </a:cubicBezTo>
                      <a:cubicBezTo>
                        <a:pt x="19" y="260"/>
                        <a:pt x="0" y="140"/>
                        <a:pt x="34" y="0"/>
                      </a:cubicBezTo>
                      <a:cubicBezTo>
                        <a:pt x="51" y="4"/>
                        <a:pt x="71" y="1"/>
                        <a:pt x="85" y="12"/>
                      </a:cubicBezTo>
                      <a:cubicBezTo>
                        <a:pt x="95" y="20"/>
                        <a:pt x="90" y="39"/>
                        <a:pt x="97" y="50"/>
                      </a:cubicBezTo>
                      <a:cubicBezTo>
                        <a:pt x="107" y="65"/>
                        <a:pt x="124" y="73"/>
                        <a:pt x="135" y="87"/>
                      </a:cubicBezTo>
                      <a:cubicBezTo>
                        <a:pt x="216" y="191"/>
                        <a:pt x="149" y="139"/>
                        <a:pt x="222" y="188"/>
                      </a:cubicBezTo>
                      <a:cubicBezTo>
                        <a:pt x="279" y="274"/>
                        <a:pt x="262" y="235"/>
                        <a:pt x="285" y="300"/>
                      </a:cubicBezTo>
                      <a:cubicBezTo>
                        <a:pt x="260" y="444"/>
                        <a:pt x="292" y="322"/>
                        <a:pt x="247" y="413"/>
                      </a:cubicBezTo>
                      <a:cubicBezTo>
                        <a:pt x="241" y="425"/>
                        <a:pt x="244" y="442"/>
                        <a:pt x="235" y="451"/>
                      </a:cubicBezTo>
                      <a:cubicBezTo>
                        <a:pt x="226" y="460"/>
                        <a:pt x="210" y="459"/>
                        <a:pt x="197" y="463"/>
                      </a:cubicBezTo>
                      <a:cubicBezTo>
                        <a:pt x="185" y="467"/>
                        <a:pt x="173" y="476"/>
                        <a:pt x="160" y="476"/>
                      </a:cubicBezTo>
                      <a:cubicBezTo>
                        <a:pt x="154" y="476"/>
                        <a:pt x="168" y="467"/>
                        <a:pt x="172" y="463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l-SI"/>
                </a:p>
              </p:txBody>
            </p:sp>
            <p:sp>
              <p:nvSpPr>
                <p:cNvPr id="3076" name="AutoShape 54">
                  <a:extLst>
                    <a:ext uri="{FF2B5EF4-FFF2-40B4-BE49-F238E27FC236}">
                      <a16:creationId xmlns:a16="http://schemas.microsoft.com/office/drawing/2014/main" id="{6345D9A3-1DFE-457B-9211-87F8170BFC9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923" y="8903"/>
                  <a:ext cx="25" cy="20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l-SI"/>
                </a:p>
              </p:txBody>
            </p:sp>
          </p:grpSp>
          <p:sp>
            <p:nvSpPr>
              <p:cNvPr id="48" name="Text Box 52">
                <a:extLst>
                  <a:ext uri="{FF2B5EF4-FFF2-40B4-BE49-F238E27FC236}">
                    <a16:creationId xmlns:a16="http://schemas.microsoft.com/office/drawing/2014/main" id="{C428299E-DA63-4A4D-A12A-45764BA985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29" y="7095"/>
                <a:ext cx="631" cy="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l-SI" altLang="sl-SI" sz="12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kumimoji="0" lang="sl-SI" altLang="sl-SI" sz="1200" b="0" i="0" u="none" strike="noStrike" cap="none" normalizeH="0" baseline="-3000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kumimoji="0" lang="sl-SI" altLang="sl-SI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9" name="Text Box 51">
                <a:extLst>
                  <a:ext uri="{FF2B5EF4-FFF2-40B4-BE49-F238E27FC236}">
                    <a16:creationId xmlns:a16="http://schemas.microsoft.com/office/drawing/2014/main" id="{2F01B3B3-7D82-4C79-8D3F-636AA0F367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214" y="7129"/>
                <a:ext cx="632" cy="5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l-SI" altLang="sl-SI" sz="12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kumimoji="0" lang="sl-SI" altLang="sl-SI" sz="1200" b="0" i="0" u="none" strike="noStrike" cap="none" normalizeH="0" baseline="-3000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kumimoji="0" lang="sl-SI" altLang="sl-SI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grpSp>
            <p:nvGrpSpPr>
              <p:cNvPr id="50" name="Group 47">
                <a:extLst>
                  <a:ext uri="{FF2B5EF4-FFF2-40B4-BE49-F238E27FC236}">
                    <a16:creationId xmlns:a16="http://schemas.microsoft.com/office/drawing/2014/main" id="{24B35A88-A243-4128-A77F-A2CE7D05AB9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165" y="6904"/>
                <a:ext cx="170" cy="659"/>
                <a:chOff x="5778" y="8515"/>
                <a:chExt cx="297" cy="1465"/>
              </a:xfrm>
            </p:grpSpPr>
            <p:sp>
              <p:nvSpPr>
                <p:cNvPr id="62" name="Rectangle 50">
                  <a:extLst>
                    <a:ext uri="{FF2B5EF4-FFF2-40B4-BE49-F238E27FC236}">
                      <a16:creationId xmlns:a16="http://schemas.microsoft.com/office/drawing/2014/main" id="{04F5C407-5CDF-4A0E-910D-25D45A1323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825" y="9103"/>
                  <a:ext cx="250" cy="877"/>
                </a:xfrm>
                <a:prstGeom prst="rect">
                  <a:avLst/>
                </a:prstGeom>
                <a:solidFill>
                  <a:srgbClr val="FFC000"/>
                </a:solidFill>
                <a:ln w="158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l-SI"/>
                </a:p>
              </p:txBody>
            </p:sp>
            <p:sp>
              <p:nvSpPr>
                <p:cNvPr id="63" name="Freeform 49">
                  <a:extLst>
                    <a:ext uri="{FF2B5EF4-FFF2-40B4-BE49-F238E27FC236}">
                      <a16:creationId xmlns:a16="http://schemas.microsoft.com/office/drawing/2014/main" id="{4CA3A539-2D06-4F15-AF18-991A70D7F4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778" y="8515"/>
                  <a:ext cx="292" cy="476"/>
                </a:xfrm>
                <a:custGeom>
                  <a:avLst/>
                  <a:gdLst>
                    <a:gd name="T0" fmla="*/ 172 w 292"/>
                    <a:gd name="T1" fmla="*/ 463 h 476"/>
                    <a:gd name="T2" fmla="*/ 34 w 292"/>
                    <a:gd name="T3" fmla="*/ 400 h 476"/>
                    <a:gd name="T4" fmla="*/ 34 w 292"/>
                    <a:gd name="T5" fmla="*/ 0 h 476"/>
                    <a:gd name="T6" fmla="*/ 85 w 292"/>
                    <a:gd name="T7" fmla="*/ 12 h 476"/>
                    <a:gd name="T8" fmla="*/ 97 w 292"/>
                    <a:gd name="T9" fmla="*/ 50 h 476"/>
                    <a:gd name="T10" fmla="*/ 135 w 292"/>
                    <a:gd name="T11" fmla="*/ 87 h 476"/>
                    <a:gd name="T12" fmla="*/ 222 w 292"/>
                    <a:gd name="T13" fmla="*/ 188 h 476"/>
                    <a:gd name="T14" fmla="*/ 285 w 292"/>
                    <a:gd name="T15" fmla="*/ 300 h 476"/>
                    <a:gd name="T16" fmla="*/ 247 w 292"/>
                    <a:gd name="T17" fmla="*/ 413 h 476"/>
                    <a:gd name="T18" fmla="*/ 235 w 292"/>
                    <a:gd name="T19" fmla="*/ 451 h 476"/>
                    <a:gd name="T20" fmla="*/ 197 w 292"/>
                    <a:gd name="T21" fmla="*/ 463 h 476"/>
                    <a:gd name="T22" fmla="*/ 160 w 292"/>
                    <a:gd name="T23" fmla="*/ 476 h 476"/>
                    <a:gd name="T24" fmla="*/ 172 w 292"/>
                    <a:gd name="T25" fmla="*/ 463 h 4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92" h="476">
                      <a:moveTo>
                        <a:pt x="172" y="463"/>
                      </a:moveTo>
                      <a:cubicBezTo>
                        <a:pt x="101" y="452"/>
                        <a:pt x="82" y="448"/>
                        <a:pt x="34" y="400"/>
                      </a:cubicBezTo>
                      <a:cubicBezTo>
                        <a:pt x="19" y="260"/>
                        <a:pt x="0" y="140"/>
                        <a:pt x="34" y="0"/>
                      </a:cubicBezTo>
                      <a:cubicBezTo>
                        <a:pt x="51" y="4"/>
                        <a:pt x="71" y="1"/>
                        <a:pt x="85" y="12"/>
                      </a:cubicBezTo>
                      <a:cubicBezTo>
                        <a:pt x="95" y="20"/>
                        <a:pt x="90" y="39"/>
                        <a:pt x="97" y="50"/>
                      </a:cubicBezTo>
                      <a:cubicBezTo>
                        <a:pt x="107" y="65"/>
                        <a:pt x="124" y="73"/>
                        <a:pt x="135" y="87"/>
                      </a:cubicBezTo>
                      <a:cubicBezTo>
                        <a:pt x="216" y="191"/>
                        <a:pt x="149" y="139"/>
                        <a:pt x="222" y="188"/>
                      </a:cubicBezTo>
                      <a:cubicBezTo>
                        <a:pt x="279" y="274"/>
                        <a:pt x="262" y="235"/>
                        <a:pt x="285" y="300"/>
                      </a:cubicBezTo>
                      <a:cubicBezTo>
                        <a:pt x="260" y="444"/>
                        <a:pt x="292" y="322"/>
                        <a:pt x="247" y="413"/>
                      </a:cubicBezTo>
                      <a:cubicBezTo>
                        <a:pt x="241" y="425"/>
                        <a:pt x="244" y="442"/>
                        <a:pt x="235" y="451"/>
                      </a:cubicBezTo>
                      <a:cubicBezTo>
                        <a:pt x="226" y="460"/>
                        <a:pt x="210" y="459"/>
                        <a:pt x="197" y="463"/>
                      </a:cubicBezTo>
                      <a:cubicBezTo>
                        <a:pt x="185" y="467"/>
                        <a:pt x="173" y="476"/>
                        <a:pt x="160" y="476"/>
                      </a:cubicBezTo>
                      <a:cubicBezTo>
                        <a:pt x="154" y="476"/>
                        <a:pt x="168" y="467"/>
                        <a:pt x="172" y="463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l-SI"/>
                </a:p>
              </p:txBody>
            </p:sp>
            <p:sp>
              <p:nvSpPr>
                <p:cNvPr id="3072" name="AutoShape 48">
                  <a:extLst>
                    <a:ext uri="{FF2B5EF4-FFF2-40B4-BE49-F238E27FC236}">
                      <a16:creationId xmlns:a16="http://schemas.microsoft.com/office/drawing/2014/main" id="{C8C73E8C-EEDC-47CC-881A-B40F25F3161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923" y="8903"/>
                  <a:ext cx="25" cy="20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l-SI"/>
                </a:p>
              </p:txBody>
            </p:sp>
          </p:grpSp>
          <p:grpSp>
            <p:nvGrpSpPr>
              <p:cNvPr id="51" name="Group 36">
                <a:extLst>
                  <a:ext uri="{FF2B5EF4-FFF2-40B4-BE49-F238E27FC236}">
                    <a16:creationId xmlns:a16="http://schemas.microsoft.com/office/drawing/2014/main" id="{BC327CB2-E319-4DA5-BF81-07081D62C60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11" y="6210"/>
                <a:ext cx="2422" cy="1705"/>
                <a:chOff x="5120" y="6594"/>
                <a:chExt cx="2422" cy="1705"/>
              </a:xfrm>
            </p:grpSpPr>
            <p:sp>
              <p:nvSpPr>
                <p:cNvPr id="52" name="Rectangle 46">
                  <a:extLst>
                    <a:ext uri="{FF2B5EF4-FFF2-40B4-BE49-F238E27FC236}">
                      <a16:creationId xmlns:a16="http://schemas.microsoft.com/office/drawing/2014/main" id="{68EA8ADF-A205-4F44-829C-710A6AA046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399" y="7397"/>
                  <a:ext cx="143" cy="71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sl-SI"/>
                </a:p>
              </p:txBody>
            </p:sp>
            <p:grpSp>
              <p:nvGrpSpPr>
                <p:cNvPr id="53" name="Group 40">
                  <a:extLst>
                    <a:ext uri="{FF2B5EF4-FFF2-40B4-BE49-F238E27FC236}">
                      <a16:creationId xmlns:a16="http://schemas.microsoft.com/office/drawing/2014/main" id="{E779DF15-6326-4D70-993F-83D8B678482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120" y="6997"/>
                  <a:ext cx="2345" cy="1302"/>
                  <a:chOff x="2851" y="7205"/>
                  <a:chExt cx="2345" cy="1302"/>
                </a:xfrm>
              </p:grpSpPr>
              <p:sp>
                <p:nvSpPr>
                  <p:cNvPr id="57" name="Rectangle 45">
                    <a:extLst>
                      <a:ext uri="{FF2B5EF4-FFF2-40B4-BE49-F238E27FC236}">
                        <a16:creationId xmlns:a16="http://schemas.microsoft.com/office/drawing/2014/main" id="{F5E21FD8-25C1-4F7F-9C70-CBD00A46DD0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400" y="7205"/>
                    <a:ext cx="767" cy="1302"/>
                  </a:xfrm>
                  <a:prstGeom prst="rect">
                    <a:avLst/>
                  </a:prstGeom>
                  <a:solidFill>
                    <a:srgbClr val="BFBFB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sl-SI"/>
                  </a:p>
                </p:txBody>
              </p:sp>
              <p:sp>
                <p:nvSpPr>
                  <p:cNvPr id="58" name="Rectangle 44">
                    <a:extLst>
                      <a:ext uri="{FF2B5EF4-FFF2-40B4-BE49-F238E27FC236}">
                        <a16:creationId xmlns:a16="http://schemas.microsoft.com/office/drawing/2014/main" id="{65606CDD-549E-489B-B6B9-F1F46113485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166" y="7842"/>
                    <a:ext cx="30" cy="57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sl-SI"/>
                  </a:p>
                </p:txBody>
              </p:sp>
              <p:grpSp>
                <p:nvGrpSpPr>
                  <p:cNvPr id="59" name="Group 41">
                    <a:extLst>
                      <a:ext uri="{FF2B5EF4-FFF2-40B4-BE49-F238E27FC236}">
                        <a16:creationId xmlns:a16="http://schemas.microsoft.com/office/drawing/2014/main" id="{95120A92-1586-4788-BA48-72116F27438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51" y="7205"/>
                    <a:ext cx="1549" cy="1302"/>
                    <a:chOff x="8860" y="7090"/>
                    <a:chExt cx="1549" cy="1302"/>
                  </a:xfrm>
                </p:grpSpPr>
                <p:sp>
                  <p:nvSpPr>
                    <p:cNvPr id="60" name="Rectangle 43">
                      <a:extLst>
                        <a:ext uri="{FF2B5EF4-FFF2-40B4-BE49-F238E27FC236}">
                          <a16:creationId xmlns:a16="http://schemas.microsoft.com/office/drawing/2014/main" id="{85C0528B-AB09-4F66-8870-7A55B65B6BC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956" y="7090"/>
                      <a:ext cx="1453" cy="1302"/>
                    </a:xfrm>
                    <a:prstGeom prst="rect">
                      <a:avLst/>
                    </a:prstGeom>
                    <a:solidFill>
                      <a:srgbClr val="BFBFB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sl-SI"/>
                    </a:p>
                  </p:txBody>
                </p:sp>
                <p:sp>
                  <p:nvSpPr>
                    <p:cNvPr id="61" name="Rectangle 42">
                      <a:extLst>
                        <a:ext uri="{FF2B5EF4-FFF2-40B4-BE49-F238E27FC236}">
                          <a16:creationId xmlns:a16="http://schemas.microsoft.com/office/drawing/2014/main" id="{BFFB6435-97EB-4D2E-8901-5C6247B392D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860" y="7560"/>
                      <a:ext cx="143" cy="32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sl-SI"/>
                    </a:p>
                  </p:txBody>
                </p:sp>
              </p:grpSp>
            </p:grpSp>
            <p:grpSp>
              <p:nvGrpSpPr>
                <p:cNvPr id="54" name="Group 37">
                  <a:extLst>
                    <a:ext uri="{FF2B5EF4-FFF2-40B4-BE49-F238E27FC236}">
                      <a16:creationId xmlns:a16="http://schemas.microsoft.com/office/drawing/2014/main" id="{78C7AFB8-7A04-4BBE-8775-1E0724AB1FE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340" y="6594"/>
                  <a:ext cx="734" cy="403"/>
                  <a:chOff x="5558" y="14079"/>
                  <a:chExt cx="734" cy="403"/>
                </a:xfrm>
              </p:grpSpPr>
              <p:sp>
                <p:nvSpPr>
                  <p:cNvPr id="55" name="Text Box 39">
                    <a:extLst>
                      <a:ext uri="{FF2B5EF4-FFF2-40B4-BE49-F238E27FC236}">
                        <a16:creationId xmlns:a16="http://schemas.microsoft.com/office/drawing/2014/main" id="{8804FB68-233F-4BDE-A705-27F013D1895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58" y="14079"/>
                    <a:ext cx="734" cy="32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sl-SI" altLang="sl-SI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a:t>zaslon</a:t>
                    </a:r>
                    <a:endParaRPr kumimoji="0" lang="sl-SI" altLang="sl-SI" sz="44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6" name="AutoShape 38">
                    <a:extLst>
                      <a:ext uri="{FF2B5EF4-FFF2-40B4-BE49-F238E27FC236}">
                        <a16:creationId xmlns:a16="http://schemas.microsoft.com/office/drawing/2014/main" id="{1369C0A0-8D96-4131-9FBF-7BD9134BC18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882" y="14311"/>
                    <a:ext cx="0" cy="171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sl-SI"/>
                  </a:p>
                </p:txBody>
              </p:sp>
            </p:grpSp>
          </p:grpSp>
        </p:grpSp>
        <p:pic>
          <p:nvPicPr>
            <p:cNvPr id="3106" name="Picture 2" descr="OKO">
              <a:extLst>
                <a:ext uri="{FF2B5EF4-FFF2-40B4-BE49-F238E27FC236}">
                  <a16:creationId xmlns:a16="http://schemas.microsoft.com/office/drawing/2014/main" id="{6A40F8BB-CABB-48A8-8E4B-634D8B4FEC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-1589225">
              <a:off x="5703" y="6986"/>
              <a:ext cx="453" cy="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077" name="Rectangle 57">
            <a:extLst>
              <a:ext uri="{FF2B5EF4-FFF2-40B4-BE49-F238E27FC236}">
                <a16:creationId xmlns:a16="http://schemas.microsoft.com/office/drawing/2014/main" id="{03485C82-DFEB-407D-B39A-7CBFE4AE3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629" y="1807777"/>
            <a:ext cx="1150348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sl-SI" altLang="sl-SI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 izdelano kamero </a:t>
            </a:r>
            <a:r>
              <a:rPr kumimoji="0" lang="sl-SI" altLang="sl-SI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obscuro</a:t>
            </a:r>
            <a:r>
              <a:rPr kumimoji="0" lang="sl-SI" altLang="sl-SI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opazuj svečo. Zaslon v kameri nastavi približno 3 cm od sprednje stranice z luknjico – zaslonko.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sl-SI" altLang="sl-SI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sl-SI" altLang="sl-SI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Približuj kamero sveči! Opazuj, kaj se dogaja s sliko plamena!</a:t>
            </a:r>
            <a:endParaRPr kumimoji="0" lang="sl-SI" altLang="sl-SI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3078" name="Rectangle 62">
            <a:extLst>
              <a:ext uri="{FF2B5EF4-FFF2-40B4-BE49-F238E27FC236}">
                <a16:creationId xmlns:a16="http://schemas.microsoft.com/office/drawing/2014/main" id="{B9B0B5DE-5129-485B-8D6C-DC6B633DE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604" y="2760059"/>
            <a:ext cx="1054952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Oddaljuj kamero od sveče! Kako se spreminja velikost slike?</a:t>
            </a:r>
            <a:endParaRPr kumimoji="0" lang="sl-SI" altLang="sl-SI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3079" name="Pravokotnik 3078">
            <a:extLst>
              <a:ext uri="{FF2B5EF4-FFF2-40B4-BE49-F238E27FC236}">
                <a16:creationId xmlns:a16="http://schemas.microsoft.com/office/drawing/2014/main" id="{81C810BF-262C-4E14-9CBA-D7C2D9B1EF2C}"/>
              </a:ext>
            </a:extLst>
          </p:cNvPr>
          <p:cNvSpPr/>
          <p:nvPr/>
        </p:nvSpPr>
        <p:spPr>
          <a:xfrm>
            <a:off x="263287" y="1279883"/>
            <a:ext cx="44079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LEGA PREDMETA IN VELIKOST SLIKE</a:t>
            </a:r>
            <a:endParaRPr lang="sl-SI" altLang="sl-SI" dirty="0">
              <a:ea typeface="Times New Roman" panose="02020603050405020304" pitchFamily="18" charset="0"/>
            </a:endParaRPr>
          </a:p>
        </p:txBody>
      </p:sp>
      <p:sp>
        <p:nvSpPr>
          <p:cNvPr id="3080" name="Pravokotnik 3079">
            <a:extLst>
              <a:ext uri="{FF2B5EF4-FFF2-40B4-BE49-F238E27FC236}">
                <a16:creationId xmlns:a16="http://schemas.microsoft.com/office/drawing/2014/main" id="{96298EB6-A159-48D6-91EA-996C31579D1B}"/>
              </a:ext>
            </a:extLst>
          </p:cNvPr>
          <p:cNvSpPr/>
          <p:nvPr/>
        </p:nvSpPr>
        <p:spPr>
          <a:xfrm>
            <a:off x="263287" y="3167076"/>
            <a:ext cx="11411539" cy="7911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l-SI" altLang="sl-SI" sz="1600" b="1" u="sng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Ugotovitev</a:t>
            </a:r>
            <a:r>
              <a:rPr lang="sl-SI" altLang="sl-SI" sz="16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Velikost slike (izberi) je / ni odvisna od oddaljenosti predmeta. Če je predmet bližje zaslonki kamere </a:t>
            </a:r>
            <a:r>
              <a:rPr lang="sl-SI" altLang="sl-SI" sz="16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obscure</a:t>
            </a:r>
            <a:r>
              <a:rPr lang="sl-SI" altLang="sl-SI" sz="16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je slika ________, če pa je bolj oddaljen, pa je slika __________. Ta ugotovitev se potrdi tudi z risanjem žarkov na spodnji sliki.</a:t>
            </a:r>
            <a:endParaRPr lang="sl-SI" altLang="sl-SI" sz="1600" dirty="0">
              <a:solidFill>
                <a:srgbClr val="0070C0"/>
              </a:solidFill>
              <a:ea typeface="Times New Roman" panose="02020603050405020304" pitchFamily="18" charset="0"/>
            </a:endParaRPr>
          </a:p>
        </p:txBody>
      </p:sp>
      <p:sp>
        <p:nvSpPr>
          <p:cNvPr id="3082" name="Pravokotnik 3081">
            <a:extLst>
              <a:ext uri="{FF2B5EF4-FFF2-40B4-BE49-F238E27FC236}">
                <a16:creationId xmlns:a16="http://schemas.microsoft.com/office/drawing/2014/main" id="{55EDB620-CBA9-47DA-9C18-A12C3110AE89}"/>
              </a:ext>
            </a:extLst>
          </p:cNvPr>
          <p:cNvSpPr/>
          <p:nvPr/>
        </p:nvSpPr>
        <p:spPr>
          <a:xfrm>
            <a:off x="253959" y="4635445"/>
            <a:ext cx="4904173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l-SI" altLang="sl-SI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Predmeta (sveči) pred kamero </a:t>
            </a:r>
            <a:r>
              <a:rPr lang="sl-SI" altLang="sl-SI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obscuro</a:t>
            </a:r>
            <a:r>
              <a:rPr lang="sl-SI" altLang="sl-SI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sta označena s črkama P</a:t>
            </a:r>
            <a:r>
              <a:rPr lang="sl-SI" altLang="sl-SI" sz="1600" baseline="-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sl-SI" altLang="sl-SI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P</a:t>
            </a:r>
            <a:r>
              <a:rPr lang="sl-SI" altLang="sl-SI" sz="1600" baseline="-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sl-SI" altLang="sl-SI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altLang="sl-SI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l-SI" altLang="sl-SI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Dopolni risbo z risanjem žarkov od predmetov (celotnih višin sveč) do zaslona. Nariši sliki predmetov (sveč)! Sliki označi z S</a:t>
            </a:r>
            <a:r>
              <a:rPr lang="sl-SI" altLang="sl-SI" sz="1600" baseline="-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sl-SI" altLang="sl-SI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S</a:t>
            </a:r>
            <a:r>
              <a:rPr lang="sl-SI" altLang="sl-SI" sz="1600" baseline="-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sl-SI" altLang="sl-SI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sl-SI" altLang="sl-SI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6" name="Text Box 8">
            <a:extLst>
              <a:ext uri="{FF2B5EF4-FFF2-40B4-BE49-F238E27FC236}">
                <a16:creationId xmlns:a16="http://schemas.microsoft.com/office/drawing/2014/main" id="{8E24FD50-B76C-45EE-A0D3-0C02F0DC0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344" y="78058"/>
            <a:ext cx="6840760" cy="3303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Prepiši in preriši na list in ga prilepi v zvezek za fiziko v poglavju Svetloba!</a:t>
            </a:r>
            <a:endParaRPr kumimoji="0" lang="sl-SI" altLang="sl-SI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364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77" grpId="0"/>
      <p:bldP spid="3078" grpId="0"/>
      <p:bldP spid="3079" grpId="0"/>
      <p:bldP spid="3080" grpId="0"/>
      <p:bldP spid="3082" grpId="0"/>
      <p:bldP spid="7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71867" y="408420"/>
            <a:ext cx="10515600" cy="849297"/>
          </a:xfrm>
        </p:spPr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OPAZOVANJA Z MODELOM KAMERE OBSCURE</a:t>
            </a: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>
          <a:xfrm>
            <a:off x="3963173" y="6333410"/>
            <a:ext cx="4114800" cy="365125"/>
          </a:xfrm>
        </p:spPr>
        <p:txBody>
          <a:bodyPr/>
          <a:lstStyle/>
          <a:p>
            <a:r>
              <a:rPr lang="sl-SI" dirty="0"/>
              <a:t>Martin Knuplež, OŠBI</a:t>
            </a:r>
          </a:p>
        </p:txBody>
      </p:sp>
      <p:sp>
        <p:nvSpPr>
          <p:cNvPr id="8" name="AutoShape 1">
            <a:extLst>
              <a:ext uri="{FF2B5EF4-FFF2-40B4-BE49-F238E27FC236}">
                <a16:creationId xmlns:a16="http://schemas.microsoft.com/office/drawing/2014/main" id="{83F87FD6-5BEE-4968-88E6-3E5A00EE88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3292" y="2767525"/>
            <a:ext cx="31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22" name="Rectangle 18">
            <a:extLst>
              <a:ext uri="{FF2B5EF4-FFF2-40B4-BE49-F238E27FC236}">
                <a16:creationId xmlns:a16="http://schemas.microsoft.com/office/drawing/2014/main" id="{CE8B7F74-A6DF-450E-B761-D46B29C95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125" y="227473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3079" name="Pravokotnik 3078">
            <a:extLst>
              <a:ext uri="{FF2B5EF4-FFF2-40B4-BE49-F238E27FC236}">
                <a16:creationId xmlns:a16="http://schemas.microsoft.com/office/drawing/2014/main" id="{81C810BF-262C-4E14-9CBA-D7C2D9B1EF2C}"/>
              </a:ext>
            </a:extLst>
          </p:cNvPr>
          <p:cNvSpPr/>
          <p:nvPr/>
        </p:nvSpPr>
        <p:spPr>
          <a:xfrm>
            <a:off x="3467708" y="1777750"/>
            <a:ext cx="41344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 je sončno vreme, opazuj naravo!</a:t>
            </a:r>
          </a:p>
        </p:txBody>
      </p:sp>
      <p:sp>
        <p:nvSpPr>
          <p:cNvPr id="3" name="Pravokotnik 2">
            <a:extLst>
              <a:ext uri="{FF2B5EF4-FFF2-40B4-BE49-F238E27FC236}">
                <a16:creationId xmlns:a16="http://schemas.microsoft.com/office/drawing/2014/main" id="{8838156E-14A4-4E3E-A684-F4BB96A81CAC}"/>
              </a:ext>
            </a:extLst>
          </p:cNvPr>
          <p:cNvSpPr/>
          <p:nvPr/>
        </p:nvSpPr>
        <p:spPr>
          <a:xfrm>
            <a:off x="2220268" y="2911773"/>
            <a:ext cx="7431732" cy="1951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l-SI" altLang="sl-SI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ŽELIM TI VELIKO VESELJA IN ZABAVE PRI IZDELAVI IN UPORABI </a:t>
            </a: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l-SI" altLang="sl-SI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KAMERE OBSCURE!</a:t>
            </a:r>
          </a:p>
        </p:txBody>
      </p:sp>
    </p:spTree>
    <p:extLst>
      <p:ext uri="{BB962C8B-B14F-4D97-AF65-F5344CB8AC3E}">
        <p14:creationId xmlns:p14="http://schemas.microsoft.com/office/powerpoint/2010/main" val="4032401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 animBg="1"/>
      <p:bldP spid="22" grpId="0"/>
      <p:bldP spid="3079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90260" y="150811"/>
            <a:ext cx="10515600" cy="777859"/>
          </a:xfrm>
        </p:spPr>
        <p:txBody>
          <a:bodyPr/>
          <a:lstStyle/>
          <a:p>
            <a:r>
              <a:rPr lang="sl-SI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KAJ JE KAMERA OBSCURA?</a:t>
            </a:r>
          </a:p>
        </p:txBody>
      </p:sp>
      <p:sp>
        <p:nvSpPr>
          <p:cNvPr id="18" name="Ograda vsebine 2"/>
          <p:cNvSpPr txBox="1">
            <a:spLocks/>
          </p:cNvSpPr>
          <p:nvPr/>
        </p:nvSpPr>
        <p:spPr>
          <a:xfrm>
            <a:off x="657479" y="4267720"/>
            <a:ext cx="11038318" cy="192353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342900" indent="-342900">
              <a:lnSpc>
                <a:spcPct val="17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sl-SI" sz="8000" dirty="0"/>
              <a:t>Delovanje </a:t>
            </a:r>
            <a:r>
              <a:rPr lang="sl-SI" sz="8000" dirty="0" err="1"/>
              <a:t>camere</a:t>
            </a:r>
            <a:r>
              <a:rPr lang="sl-SI" sz="8000" dirty="0"/>
              <a:t> </a:t>
            </a:r>
            <a:r>
              <a:rPr lang="sl-SI" sz="8000" dirty="0" err="1"/>
              <a:t>obscure</a:t>
            </a:r>
            <a:r>
              <a:rPr lang="sl-SI" sz="8000" dirty="0"/>
              <a:t> je navduševalo filozofa </a:t>
            </a:r>
            <a:r>
              <a:rPr lang="sl-SI" sz="8000" i="1" dirty="0" err="1"/>
              <a:t>Aristotla</a:t>
            </a:r>
            <a:r>
              <a:rPr lang="sl-SI" sz="8000" dirty="0"/>
              <a:t>, pri svojem delu pa jo je uporabljal tudi </a:t>
            </a:r>
            <a:r>
              <a:rPr lang="sl-SI" sz="8000" i="1" dirty="0"/>
              <a:t>Leonardo da Vinci</a:t>
            </a:r>
            <a:r>
              <a:rPr lang="sl-SI" sz="8000" dirty="0"/>
              <a:t>. Ime </a:t>
            </a:r>
            <a:r>
              <a:rPr lang="sl-SI" sz="8000" dirty="0" err="1"/>
              <a:t>camera</a:t>
            </a:r>
            <a:r>
              <a:rPr lang="sl-SI" sz="8000" dirty="0"/>
              <a:t> </a:t>
            </a:r>
            <a:r>
              <a:rPr lang="sl-SI" sz="8000" dirty="0" err="1"/>
              <a:t>obscura</a:t>
            </a:r>
            <a:r>
              <a:rPr lang="sl-SI" sz="8000" dirty="0"/>
              <a:t> je prvič uporabil znani nemški astronom </a:t>
            </a:r>
            <a:r>
              <a:rPr lang="sl-SI" sz="8000" b="1" i="1" dirty="0" err="1"/>
              <a:t>Johannes</a:t>
            </a:r>
            <a:r>
              <a:rPr lang="sl-SI" sz="8000" b="1" i="1" dirty="0"/>
              <a:t> Kepler</a:t>
            </a:r>
            <a:r>
              <a:rPr lang="sl-SI" sz="8000" dirty="0"/>
              <a:t>. </a:t>
            </a:r>
          </a:p>
          <a:p>
            <a:pPr marL="342900" indent="-342900">
              <a:lnSpc>
                <a:spcPct val="17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sl-SI" sz="8000" dirty="0"/>
              <a:t>Princip delovanja te naprave še  danes posnemajo fotoaparati in kamere. Beseda </a:t>
            </a:r>
            <a:r>
              <a:rPr lang="sl-SI" sz="8000" b="1" i="1" dirty="0"/>
              <a:t>kamera</a:t>
            </a:r>
            <a:r>
              <a:rPr lang="sl-SI" sz="8000" dirty="0"/>
              <a:t> izhaja prav iz izraza </a:t>
            </a:r>
            <a:r>
              <a:rPr lang="sl-SI" sz="8000" b="1" i="1" dirty="0" err="1"/>
              <a:t>camera</a:t>
            </a:r>
            <a:r>
              <a:rPr lang="sl-SI" sz="8000" i="1" dirty="0"/>
              <a:t> </a:t>
            </a:r>
            <a:r>
              <a:rPr lang="sl-SI" sz="8000" i="1" dirty="0" err="1"/>
              <a:t>obscura</a:t>
            </a:r>
            <a:r>
              <a:rPr lang="sl-SI" sz="8000" dirty="0"/>
              <a:t>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sl-SI" sz="56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sl-SI" sz="5600" dirty="0"/>
              <a:t> </a:t>
            </a:r>
            <a:r>
              <a:rPr lang="sl-SI" sz="3200" dirty="0"/>
              <a:t>  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sl-SI" sz="3200" dirty="0"/>
              <a:t> 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sl-SI" sz="3200" dirty="0"/>
              <a:t> 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sl-SI" sz="3200" dirty="0"/>
              <a:t>	</a:t>
            </a:r>
          </a:p>
        </p:txBody>
      </p:sp>
      <p:grpSp>
        <p:nvGrpSpPr>
          <p:cNvPr id="5" name="Skupina 4">
            <a:extLst>
              <a:ext uri="{FF2B5EF4-FFF2-40B4-BE49-F238E27FC236}">
                <a16:creationId xmlns:a16="http://schemas.microsoft.com/office/drawing/2014/main" id="{CB427CB1-225A-4C76-AFBE-22E275F6C1AC}"/>
              </a:ext>
            </a:extLst>
          </p:cNvPr>
          <p:cNvGrpSpPr/>
          <p:nvPr/>
        </p:nvGrpSpPr>
        <p:grpSpPr>
          <a:xfrm>
            <a:off x="5247944" y="2147795"/>
            <a:ext cx="5857916" cy="2000264"/>
            <a:chOff x="3595670" y="2643182"/>
            <a:chExt cx="5857916" cy="2000264"/>
          </a:xfrm>
        </p:grpSpPr>
        <p:sp>
          <p:nvSpPr>
            <p:cNvPr id="6" name="Pravokotnik 5"/>
            <p:cNvSpPr/>
            <p:nvPr/>
          </p:nvSpPr>
          <p:spPr>
            <a:xfrm>
              <a:off x="3595670" y="2643182"/>
              <a:ext cx="3000396" cy="2000264"/>
            </a:xfrm>
            <a:prstGeom prst="rect">
              <a:avLst/>
            </a:prstGeom>
            <a:solidFill>
              <a:schemeClr val="bg1">
                <a:lumMod val="65000"/>
                <a:alpha val="89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dirty="0"/>
            </a:p>
          </p:txBody>
        </p:sp>
        <p:sp>
          <p:nvSpPr>
            <p:cNvPr id="7" name="Pravokotnik 6"/>
            <p:cNvSpPr/>
            <p:nvPr/>
          </p:nvSpPr>
          <p:spPr>
            <a:xfrm>
              <a:off x="6596066" y="3643314"/>
              <a:ext cx="142876" cy="71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8" name="Puščica dol 7"/>
            <p:cNvSpPr/>
            <p:nvPr/>
          </p:nvSpPr>
          <p:spPr>
            <a:xfrm flipV="1">
              <a:off x="8167702" y="3500438"/>
              <a:ext cx="142876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9" name="Puščica dol 8"/>
            <p:cNvSpPr/>
            <p:nvPr/>
          </p:nvSpPr>
          <p:spPr>
            <a:xfrm>
              <a:off x="3595670" y="3214686"/>
              <a:ext cx="142876" cy="785818"/>
            </a:xfrm>
            <a:prstGeom prst="downArrow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9" name="PoljeZBesedilom 18"/>
            <p:cNvSpPr txBox="1"/>
            <p:nvPr/>
          </p:nvSpPr>
          <p:spPr>
            <a:xfrm>
              <a:off x="8326137" y="3395218"/>
              <a:ext cx="9963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dirty="0"/>
                <a:t>predmet</a:t>
              </a:r>
            </a:p>
          </p:txBody>
        </p:sp>
        <p:sp>
          <p:nvSpPr>
            <p:cNvPr id="20" name="PoljeZBesedilom 19"/>
            <p:cNvSpPr txBox="1"/>
            <p:nvPr/>
          </p:nvSpPr>
          <p:spPr>
            <a:xfrm>
              <a:off x="3738547" y="3429000"/>
              <a:ext cx="16149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b="1" dirty="0">
                  <a:solidFill>
                    <a:srgbClr val="FFFF00"/>
                  </a:solidFill>
                </a:rPr>
                <a:t>Slika predmeta</a:t>
              </a:r>
            </a:p>
          </p:txBody>
        </p:sp>
        <p:sp>
          <p:nvSpPr>
            <p:cNvPr id="21" name="PoljeZBesedilom 20"/>
            <p:cNvSpPr txBox="1"/>
            <p:nvPr/>
          </p:nvSpPr>
          <p:spPr>
            <a:xfrm>
              <a:off x="6810381" y="3286124"/>
              <a:ext cx="6353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žarki</a:t>
              </a:r>
            </a:p>
          </p:txBody>
        </p:sp>
        <p:sp>
          <p:nvSpPr>
            <p:cNvPr id="22" name="PoljeZBesedilom 21"/>
            <p:cNvSpPr txBox="1"/>
            <p:nvPr/>
          </p:nvSpPr>
          <p:spPr>
            <a:xfrm>
              <a:off x="4524364" y="2714620"/>
              <a:ext cx="13236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Temna soba</a:t>
              </a:r>
            </a:p>
          </p:txBody>
        </p:sp>
        <p:sp>
          <p:nvSpPr>
            <p:cNvPr id="23" name="PoljeZBesedilom 22"/>
            <p:cNvSpPr txBox="1"/>
            <p:nvPr/>
          </p:nvSpPr>
          <p:spPr>
            <a:xfrm>
              <a:off x="7167570" y="3963092"/>
              <a:ext cx="22860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dirty="0"/>
                <a:t>Luknjica – zaslonka</a:t>
              </a:r>
            </a:p>
            <a:p>
              <a:r>
                <a:rPr lang="sl-SI" dirty="0"/>
                <a:t>(namesto objektiva)</a:t>
              </a:r>
            </a:p>
          </p:txBody>
        </p:sp>
        <p:cxnSp>
          <p:nvCxnSpPr>
            <p:cNvPr id="27" name="Raven puščični konektor 26"/>
            <p:cNvCxnSpPr>
              <a:stCxn id="23" idx="1"/>
              <a:endCxn id="7" idx="2"/>
            </p:cNvCxnSpPr>
            <p:nvPr/>
          </p:nvCxnSpPr>
          <p:spPr>
            <a:xfrm flipH="1" flipV="1">
              <a:off x="6667504" y="3714752"/>
              <a:ext cx="500066" cy="57150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4" name="Slika 23" descr="C:\Users\Martin\Desktop\0pazovalci1.jpg"/>
            <p:cNvPicPr/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667372" y="3143248"/>
              <a:ext cx="857256" cy="13786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1" name="Raven konektor 10"/>
            <p:cNvCxnSpPr>
              <a:stCxn id="9" idx="2"/>
            </p:cNvCxnSpPr>
            <p:nvPr/>
          </p:nvCxnSpPr>
          <p:spPr>
            <a:xfrm rot="5400000" flipH="1" flipV="1">
              <a:off x="5727587" y="1430003"/>
              <a:ext cx="510022" cy="4630981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aven konektor 15"/>
            <p:cNvCxnSpPr>
              <a:stCxn id="9" idx="0"/>
            </p:cNvCxnSpPr>
            <p:nvPr/>
          </p:nvCxnSpPr>
          <p:spPr>
            <a:xfrm rot="16200000" flipH="1">
              <a:off x="5631653" y="1250141"/>
              <a:ext cx="714380" cy="464347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Pravokotnik 14">
            <a:extLst>
              <a:ext uri="{FF2B5EF4-FFF2-40B4-BE49-F238E27FC236}">
                <a16:creationId xmlns:a16="http://schemas.microsoft.com/office/drawing/2014/main" id="{D6AD056A-870B-4BD5-BB06-2C353E839A47}"/>
              </a:ext>
            </a:extLst>
          </p:cNvPr>
          <p:cNvSpPr/>
          <p:nvPr/>
        </p:nvSpPr>
        <p:spPr>
          <a:xfrm>
            <a:off x="479376" y="787377"/>
            <a:ext cx="11485276" cy="15988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70000"/>
              </a:lnSpc>
            </a:pPr>
            <a:r>
              <a:rPr lang="sl-SI" sz="20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Temna soba</a:t>
            </a:r>
            <a:r>
              <a:rPr lang="sl-SI" sz="2000" dirty="0"/>
              <a:t> </a:t>
            </a:r>
            <a:r>
              <a:rPr lang="sl-SI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(latinsko </a:t>
            </a:r>
            <a:r>
              <a:rPr lang="sl-SI" sz="20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Camera </a:t>
            </a:r>
            <a:r>
              <a:rPr lang="sl-SI" sz="2000" b="1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obscura</a:t>
            </a:r>
            <a:r>
              <a:rPr lang="sl-SI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) </a:t>
            </a:r>
            <a:r>
              <a:rPr lang="sl-SI" sz="2000" dirty="0"/>
              <a:t>-</a:t>
            </a:r>
            <a:r>
              <a:rPr lang="sl-SI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sl-SI" sz="2000" dirty="0"/>
              <a:t>je predhodnica sodobnega fotoaparata. V osnovi je to škatla, ki je v notranjosti počrnjena, skozi majhno odprtinico pa vanjo vdirajo svetlobni žarki. Na njeni zadnji steni nastane obrnjena slika predmeta pred odprtino.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 animBg="1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7388" y="134706"/>
            <a:ext cx="10515600" cy="849297"/>
          </a:xfrm>
        </p:spPr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KAMERA OBSCURA DANES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63352" y="864054"/>
            <a:ext cx="11665296" cy="1736853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sl-SI" sz="2400" dirty="0"/>
              <a:t>	V mesecu juliju na celjskem gradu večkrat predstavijo v turistične namene imitacijo </a:t>
            </a:r>
            <a:r>
              <a:rPr lang="sl-SI" sz="2400" b="1" dirty="0"/>
              <a:t>CAMERE OBSCURE. </a:t>
            </a:r>
            <a:r>
              <a:rPr lang="sl-SI" sz="2400" dirty="0"/>
              <a:t>To je v bistvu črna soba, v kateri ljudje opazujejo slike predmetov pred njo, ki jih riše svetloba na zadnjo steno.</a:t>
            </a:r>
          </a:p>
        </p:txBody>
      </p:sp>
      <p:pic>
        <p:nvPicPr>
          <p:cNvPr id="5" name="Slika 4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95802" y="2714621"/>
            <a:ext cx="4500594" cy="30838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PoljeZBesedilom 5"/>
          <p:cNvSpPr txBox="1"/>
          <p:nvPr/>
        </p:nvSpPr>
        <p:spPr>
          <a:xfrm>
            <a:off x="4667240" y="5786454"/>
            <a:ext cx="4322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err="1"/>
              <a:t>Camera</a:t>
            </a:r>
            <a:r>
              <a:rPr lang="sl-SI" b="1" dirty="0"/>
              <a:t> </a:t>
            </a:r>
            <a:r>
              <a:rPr lang="sl-SI" b="1" dirty="0" err="1"/>
              <a:t>obscura</a:t>
            </a:r>
            <a:r>
              <a:rPr lang="sl-SI" dirty="0"/>
              <a:t> na dvorišču celjskega gradu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7388" y="134706"/>
            <a:ext cx="10515600" cy="849297"/>
          </a:xfrm>
        </p:spPr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IZDELAJ MODEL KAMERE OBSCURE!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63352" y="864054"/>
            <a:ext cx="11665296" cy="677809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sl-SI" sz="2400" dirty="0"/>
              <a:t>	Model kamere </a:t>
            </a:r>
            <a:r>
              <a:rPr lang="sl-SI" sz="2400" dirty="0" err="1"/>
              <a:t>obscure</a:t>
            </a:r>
            <a:r>
              <a:rPr lang="sl-SI" sz="2400" dirty="0"/>
              <a:t> lahko izdelaš z malo spretnosti doma.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075CF336-1697-4D8B-9667-6D3520B12137}"/>
              </a:ext>
            </a:extLst>
          </p:cNvPr>
          <p:cNvSpPr txBox="1"/>
          <p:nvPr/>
        </p:nvSpPr>
        <p:spPr>
          <a:xfrm>
            <a:off x="479376" y="1541863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Kaj potrebuješ?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372689FB-9517-46C5-82FA-78F73EEB9505}"/>
              </a:ext>
            </a:extLst>
          </p:cNvPr>
          <p:cNvSpPr txBox="1"/>
          <p:nvPr/>
        </p:nvSpPr>
        <p:spPr>
          <a:xfrm>
            <a:off x="466017" y="1994216"/>
            <a:ext cx="64940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GRADIVA: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karton v velikosti A4, lahko platnice od starega zvezka ali mape,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kos prosojne, rahlo mlečne folije, najbolje od vrečke za odpadke.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642E8CFF-4B2D-400B-9FE6-1437D69F2521}"/>
              </a:ext>
            </a:extLst>
          </p:cNvPr>
          <p:cNvSpPr txBox="1"/>
          <p:nvPr/>
        </p:nvSpPr>
        <p:spPr>
          <a:xfrm>
            <a:off x="466017" y="3201791"/>
            <a:ext cx="476588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ORODJE IN PRIBOR: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svinčnik in trikotnik,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škarje,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err="1"/>
              <a:t>olfa</a:t>
            </a:r>
            <a:r>
              <a:rPr lang="sl-SI" dirty="0"/>
              <a:t> nož (ni obvezno) in podlago za rezanje,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šestilo ali majhen žebljiček,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lepilo za papir,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lepilni trak.</a:t>
            </a:r>
          </a:p>
        </p:txBody>
      </p:sp>
      <p:pic>
        <p:nvPicPr>
          <p:cNvPr id="11" name="Slika 10" descr="Slika, ki vsebuje besede miza, škatla&#10;&#10;Opis je samodejno ustvarjen">
            <a:extLst>
              <a:ext uri="{FF2B5EF4-FFF2-40B4-BE49-F238E27FC236}">
                <a16:creationId xmlns:a16="http://schemas.microsoft.com/office/drawing/2014/main" id="{5F94CCAA-A001-4BEB-B1BE-5F02E40B3ED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7248128" y="2564903"/>
            <a:ext cx="4494982" cy="27124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68599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7388" y="134706"/>
            <a:ext cx="10515600" cy="849297"/>
          </a:xfrm>
        </p:spPr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IZDELAJ MODEL KAMERE OBSCURE!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63352" y="746901"/>
            <a:ext cx="9073008" cy="51271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sl-SI" sz="2400" dirty="0"/>
              <a:t>	POSTOPEK IZDELAVE: zarisovanje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075CF336-1697-4D8B-9667-6D3520B12137}"/>
              </a:ext>
            </a:extLst>
          </p:cNvPr>
          <p:cNvSpPr txBox="1"/>
          <p:nvPr/>
        </p:nvSpPr>
        <p:spPr>
          <a:xfrm>
            <a:off x="487761" y="1410148"/>
            <a:ext cx="114325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Najprej moramo izdelati škatlico, ki predstavlja „temno sobo“. Mere prilagodimo velikosti gradiva. Uporabili bomo karton za platnice od starega zvezka (lahko je počečkan </a:t>
            </a:r>
            <a:r>
              <a:rPr lang="sl-SI" dirty="0">
                <a:sym typeface="Wingdings" panose="05000000000000000000" pitchFamily="2" charset="2"/>
              </a:rPr>
              <a:t> ). </a:t>
            </a:r>
            <a:r>
              <a:rPr lang="sl-SI" dirty="0"/>
              <a:t>Format A4 meri 290 mm x 210 mm. Mreža škatlice ne sme presegati teh mer.</a:t>
            </a:r>
          </a:p>
        </p:txBody>
      </p:sp>
      <p:pic>
        <p:nvPicPr>
          <p:cNvPr id="19" name="Slika 18" descr="Slika, ki vsebuje besede stavba, tla, preproga, miza&#10;&#10;Opis je samodejno ustvarjen">
            <a:extLst>
              <a:ext uri="{FF2B5EF4-FFF2-40B4-BE49-F238E27FC236}">
                <a16:creationId xmlns:a16="http://schemas.microsoft.com/office/drawing/2014/main" id="{8AE641D4-1E0E-4B28-8164-6BA28358701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1135352" y="3505215"/>
            <a:ext cx="3512412" cy="26953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FFAC7A95-4CB0-4688-8E51-B8D8412901E0}"/>
              </a:ext>
            </a:extLst>
          </p:cNvPr>
          <p:cNvSpPr txBox="1"/>
          <p:nvPr/>
        </p:nvSpPr>
        <p:spPr>
          <a:xfrm>
            <a:off x="479376" y="2374104"/>
            <a:ext cx="5724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Določimo mere robov škatlice: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pokrovček kvadratne oblike z robom 50 mm,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dolžina škatlice 150 mm.</a:t>
            </a:r>
          </a:p>
        </p:txBody>
      </p:sp>
      <p:pic>
        <p:nvPicPr>
          <p:cNvPr id="22" name="Slika 21" descr="Slika, ki vsebuje besede besedilo&#10;&#10;Opis je samodejno ustvarjen">
            <a:extLst>
              <a:ext uri="{FF2B5EF4-FFF2-40B4-BE49-F238E27FC236}">
                <a16:creationId xmlns:a16="http://schemas.microsoft.com/office/drawing/2014/main" id="{CA7C4582-47A3-42F1-A086-F28EBC24845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84032" y="2672916"/>
            <a:ext cx="4882733" cy="36034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49493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7388" y="134706"/>
            <a:ext cx="10515600" cy="849297"/>
          </a:xfrm>
        </p:spPr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IZDELAJ MODEL KAMERE OBSCURE!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63352" y="746901"/>
            <a:ext cx="9073008" cy="51271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sl-SI" sz="2400" dirty="0"/>
              <a:t>	POSTOPEK IZDELAVE: izrezovanje in pregibanje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075CF336-1697-4D8B-9667-6D3520B12137}"/>
              </a:ext>
            </a:extLst>
          </p:cNvPr>
          <p:cNvSpPr txBox="1"/>
          <p:nvPr/>
        </p:nvSpPr>
        <p:spPr>
          <a:xfrm>
            <a:off x="479376" y="1360517"/>
            <a:ext cx="55086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Mrežo lahko izrežemo (</a:t>
            </a:r>
            <a:r>
              <a:rPr lang="sl-SI" dirty="0" err="1"/>
              <a:t>izstrižemo</a:t>
            </a:r>
            <a:r>
              <a:rPr lang="sl-SI" dirty="0"/>
              <a:t>) s škarjami, lahko pa tudi z </a:t>
            </a:r>
            <a:r>
              <a:rPr lang="sl-SI" dirty="0" err="1"/>
              <a:t>olfa</a:t>
            </a:r>
            <a:r>
              <a:rPr lang="sl-SI" dirty="0"/>
              <a:t> nožkom. V tem primeru uporabimo ustrezno podlago (lahko zložimo več reklamnih listov enega nad drugega). Pazi na lastno varnost! 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FFAC7A95-4CB0-4688-8E51-B8D8412901E0}"/>
              </a:ext>
            </a:extLst>
          </p:cNvPr>
          <p:cNvSpPr txBox="1"/>
          <p:nvPr/>
        </p:nvSpPr>
        <p:spPr>
          <a:xfrm>
            <a:off x="6771075" y="1360516"/>
            <a:ext cx="51305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Na predvidenih mestih napravimo pregibe. Za pregibanje kartona uporabljamo žlebni pregib. Žleb lahko napravimo z oblim delom škarjic, ki jih počasi vlečemo ob robu trikotnika. 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035C0533-CC7E-4C5E-BD0F-3AA4998740B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32104" y="3212975"/>
            <a:ext cx="3344405" cy="29214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Slika 8" descr="Slika, ki vsebuje besede vrata&#10;&#10;Opis je samodejno ustvarjen">
            <a:extLst>
              <a:ext uri="{FF2B5EF4-FFF2-40B4-BE49-F238E27FC236}">
                <a16:creationId xmlns:a16="http://schemas.microsoft.com/office/drawing/2014/main" id="{119C063A-18DD-4194-8AF2-D457C417233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9416" y="3212975"/>
            <a:ext cx="3636376" cy="29214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44249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7388" y="134706"/>
            <a:ext cx="10515600" cy="849297"/>
          </a:xfrm>
        </p:spPr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IZDELAJ MODEL KAMERE OBSCURE!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63352" y="746901"/>
            <a:ext cx="9073008" cy="51271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sl-SI" sz="2400" dirty="0"/>
              <a:t>	POSTOPEK IZDELAVE: sestavljanje škatlice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075CF336-1697-4D8B-9667-6D3520B12137}"/>
              </a:ext>
            </a:extLst>
          </p:cNvPr>
          <p:cNvSpPr txBox="1"/>
          <p:nvPr/>
        </p:nvSpPr>
        <p:spPr>
          <a:xfrm>
            <a:off x="587388" y="1351282"/>
            <a:ext cx="11269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Vzdolžni zavihek, ki je predviden za lepljenje, namažemo z lepilom in zlepimo z nasprotnim robom plašča.</a:t>
            </a:r>
          </a:p>
          <a:p>
            <a:r>
              <a:rPr lang="sl-SI" dirty="0"/>
              <a:t>Zavihkom na pokrovčkih poševno obrežemo vogalčke, da se lažje zatikajo pri zapiranju škatlice.</a:t>
            </a:r>
          </a:p>
        </p:txBody>
      </p:sp>
      <p:pic>
        <p:nvPicPr>
          <p:cNvPr id="8" name="Slika 7" descr="Slika, ki vsebuje besede orožje&#10;&#10;Opis je samodejno ustvarjen">
            <a:extLst>
              <a:ext uri="{FF2B5EF4-FFF2-40B4-BE49-F238E27FC236}">
                <a16:creationId xmlns:a16="http://schemas.microsoft.com/office/drawing/2014/main" id="{E1610B00-22C6-4FC2-A79C-CCC4E636169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859494" y="2885495"/>
            <a:ext cx="3453318" cy="24133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Slika 10" descr="Slika, ki vsebuje besede stavba, tla, preproga, miza&#10;&#10;Opis je samodejno ustvarjen">
            <a:extLst>
              <a:ext uri="{FF2B5EF4-FFF2-40B4-BE49-F238E27FC236}">
                <a16:creationId xmlns:a16="http://schemas.microsoft.com/office/drawing/2014/main" id="{22A0E729-6731-46D1-8E0D-14E957428C3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6099945" y="2366134"/>
            <a:ext cx="4820591" cy="34642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51080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7388" y="134706"/>
            <a:ext cx="10515600" cy="849297"/>
          </a:xfrm>
        </p:spPr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IZDELAJ MODEL KAMERE OBSCURE!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63352" y="746901"/>
            <a:ext cx="9073008" cy="51271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sl-SI" sz="2400" dirty="0"/>
              <a:t>	POSTOPEK IZDELAVE: objektiv in okular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075CF336-1697-4D8B-9667-6D3520B12137}"/>
              </a:ext>
            </a:extLst>
          </p:cNvPr>
          <p:cNvSpPr txBox="1"/>
          <p:nvPr/>
        </p:nvSpPr>
        <p:spPr>
          <a:xfrm>
            <a:off x="461096" y="1458651"/>
            <a:ext cx="41121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Kamera </a:t>
            </a:r>
            <a:r>
              <a:rPr lang="sl-SI" dirty="0" err="1"/>
              <a:t>obscura</a:t>
            </a:r>
            <a:r>
              <a:rPr lang="sl-SI" dirty="0"/>
              <a:t> ima namesto objektiva na sprednji strani majhno luknjico. Če nimamo luknjača, jo lahko izdelamo z zobotrebcem (pazi, koničast je tudi na drugi strani!). Najprej napravi začetno luknjico s konico šestila ali z žebljičkom.</a:t>
            </a:r>
          </a:p>
        </p:txBody>
      </p:sp>
      <p:pic>
        <p:nvPicPr>
          <p:cNvPr id="6" name="Slika 5" descr="Slika, ki vsebuje besede nož&#10;&#10;Opis je samodejno ustvarjen">
            <a:extLst>
              <a:ext uri="{FF2B5EF4-FFF2-40B4-BE49-F238E27FC236}">
                <a16:creationId xmlns:a16="http://schemas.microsoft.com/office/drawing/2014/main" id="{0E64549A-6FA1-4E1B-9A79-63179CB8476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9376" y="3620045"/>
            <a:ext cx="3824076" cy="27363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Slika 9" descr="Slika, ki vsebuje besede škatla, hrana&#10;&#10;Opis je samodejno ustvarjen">
            <a:extLst>
              <a:ext uri="{FF2B5EF4-FFF2-40B4-BE49-F238E27FC236}">
                <a16:creationId xmlns:a16="http://schemas.microsoft.com/office/drawing/2014/main" id="{203486D8-1572-4F64-9542-94409AB1AFE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5273941" y="3247100"/>
            <a:ext cx="2736000" cy="35318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CCE68258-1700-440E-888B-5DF69E00D60C}"/>
              </a:ext>
            </a:extLst>
          </p:cNvPr>
          <p:cNvSpPr txBox="1"/>
          <p:nvPr/>
        </p:nvSpPr>
        <p:spPr>
          <a:xfrm>
            <a:off x="4781576" y="1499572"/>
            <a:ext cx="41121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Okular je nekoliko večja luknjica na pokrovčku, nasprotnem od objektiva. Izdelamo jo kar s svinčnikom. Natrgane robove previdno obrežemo s katerim koli ostrim nožem.</a:t>
            </a:r>
          </a:p>
        </p:txBody>
      </p:sp>
      <p:pic>
        <p:nvPicPr>
          <p:cNvPr id="14" name="Slika 13" descr="Slika, ki vsebuje besede hrana&#10;&#10;Opis je samodejno ustvarjen">
            <a:extLst>
              <a:ext uri="{FF2B5EF4-FFF2-40B4-BE49-F238E27FC236}">
                <a16:creationId xmlns:a16="http://schemas.microsoft.com/office/drawing/2014/main" id="{2FC54B8D-BEC0-4D2D-A88C-AE7B54BE451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9010134" y="3746199"/>
            <a:ext cx="2736000" cy="25336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Slika 15">
            <a:extLst>
              <a:ext uri="{FF2B5EF4-FFF2-40B4-BE49-F238E27FC236}">
                <a16:creationId xmlns:a16="http://schemas.microsoft.com/office/drawing/2014/main" id="{37741910-DE9F-4504-B3F7-015D322AA94C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9183048" y="1104913"/>
            <a:ext cx="2374275" cy="25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80808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7388" y="134706"/>
            <a:ext cx="10515600" cy="849297"/>
          </a:xfrm>
        </p:spPr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IZDELAJ MODEL KAMERE OBSCURE!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63352" y="746901"/>
            <a:ext cx="9073008" cy="51271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sl-SI" sz="2400" dirty="0"/>
              <a:t>	POSTOPEK IZDELAVE: okvir zaslona in zaslon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075CF336-1697-4D8B-9667-6D3520B12137}"/>
              </a:ext>
            </a:extLst>
          </p:cNvPr>
          <p:cNvSpPr txBox="1"/>
          <p:nvPr/>
        </p:nvSpPr>
        <p:spPr>
          <a:xfrm>
            <a:off x="383430" y="1248711"/>
            <a:ext cx="55086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Okvir zaslona mora biti malenkost (1 mm) manjši, kot je pokrovček škatlice. Najprej narišemo in izrežemo kvadrat z robom 49 mm in zavihki 10 mm na zunanjo stran. Na predvidenih mestih napravimo žlebne pregibe.</a:t>
            </a:r>
          </a:p>
          <a:p>
            <a:r>
              <a:rPr lang="sl-SI" dirty="0"/>
              <a:t>Na notranjo stran kvadrata narišemo 10 mm oddaljene vzporednice. Tako nastane v sredini manjši kvadrat, ki ga izrežemo.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CCE68258-1700-440E-888B-5DF69E00D60C}"/>
              </a:ext>
            </a:extLst>
          </p:cNvPr>
          <p:cNvSpPr txBox="1"/>
          <p:nvPr/>
        </p:nvSpPr>
        <p:spPr>
          <a:xfrm>
            <a:off x="6098060" y="1259618"/>
            <a:ext cx="566149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Zaslon, na katerem se bo pojavljala slika, mora biti iz prosojnega gradiva. Pri večjih modelih kamere </a:t>
            </a:r>
            <a:r>
              <a:rPr lang="sl-SI" dirty="0" err="1"/>
              <a:t>obscure</a:t>
            </a:r>
            <a:r>
              <a:rPr lang="sl-SI" dirty="0"/>
              <a:t> se je dobro  obnesel „peki“ papir, pri tem majhnem modelu pa ne. Ob preizkušanju z več prosojnimi gradivi se je najbolje obnesla rahlo mlečna prosojna folija, odrezana od vrečke za odpadke. Folijo zalepimo na okvir zaslona.</a:t>
            </a:r>
          </a:p>
        </p:txBody>
      </p:sp>
      <p:pic>
        <p:nvPicPr>
          <p:cNvPr id="8" name="Slika 7" descr="Slika, ki vsebuje besede stavba, vrata&#10;&#10;Opis je samodejno ustvarjen">
            <a:extLst>
              <a:ext uri="{FF2B5EF4-FFF2-40B4-BE49-F238E27FC236}">
                <a16:creationId xmlns:a16="http://schemas.microsoft.com/office/drawing/2014/main" id="{B22ED829-3CAD-4853-ACF2-9D40BB30DDC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470798" y="3389970"/>
            <a:ext cx="2520000" cy="26710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Slika 10" descr="Slika, ki vsebuje besede ura&#10;&#10;Opis je samodejno ustvarjen">
            <a:extLst>
              <a:ext uri="{FF2B5EF4-FFF2-40B4-BE49-F238E27FC236}">
                <a16:creationId xmlns:a16="http://schemas.microsoft.com/office/drawing/2014/main" id="{60B1CC60-5F7C-4CC7-885C-8E941115DDA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404769" y="3498201"/>
            <a:ext cx="2520000" cy="24545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Slika 14" descr="Slika, ki vsebuje besede ura&#10;&#10;Opis je samodejno ustvarjen">
            <a:extLst>
              <a:ext uri="{FF2B5EF4-FFF2-40B4-BE49-F238E27FC236}">
                <a16:creationId xmlns:a16="http://schemas.microsoft.com/office/drawing/2014/main" id="{4B225C5A-7D4D-49FF-B8EF-9B9DFE01A61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9228935" y="3553560"/>
            <a:ext cx="2520000" cy="23438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Slika 17" descr="Slika, ki vsebuje besede stavba, tla, vrata, opeka&#10;&#10;Opis je samodejno ustvarjen">
            <a:extLst>
              <a:ext uri="{FF2B5EF4-FFF2-40B4-BE49-F238E27FC236}">
                <a16:creationId xmlns:a16="http://schemas.microsoft.com/office/drawing/2014/main" id="{46CB0129-BE1E-4D33-8FB7-4917EEE99A0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6352416" y="3430671"/>
            <a:ext cx="2520000" cy="25896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2192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  <p:bldP spid="12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1185</Words>
  <Application>Microsoft Office PowerPoint</Application>
  <PresentationFormat>Širokozaslonsko</PresentationFormat>
  <Paragraphs>112</Paragraphs>
  <Slides>15</Slides>
  <Notes>14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Officeova tema</vt:lpstr>
      <vt:lpstr>KAMERA OBSCURA 1</vt:lpstr>
      <vt:lpstr>KAJ JE KAMERA OBSCURA?</vt:lpstr>
      <vt:lpstr>KAMERA OBSCURA DANES</vt:lpstr>
      <vt:lpstr>IZDELAJ MODEL KAMERE OBSCURE!</vt:lpstr>
      <vt:lpstr>IZDELAJ MODEL KAMERE OBSCURE!</vt:lpstr>
      <vt:lpstr>IZDELAJ MODEL KAMERE OBSCURE!</vt:lpstr>
      <vt:lpstr>IZDELAJ MODEL KAMERE OBSCURE!</vt:lpstr>
      <vt:lpstr>IZDELAJ MODEL KAMERE OBSCURE!</vt:lpstr>
      <vt:lpstr>IZDELAJ MODEL KAMERE OBSCURE!</vt:lpstr>
      <vt:lpstr>IZDELAJ MODEL KAMERE OBSCURE!</vt:lpstr>
      <vt:lpstr>PREIZKUŠANJE MODELA KAMERE OBSCURE</vt:lpstr>
      <vt:lpstr>PREIZKUŠANJE MODELA KAMERE OBSCURE</vt:lpstr>
      <vt:lpstr>OPAZOVANJA Z MODELOM KAMERE OBSCURE</vt:lpstr>
      <vt:lpstr>OPAZOVANJA Z MODELOM KAMERE OBSCURE</vt:lpstr>
      <vt:lpstr>OPAZOVANJA Z MODELOM KAMERE OBSCURE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KAMERA OBSCURA 1</dc:title>
  <dc:creator>Martin Knuplež</dc:creator>
  <cp:lastModifiedBy>Martin Knuplež</cp:lastModifiedBy>
  <cp:revision>41</cp:revision>
  <dcterms:created xsi:type="dcterms:W3CDTF">2020-04-09T06:18:07Z</dcterms:created>
  <dcterms:modified xsi:type="dcterms:W3CDTF">2020-04-09T15:28:21Z</dcterms:modified>
</cp:coreProperties>
</file>