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3" r:id="rId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33498C4D-79DD-4C0B-8967-E4F10F2F09DF}" type="datetimeFigureOut">
              <a:rPr lang="sl-SI" smtClean="0"/>
              <a:t>10.4.2020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150089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3498C4D-79DD-4C0B-8967-E4F10F2F09DF}" type="datetimeFigureOut">
              <a:rPr lang="sl-SI" smtClean="0"/>
              <a:t>10.4.2020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85323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3498C4D-79DD-4C0B-8967-E4F10F2F09DF}" type="datetimeFigureOut">
              <a:rPr lang="sl-SI" smtClean="0"/>
              <a:t>10.4.2020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257637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3498C4D-79DD-4C0B-8967-E4F10F2F09DF}" type="datetimeFigureOut">
              <a:rPr lang="sl-SI" smtClean="0"/>
              <a:t>10.4.2020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253343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33498C4D-79DD-4C0B-8967-E4F10F2F09DF}" type="datetimeFigureOut">
              <a:rPr lang="sl-SI" smtClean="0"/>
              <a:t>10.4.2020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130036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33498C4D-79DD-4C0B-8967-E4F10F2F09DF}" type="datetimeFigureOut">
              <a:rPr lang="sl-SI" smtClean="0"/>
              <a:t>10.4.2020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230812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33498C4D-79DD-4C0B-8967-E4F10F2F09DF}" type="datetimeFigureOut">
              <a:rPr lang="sl-SI" smtClean="0"/>
              <a:t>10.4.2020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26642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33498C4D-79DD-4C0B-8967-E4F10F2F09DF}" type="datetimeFigureOut">
              <a:rPr lang="sl-SI" smtClean="0"/>
              <a:t>10.4.2020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326589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33498C4D-79DD-4C0B-8967-E4F10F2F09DF}" type="datetimeFigureOut">
              <a:rPr lang="sl-SI" smtClean="0"/>
              <a:t>10.4.2020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332185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3498C4D-79DD-4C0B-8967-E4F10F2F09DF}" type="datetimeFigureOut">
              <a:rPr lang="sl-SI" smtClean="0"/>
              <a:t>10.4.2020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164190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3498C4D-79DD-4C0B-8967-E4F10F2F09DF}" type="datetimeFigureOut">
              <a:rPr lang="sl-SI" smtClean="0"/>
              <a:t>10.4.2020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6BE67CDD-0084-4BED-BE3B-5F31DCCDF615}" type="slidenum">
              <a:rPr lang="sl-SI" smtClean="0"/>
              <a:t>‹#›</a:t>
            </a:fld>
            <a:endParaRPr lang="sl-SI"/>
          </a:p>
        </p:txBody>
      </p:sp>
    </p:spTree>
    <p:extLst>
      <p:ext uri="{BB962C8B-B14F-4D97-AF65-F5344CB8AC3E}">
        <p14:creationId xmlns:p14="http://schemas.microsoft.com/office/powerpoint/2010/main" val="73192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98C4D-79DD-4C0B-8967-E4F10F2F09DF}" type="datetimeFigureOut">
              <a:rPr lang="sl-SI" smtClean="0"/>
              <a:t>10.4.2020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67CDD-0084-4BED-BE3B-5F31DCCDF615}" type="slidenum">
              <a:rPr lang="sl-SI" smtClean="0"/>
              <a:t>‹#›</a:t>
            </a:fld>
            <a:endParaRPr lang="sl-SI"/>
          </a:p>
        </p:txBody>
      </p:sp>
    </p:spTree>
    <p:extLst>
      <p:ext uri="{BB962C8B-B14F-4D97-AF65-F5344CB8AC3E}">
        <p14:creationId xmlns:p14="http://schemas.microsoft.com/office/powerpoint/2010/main" val="3687826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oleObject" Target="../embeddings/oleObject1.bin"/><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audio" Target="../media/media3.m4a"/><Relationship Id="rId10" Type="http://schemas.openxmlformats.org/officeDocument/2006/relationships/image" Target="../media/image1.png"/><Relationship Id="rId4" Type="http://schemas.microsoft.com/office/2007/relationships/media" Target="../media/media3.m4a"/><Relationship Id="rId9"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8.w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Razsvetljenstvo na Slovenskem</a:t>
            </a:r>
            <a:endParaRPr lang="sl-SI" dirty="0"/>
          </a:p>
        </p:txBody>
      </p:sp>
      <p:sp>
        <p:nvSpPr>
          <p:cNvPr id="3" name="Podnaslov 2"/>
          <p:cNvSpPr>
            <a:spLocks noGrp="1"/>
          </p:cNvSpPr>
          <p:nvPr>
            <p:ph type="subTitle" idx="1"/>
          </p:nvPr>
        </p:nvSpPr>
        <p:spPr/>
        <p:txBody>
          <a:bodyPr/>
          <a:lstStyle/>
          <a:p>
            <a:endParaRPr lang="sl-SI" dirty="0"/>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11028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 name="Object 3"/>
          <p:cNvGraphicFramePr>
            <a:graphicFrameLocks noChangeAspect="1"/>
          </p:cNvGraphicFramePr>
          <p:nvPr/>
        </p:nvGraphicFramePr>
        <p:xfrm>
          <a:off x="1798638" y="2849564"/>
          <a:ext cx="2590800" cy="2441575"/>
        </p:xfrm>
        <a:graphic>
          <a:graphicData uri="http://schemas.openxmlformats.org/presentationml/2006/ole">
            <mc:AlternateContent xmlns:mc="http://schemas.openxmlformats.org/markup-compatibility/2006">
              <mc:Choice xmlns:v="urn:schemas-microsoft-com:vml" Requires="v">
                <p:oleObj spid="_x0000_s1029" name="Bitmap Image" r:id="rId7" imgW="3467584" imgH="3266667" progId="Paint.Picture">
                  <p:embed/>
                </p:oleObj>
              </mc:Choice>
              <mc:Fallback>
                <p:oleObj name="Bitmap Image" r:id="rId7" imgW="3467584" imgH="3266667" progId="Paint.Picture">
                  <p:embed/>
                  <p:pic>
                    <p:nvPicPr>
                      <p:cNvPr id="40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8638" y="2849564"/>
                        <a:ext cx="25908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5"/>
          <p:cNvSpPr txBox="1">
            <a:spLocks noChangeArrowheads="1"/>
          </p:cNvSpPr>
          <p:nvPr/>
        </p:nvSpPr>
        <p:spPr bwMode="auto">
          <a:xfrm>
            <a:off x="6600825" y="2950142"/>
            <a:ext cx="3816350" cy="2246769"/>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lang="sl-SI" altLang="sl-SI" sz="1400" dirty="0"/>
              <a:t>O </a:t>
            </a:r>
            <a:r>
              <a:rPr lang="sl-SI" altLang="sl-SI" sz="1400" b="1" dirty="0"/>
              <a:t>Žigi </a:t>
            </a:r>
            <a:r>
              <a:rPr lang="sl-SI" altLang="sl-SI" sz="1400" b="1" dirty="0" smtClean="0"/>
              <a:t>Zoisu.  </a:t>
            </a:r>
            <a:r>
              <a:rPr lang="sl-SI" altLang="sl-SI" sz="1400" dirty="0"/>
              <a:t>Mama je bila Kranjica Ivanka Kapus, oče Italijan Michelangelo. Pri Žigi Zoisu se je Vodnik učil “kamenje spoznavat”. Pomagal je Linhartu, da je napisal Zgodovino Kranjske in ostalih avstrijskih južnih Slovanov, ki pa je ostala nedokončana. Zois sam je tu in tam kaj malega poslovenil ali pa je sam zložil in uglasbil domačo pesmico za italijanske operne pevce, ki so potem te popevke peli na odru v veliko zadovoljstvo ljubljanskih meščanov.</a:t>
            </a:r>
            <a:endParaRPr lang="sl-SI" altLang="sl-SI" sz="1400" b="1" dirty="0"/>
          </a:p>
        </p:txBody>
      </p:sp>
      <p:sp>
        <p:nvSpPr>
          <p:cNvPr id="4102" name="Text Box 6"/>
          <p:cNvSpPr txBox="1">
            <a:spLocks noChangeArrowheads="1"/>
          </p:cNvSpPr>
          <p:nvPr/>
        </p:nvSpPr>
        <p:spPr bwMode="auto">
          <a:xfrm>
            <a:off x="1774825" y="333376"/>
            <a:ext cx="4249738" cy="396875"/>
          </a:xfrm>
          <a:prstGeom prst="rect">
            <a:avLst/>
          </a:prstGeom>
          <a:solidFill>
            <a:schemeClr val="bg1"/>
          </a:solidFill>
          <a:ln>
            <a:noFill/>
          </a:ln>
          <a:effectLst/>
          <a:extLst>
            <a:ext uri="{91240B29-F687-4F45-9708-019B960494DF}">
              <a14:hiddenLine xmlns:a14="http://schemas.microsoft.com/office/drawing/2010/main" w="635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lang="sl-SI" altLang="sl-SI" sz="2000">
                <a:solidFill>
                  <a:srgbClr val="3333FF"/>
                </a:solidFill>
              </a:rPr>
              <a:t>Kako se je začel narodni preporod</a:t>
            </a:r>
          </a:p>
        </p:txBody>
      </p:sp>
      <p:sp>
        <p:nvSpPr>
          <p:cNvPr id="4103" name="Text Box 7"/>
          <p:cNvSpPr txBox="1">
            <a:spLocks noChangeArrowheads="1"/>
          </p:cNvSpPr>
          <p:nvPr/>
        </p:nvSpPr>
        <p:spPr bwMode="auto">
          <a:xfrm>
            <a:off x="1774826" y="971868"/>
            <a:ext cx="5616575" cy="1477328"/>
          </a:xfrm>
          <a:prstGeom prst="rect">
            <a:avLst/>
          </a:prstGeom>
          <a:solidFill>
            <a:schemeClr val="bg1"/>
          </a:solidFill>
          <a:ln w="63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lang="sl-SI" altLang="sl-SI" b="1">
                <a:solidFill>
                  <a:srgbClr val="CC0000"/>
                </a:solidFill>
              </a:rPr>
              <a:t>SLOVENSKI RAZSVETLJENCI</a:t>
            </a:r>
            <a:r>
              <a:rPr lang="sl-SI" altLang="sl-SI"/>
              <a:t> </a:t>
            </a:r>
          </a:p>
          <a:p>
            <a:pPr eaLnBrk="0" hangingPunct="0">
              <a:spcBef>
                <a:spcPct val="50000"/>
              </a:spcBef>
            </a:pPr>
            <a:r>
              <a:rPr lang="sl-SI" altLang="sl-SI" b="1">
                <a:solidFill>
                  <a:srgbClr val="CC3300"/>
                </a:solidFill>
              </a:rPr>
              <a:t>Marko Pohlin</a:t>
            </a:r>
            <a:r>
              <a:rPr lang="sl-SI" altLang="sl-SI"/>
              <a:t>, menih avguštinec, napisal Kranjsko gramatiko - Slovnico kranjskega jezika in zbornik Pisanice</a:t>
            </a:r>
          </a:p>
          <a:p>
            <a:pPr eaLnBrk="0" hangingPunct="0">
              <a:spcBef>
                <a:spcPct val="50000"/>
              </a:spcBef>
            </a:pPr>
            <a:r>
              <a:rPr lang="sl-SI" altLang="sl-SI" b="1">
                <a:solidFill>
                  <a:srgbClr val="990000"/>
                </a:solidFill>
              </a:rPr>
              <a:t>Jernej Kopitar</a:t>
            </a:r>
            <a:r>
              <a:rPr lang="sl-SI" altLang="sl-SI"/>
              <a:t>- prva slovenska znanstvena slovnica </a:t>
            </a:r>
          </a:p>
        </p:txBody>
      </p:sp>
      <p:sp>
        <p:nvSpPr>
          <p:cNvPr id="4104" name="Text Box 8"/>
          <p:cNvSpPr txBox="1">
            <a:spLocks noChangeArrowheads="1"/>
          </p:cNvSpPr>
          <p:nvPr/>
        </p:nvSpPr>
        <p:spPr bwMode="auto">
          <a:xfrm>
            <a:off x="1774826" y="5510214"/>
            <a:ext cx="5616575" cy="922337"/>
          </a:xfrm>
          <a:prstGeom prst="rect">
            <a:avLst/>
          </a:prstGeom>
          <a:solidFill>
            <a:schemeClr val="bg1"/>
          </a:solidFill>
          <a:ln w="63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lang="sl-SI" altLang="sl-SI" b="1">
                <a:solidFill>
                  <a:srgbClr val="CC3300"/>
                </a:solidFill>
              </a:rPr>
              <a:t>Žiga Zois</a:t>
            </a:r>
            <a:r>
              <a:rPr lang="sl-SI" altLang="sl-SI" b="1"/>
              <a:t>,</a:t>
            </a:r>
            <a:r>
              <a:rPr lang="sl-SI" altLang="sl-SI"/>
              <a:t> Trst, veletrgovec, podjetnik, lastnik večjih fužin na Slovenskem, </a:t>
            </a:r>
            <a:r>
              <a:rPr lang="sl-SI" altLang="sl-SI" b="1" i="1">
                <a:solidFill>
                  <a:srgbClr val="CC3300"/>
                </a:solidFill>
              </a:rPr>
              <a:t>mecen</a:t>
            </a:r>
            <a:r>
              <a:rPr lang="sl-SI" altLang="sl-SI" b="1">
                <a:solidFill>
                  <a:srgbClr val="CC3300"/>
                </a:solidFill>
              </a:rPr>
              <a:t> </a:t>
            </a:r>
            <a:r>
              <a:rPr lang="sl-SI" altLang="sl-SI" b="1"/>
              <a:t> </a:t>
            </a:r>
            <a:r>
              <a:rPr lang="sl-SI" altLang="sl-SI"/>
              <a:t>slovenskih razsvetljencev, prevodi oper, geološka zbirka.</a:t>
            </a:r>
            <a:r>
              <a:rPr lang="sl-SI" altLang="sl-SI" b="1"/>
              <a:t> </a:t>
            </a:r>
            <a:endParaRPr lang="sl-SI" altLang="sl-SI"/>
          </a:p>
        </p:txBody>
      </p:sp>
      <p:pic>
        <p:nvPicPr>
          <p:cNvPr id="4109"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3113" y="2852739"/>
            <a:ext cx="1866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osnet zvok">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3124200"/>
            <a:ext cx="609600" cy="609600"/>
          </a:xfrm>
          <a:prstGeom prst="rect">
            <a:avLst/>
          </a:prstGeom>
        </p:spPr>
      </p:pic>
      <p:pic>
        <p:nvPicPr>
          <p:cNvPr id="3" name="Posnet zvok">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5911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barn(inVertical)">
                                      <p:cBhvr>
                                        <p:cTn id="7" dur="500"/>
                                        <p:tgtEl>
                                          <p:spTgt spid="41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4109"/>
                                        </p:tgtEl>
                                        <p:attrNameLst>
                                          <p:attrName>style.visibility</p:attrName>
                                        </p:attrNameLst>
                                      </p:cBhvr>
                                      <p:to>
                                        <p:strVal val="visible"/>
                                      </p:to>
                                    </p:set>
                                    <p:anim calcmode="lin" valueType="num">
                                      <p:cBhvr>
                                        <p:cTn id="12" dur="1000" fill="hold"/>
                                        <p:tgtEl>
                                          <p:spTgt spid="4109"/>
                                        </p:tgtEl>
                                        <p:attrNameLst>
                                          <p:attrName>ppt_w</p:attrName>
                                        </p:attrNameLst>
                                      </p:cBhvr>
                                      <p:tavLst>
                                        <p:tav tm="0">
                                          <p:val>
                                            <p:strVal val="#ppt_w*0.70"/>
                                          </p:val>
                                        </p:tav>
                                        <p:tav tm="100000">
                                          <p:val>
                                            <p:strVal val="#ppt_w"/>
                                          </p:val>
                                        </p:tav>
                                      </p:tavLst>
                                    </p:anim>
                                    <p:anim calcmode="lin" valueType="num">
                                      <p:cBhvr>
                                        <p:cTn id="13" dur="1000" fill="hold"/>
                                        <p:tgtEl>
                                          <p:spTgt spid="4109"/>
                                        </p:tgtEl>
                                        <p:attrNameLst>
                                          <p:attrName>ppt_h</p:attrName>
                                        </p:attrNameLst>
                                      </p:cBhvr>
                                      <p:tavLst>
                                        <p:tav tm="0">
                                          <p:val>
                                            <p:strVal val="#ppt_h"/>
                                          </p:val>
                                        </p:tav>
                                        <p:tav tm="100000">
                                          <p:val>
                                            <p:strVal val="#ppt_h"/>
                                          </p:val>
                                        </p:tav>
                                      </p:tavLst>
                                    </p:anim>
                                    <p:animEffect transition="in" filter="fade">
                                      <p:cBhvr>
                                        <p:cTn id="14" dur="1000"/>
                                        <p:tgtEl>
                                          <p:spTgt spid="4109"/>
                                        </p:tgtEl>
                                      </p:cBhvr>
                                    </p:animEffect>
                                  </p:childTnLst>
                                </p:cTn>
                              </p:par>
                            </p:childTnLst>
                          </p:cTn>
                        </p:par>
                        <p:par>
                          <p:cTn id="15" fill="hold" nodeType="afterGroup">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additive="base">
                                        <p:cTn id="18" dur="500" fill="hold"/>
                                        <p:tgtEl>
                                          <p:spTgt spid="4101"/>
                                        </p:tgtEl>
                                        <p:attrNameLst>
                                          <p:attrName>ppt_x</p:attrName>
                                        </p:attrNameLst>
                                      </p:cBhvr>
                                      <p:tavLst>
                                        <p:tav tm="0">
                                          <p:val>
                                            <p:strVal val="1+#ppt_w/2"/>
                                          </p:val>
                                        </p:tav>
                                        <p:tav tm="100000">
                                          <p:val>
                                            <p:strVal val="#ppt_x"/>
                                          </p:val>
                                        </p:tav>
                                      </p:tavLst>
                                    </p:anim>
                                    <p:anim calcmode="lin" valueType="num">
                                      <p:cBhvr additive="base">
                                        <p:cTn id="19" dur="500" fill="hold"/>
                                        <p:tgtEl>
                                          <p:spTgt spid="4101"/>
                                        </p:tgtEl>
                                        <p:attrNameLst>
                                          <p:attrName>ppt_y</p:attrName>
                                        </p:attrNameLst>
                                      </p:cBhvr>
                                      <p:tavLst>
                                        <p:tav tm="0">
                                          <p:val>
                                            <p:strVal val="#ppt_y"/>
                                          </p:val>
                                        </p:tav>
                                        <p:tav tm="100000">
                                          <p:val>
                                            <p:strVal val="#ppt_y"/>
                                          </p:val>
                                        </p:tav>
                                      </p:tavLst>
                                    </p:anim>
                                  </p:childTnLst>
                                </p:cTn>
                              </p:par>
                              <p:par>
                                <p:cTn id="20" presetID="18" presetClass="entr" presetSubtype="12" fill="hold" nodeType="with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strips(downLeft)">
                                      <p:cBhvr>
                                        <p:cTn id="22" dur="500"/>
                                        <p:tgtEl>
                                          <p:spTgt spid="40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wipe(down)">
                                      <p:cBhvr>
                                        <p:cTn id="27"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3549"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4161" fill="hold"/>
                                        <p:tgtEl>
                                          <p:spTgt spid="3"/>
                                        </p:tgtEl>
                                      </p:cBhvr>
                                    </p:cmd>
                                  </p:childTnLst>
                                </p:cTn>
                              </p:par>
                            </p:childTnLst>
                          </p:cTn>
                        </p:par>
                      </p:childTnLst>
                    </p:cTn>
                  </p:par>
                </p:childTnLst>
              </p:cTn>
              <p:nextCondLst>
                <p:cond evt="onClick" delay="0">
                  <p:tgtEl>
                    <p:spTgt spid="3"/>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4101" grpId="0" animBg="1" autoUpdateAnimBg="0"/>
      <p:bldP spid="4103" grpId="0" animBg="1" autoUpdateAnimBg="0"/>
      <p:bldP spid="410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9" name="Text Box 9"/>
          <p:cNvSpPr txBox="1">
            <a:spLocks noChangeArrowheads="1"/>
          </p:cNvSpPr>
          <p:nvPr/>
        </p:nvSpPr>
        <p:spPr bwMode="auto">
          <a:xfrm>
            <a:off x="1992313" y="603608"/>
            <a:ext cx="3313112" cy="2585323"/>
          </a:xfrm>
          <a:prstGeom prst="rect">
            <a:avLst/>
          </a:prstGeom>
          <a:solidFill>
            <a:srgbClr val="FFFFCC"/>
          </a:solidFill>
          <a:ln w="635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pPr>
            <a:r>
              <a:rPr lang="sl-SI" altLang="sl-SI" b="1">
                <a:solidFill>
                  <a:srgbClr val="CC3300"/>
                </a:solidFill>
              </a:rPr>
              <a:t>Anton Tomaž Linhart</a:t>
            </a:r>
            <a:r>
              <a:rPr lang="sl-SI" altLang="sl-SI"/>
              <a:t>, Radovljica,                                                    šolski nadzornik </a:t>
            </a:r>
          </a:p>
          <a:p>
            <a:pPr eaLnBrk="0" hangingPunct="0">
              <a:spcBef>
                <a:spcPct val="50000"/>
              </a:spcBef>
              <a:buFontTx/>
              <a:buChar char="•"/>
            </a:pPr>
            <a:r>
              <a:rPr lang="sl-SI" altLang="sl-SI"/>
              <a:t>Prvi slovenski dramatik:                          Ta veseli dan ali Matiček se ženi, Županova Micka, </a:t>
            </a:r>
          </a:p>
          <a:p>
            <a:pPr eaLnBrk="0" hangingPunct="0">
              <a:spcBef>
                <a:spcPct val="50000"/>
              </a:spcBef>
              <a:buFontTx/>
              <a:buChar char="•"/>
            </a:pPr>
            <a:r>
              <a:rPr lang="sl-SI" altLang="sl-SI"/>
              <a:t>Poskus zgodovine Slovencev od najstarejših časov do Karla Velikega..</a:t>
            </a:r>
          </a:p>
        </p:txBody>
      </p:sp>
      <p:sp>
        <p:nvSpPr>
          <p:cNvPr id="10250" name="Rectangle 10"/>
          <p:cNvSpPr>
            <a:spLocks noChangeArrowheads="1"/>
          </p:cNvSpPr>
          <p:nvPr/>
        </p:nvSpPr>
        <p:spPr bwMode="auto">
          <a:xfrm>
            <a:off x="7535863" y="5805489"/>
            <a:ext cx="273685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500"/>
              </a:spcBef>
              <a:spcAft>
                <a:spcPts val="500"/>
              </a:spcAft>
            </a:pPr>
            <a:r>
              <a:rPr lang="sl-SI" altLang="sl-SI" sz="1600" i="1">
                <a:latin typeface="Times New Roman" panose="02020603050405020304" pitchFamily="18" charset="0"/>
              </a:rPr>
              <a:t>…lenega čaka strgan rokav, palca beraška, prazen bokal ...</a:t>
            </a:r>
            <a:r>
              <a:rPr lang="sl-SI" altLang="sl-SI" sz="1600">
                <a:latin typeface="Times New Roman" panose="02020603050405020304" pitchFamily="18" charset="0"/>
              </a:rPr>
              <a:t> </a:t>
            </a:r>
          </a:p>
        </p:txBody>
      </p:sp>
      <p:pic>
        <p:nvPicPr>
          <p:cNvPr id="1025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404813"/>
            <a:ext cx="1662112"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2" name="Text Box 12"/>
          <p:cNvSpPr txBox="1">
            <a:spLocks noChangeArrowheads="1"/>
          </p:cNvSpPr>
          <p:nvPr/>
        </p:nvSpPr>
        <p:spPr bwMode="auto">
          <a:xfrm>
            <a:off x="7967664" y="2636839"/>
            <a:ext cx="17009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ts val="500"/>
              </a:spcBef>
              <a:spcAft>
                <a:spcPts val="500"/>
              </a:spcAft>
            </a:pPr>
            <a:r>
              <a:rPr lang="sl-SI" altLang="sl-SI" sz="1400">
                <a:solidFill>
                  <a:srgbClr val="990000"/>
                </a:solidFill>
              </a:rPr>
              <a:t>Anton Janša</a:t>
            </a:r>
            <a:r>
              <a:rPr lang="sl-SI" altLang="sl-SI" sz="1400"/>
              <a:t> -čebelar</a:t>
            </a:r>
          </a:p>
        </p:txBody>
      </p:sp>
      <p:sp>
        <p:nvSpPr>
          <p:cNvPr id="10254" name="Rectangle 14"/>
          <p:cNvSpPr>
            <a:spLocks noChangeArrowheads="1"/>
          </p:cNvSpPr>
          <p:nvPr/>
        </p:nvSpPr>
        <p:spPr bwMode="auto">
          <a:xfrm>
            <a:off x="1992314" y="5875616"/>
            <a:ext cx="475258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l-SI" altLang="sl-SI" i="1"/>
              <a:t>“Vselej sim shelel Kranjski jesik zheden narediti". </a:t>
            </a:r>
          </a:p>
        </p:txBody>
      </p:sp>
      <p:pic>
        <p:nvPicPr>
          <p:cNvPr id="10256" name="Picture 16"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688" y="3357564"/>
            <a:ext cx="1662112" cy="239077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0258" name="Picture 18" descr="220px-Lin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1" y="404813"/>
            <a:ext cx="1789113" cy="2952750"/>
          </a:xfrm>
          <a:prstGeom prst="rect">
            <a:avLst/>
          </a:prstGeom>
          <a:noFill/>
          <a:extLst>
            <a:ext uri="{909E8E84-426E-40DD-AFC4-6F175D3DCCD1}">
              <a14:hiddenFill xmlns:a14="http://schemas.microsoft.com/office/drawing/2010/main">
                <a:solidFill>
                  <a:srgbClr val="FFFFFF"/>
                </a:solidFill>
              </a14:hiddenFill>
            </a:ext>
          </a:extLst>
        </p:spPr>
      </p:pic>
      <p:sp>
        <p:nvSpPr>
          <p:cNvPr id="10260" name="Rectangle 20"/>
          <p:cNvSpPr>
            <a:spLocks noChangeArrowheads="1"/>
          </p:cNvSpPr>
          <p:nvPr/>
        </p:nvSpPr>
        <p:spPr bwMode="auto">
          <a:xfrm>
            <a:off x="1992313" y="3500439"/>
            <a:ext cx="5327650" cy="174942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l-SI" altLang="sl-SI" b="1">
                <a:solidFill>
                  <a:srgbClr val="CC0000"/>
                </a:solidFill>
              </a:rPr>
              <a:t>Valentin Vodnik</a:t>
            </a:r>
            <a:r>
              <a:rPr lang="sl-SI" altLang="sl-SI">
                <a:solidFill>
                  <a:srgbClr val="CC0000"/>
                </a:solidFill>
              </a:rPr>
              <a:t>, </a:t>
            </a:r>
            <a:r>
              <a:rPr lang="sl-SI" altLang="sl-SI"/>
              <a:t>Ljubljana, duhovnik, ravnatelj   </a:t>
            </a:r>
          </a:p>
          <a:p>
            <a:pPr>
              <a:buFontTx/>
              <a:buChar char="•"/>
            </a:pPr>
            <a:r>
              <a:rPr lang="sl-SI" altLang="sl-SI"/>
              <a:t> Prvi slovenski pesnik (Dramilo, Ilirija oživljena…) </a:t>
            </a:r>
          </a:p>
          <a:p>
            <a:pPr>
              <a:buFontTx/>
              <a:buChar char="•"/>
            </a:pPr>
            <a:r>
              <a:rPr lang="sl-SI" altLang="sl-SI"/>
              <a:t> Knjige: Kuharske bukve, Babištvo, Geologija,  </a:t>
            </a:r>
          </a:p>
          <a:p>
            <a:r>
              <a:rPr lang="sl-SI" altLang="sl-SI"/>
              <a:t>  Pratika </a:t>
            </a:r>
          </a:p>
          <a:p>
            <a:pPr>
              <a:buFontTx/>
              <a:buChar char="•"/>
            </a:pPr>
            <a:r>
              <a:rPr lang="sl-SI" altLang="sl-SI"/>
              <a:t> Prvi časopis v slovenščini Lublanske novice. </a:t>
            </a:r>
          </a:p>
          <a:p>
            <a:pPr>
              <a:buFontTx/>
              <a:buChar char="•"/>
            </a:pPr>
            <a:r>
              <a:rPr lang="sl-SI" altLang="sl-SI"/>
              <a:t> Prevedel je veliko učbenikov v slovenščino.</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38305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fade">
                                      <p:cBhvr>
                                        <p:cTn id="7" dur="1000"/>
                                        <p:tgtEl>
                                          <p:spTgt spid="10251"/>
                                        </p:tgtEl>
                                      </p:cBhvr>
                                    </p:animEffect>
                                    <p:anim calcmode="lin" valueType="num">
                                      <p:cBhvr>
                                        <p:cTn id="8" dur="1000" fill="hold"/>
                                        <p:tgtEl>
                                          <p:spTgt spid="10251"/>
                                        </p:tgtEl>
                                        <p:attrNameLst>
                                          <p:attrName>ppt_x</p:attrName>
                                        </p:attrNameLst>
                                      </p:cBhvr>
                                      <p:tavLst>
                                        <p:tav tm="0">
                                          <p:val>
                                            <p:strVal val="#ppt_x"/>
                                          </p:val>
                                        </p:tav>
                                        <p:tav tm="100000">
                                          <p:val>
                                            <p:strVal val="#ppt_x"/>
                                          </p:val>
                                        </p:tav>
                                      </p:tavLst>
                                    </p:anim>
                                    <p:anim calcmode="lin" valueType="num">
                                      <p:cBhvr>
                                        <p:cTn id="9" dur="1000" fill="hold"/>
                                        <p:tgtEl>
                                          <p:spTgt spid="1025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1000"/>
                                        <p:tgtEl>
                                          <p:spTgt spid="10252"/>
                                        </p:tgtEl>
                                      </p:cBhvr>
                                    </p:animEffect>
                                    <p:anim calcmode="lin" valueType="num">
                                      <p:cBhvr>
                                        <p:cTn id="13" dur="1000" fill="hold"/>
                                        <p:tgtEl>
                                          <p:spTgt spid="10252"/>
                                        </p:tgtEl>
                                        <p:attrNameLst>
                                          <p:attrName>ppt_x</p:attrName>
                                        </p:attrNameLst>
                                      </p:cBhvr>
                                      <p:tavLst>
                                        <p:tav tm="0">
                                          <p:val>
                                            <p:strVal val="#ppt_x"/>
                                          </p:val>
                                        </p:tav>
                                        <p:tav tm="100000">
                                          <p:val>
                                            <p:strVal val="#ppt_x"/>
                                          </p:val>
                                        </p:tav>
                                      </p:tavLst>
                                    </p:anim>
                                    <p:anim calcmode="lin" valueType="num">
                                      <p:cBhvr>
                                        <p:cTn id="14" dur="1000" fill="hold"/>
                                        <p:tgtEl>
                                          <p:spTgt spid="1025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anim calcmode="lin" valueType="num">
                                      <p:cBhvr>
                                        <p:cTn id="19" dur="500" fill="hold"/>
                                        <p:tgtEl>
                                          <p:spTgt spid="10249"/>
                                        </p:tgtEl>
                                        <p:attrNameLst>
                                          <p:attrName>ppt_w</p:attrName>
                                        </p:attrNameLst>
                                      </p:cBhvr>
                                      <p:tavLst>
                                        <p:tav tm="0">
                                          <p:val>
                                            <p:fltVal val="0"/>
                                          </p:val>
                                        </p:tav>
                                        <p:tav tm="100000">
                                          <p:val>
                                            <p:strVal val="#ppt_w"/>
                                          </p:val>
                                        </p:tav>
                                      </p:tavLst>
                                    </p:anim>
                                    <p:anim calcmode="lin" valueType="num">
                                      <p:cBhvr>
                                        <p:cTn id="20" dur="500" fill="hold"/>
                                        <p:tgtEl>
                                          <p:spTgt spid="10249"/>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10258"/>
                                        </p:tgtEl>
                                        <p:attrNameLst>
                                          <p:attrName>style.visibility</p:attrName>
                                        </p:attrNameLst>
                                      </p:cBhvr>
                                      <p:to>
                                        <p:strVal val="visible"/>
                                      </p:to>
                                    </p:set>
                                    <p:animEffect transition="in" filter="fade">
                                      <p:cBhvr>
                                        <p:cTn id="24" dur="2000"/>
                                        <p:tgtEl>
                                          <p:spTgt spid="1025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6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0256"/>
                                        </p:tgtEl>
                                        <p:attrNameLst>
                                          <p:attrName>style.visibility</p:attrName>
                                        </p:attrNameLst>
                                      </p:cBhvr>
                                      <p:to>
                                        <p:strVal val="visible"/>
                                      </p:to>
                                    </p:set>
                                    <p:animEffect transition="in" filter="fade">
                                      <p:cBhvr>
                                        <p:cTn id="33" dur="2000"/>
                                        <p:tgtEl>
                                          <p:spTgt spid="1025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50"/>
                                        </p:tgtEl>
                                        <p:attrNameLst>
                                          <p:attrName>style.visibility</p:attrName>
                                        </p:attrNameLst>
                                      </p:cBhvr>
                                      <p:to>
                                        <p:strVal val="visible"/>
                                      </p:to>
                                    </p:set>
                                    <p:animEffect transition="in" filter="fade">
                                      <p:cBhvr>
                                        <p:cTn id="36" dur="2000"/>
                                        <p:tgtEl>
                                          <p:spTgt spid="102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254"/>
                                        </p:tgtEl>
                                        <p:attrNameLst>
                                          <p:attrName>style.visibility</p:attrName>
                                        </p:attrNameLst>
                                      </p:cBhvr>
                                      <p:to>
                                        <p:strVal val="visible"/>
                                      </p:to>
                                    </p:set>
                                    <p:animEffect transition="in" filter="fade">
                                      <p:cBhvr>
                                        <p:cTn id="39" dur="2000"/>
                                        <p:tgtEl>
                                          <p:spTgt spid="102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4261" fill="hold"/>
                                        <p:tgtEl>
                                          <p:spTgt spid="2"/>
                                        </p:tgtEl>
                                      </p:cBhvr>
                                    </p:cmd>
                                  </p:childTnLst>
                                </p:cTn>
                              </p:par>
                            </p:childTnLst>
                          </p:cTn>
                        </p:par>
                      </p:childTnLst>
                    </p:cTn>
                  </p:par>
                </p:childTnLst>
              </p:cTn>
              <p:nextCondLst>
                <p:cond evt="onClick" delay="0">
                  <p:tgtEl>
                    <p:spTgt spid="2"/>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10249" grpId="0" animBg="1" autoUpdateAnimBg="0"/>
      <p:bldP spid="10250" grpId="0" animBg="1"/>
      <p:bldP spid="10252" grpId="0"/>
      <p:bldP spid="10254" grpId="0" animBg="1"/>
      <p:bldP spid="102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400800" y="228600"/>
            <a:ext cx="4038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ltLang="sl-SI" sz="1600"/>
          </a:p>
        </p:txBody>
      </p:sp>
      <p:sp>
        <p:nvSpPr>
          <p:cNvPr id="5123" name="Rectangle 3"/>
          <p:cNvSpPr>
            <a:spLocks noChangeArrowheads="1"/>
          </p:cNvSpPr>
          <p:nvPr/>
        </p:nvSpPr>
        <p:spPr bwMode="auto">
          <a:xfrm>
            <a:off x="4151314" y="4437064"/>
            <a:ext cx="4537075" cy="174942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500"/>
              </a:spcBef>
              <a:spcAft>
                <a:spcPts val="500"/>
              </a:spcAft>
            </a:pPr>
            <a:r>
              <a:rPr lang="sl-SI" altLang="sl-SI" b="1">
                <a:solidFill>
                  <a:srgbClr val="CC3300"/>
                </a:solidFill>
              </a:rPr>
              <a:t>Jurij Vega</a:t>
            </a:r>
            <a:r>
              <a:rPr lang="sl-SI" altLang="sl-SI" b="1"/>
              <a:t>, </a:t>
            </a:r>
            <a:r>
              <a:rPr lang="sl-SI" altLang="sl-SI"/>
              <a:t>rojen</a:t>
            </a:r>
            <a:r>
              <a:rPr lang="sl-SI" altLang="sl-SI" b="1"/>
              <a:t> </a:t>
            </a:r>
            <a:r>
              <a:rPr lang="sl-SI" altLang="sl-SI"/>
              <a:t>blizu Moravč, izumitelj in matematik; matematične tablice, vpeljava metrskega sistema v avstrijski habsburški monarhiji, vojaški izumi, topovi - </a:t>
            </a:r>
            <a:r>
              <a:rPr lang="sl-SI" altLang="sl-SI">
                <a:solidFill>
                  <a:srgbClr val="990000"/>
                </a:solidFill>
              </a:rPr>
              <a:t>možnar:</a:t>
            </a:r>
            <a:r>
              <a:rPr lang="sl-SI" altLang="sl-SI"/>
              <a:t> artilerijsko orožje z zelo kratko cevjo in velikega kalibra za navpično streljanje.</a:t>
            </a:r>
          </a:p>
        </p:txBody>
      </p:sp>
      <p:sp>
        <p:nvSpPr>
          <p:cNvPr id="5124" name="Rectangle 4"/>
          <p:cNvSpPr>
            <a:spLocks noChangeArrowheads="1"/>
          </p:cNvSpPr>
          <p:nvPr/>
        </p:nvSpPr>
        <p:spPr bwMode="auto">
          <a:xfrm>
            <a:off x="3719514" y="260351"/>
            <a:ext cx="4897437" cy="925513"/>
          </a:xfrm>
          <a:prstGeom prst="rect">
            <a:avLst/>
          </a:prstGeom>
          <a:solidFill>
            <a:srgbClr val="FFFFF3"/>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500"/>
              </a:spcBef>
              <a:spcAft>
                <a:spcPts val="500"/>
              </a:spcAft>
            </a:pPr>
            <a:r>
              <a:rPr lang="sl-SI" altLang="sl-SI" b="1">
                <a:solidFill>
                  <a:srgbClr val="990000"/>
                </a:solidFill>
              </a:rPr>
              <a:t>Gabrijel Gruber: </a:t>
            </a:r>
            <a:r>
              <a:rPr lang="sl-SI" altLang="sl-SI"/>
              <a:t>naredil načrt za </a:t>
            </a:r>
            <a:r>
              <a:rPr lang="sl-SI" altLang="sl-SI" b="1">
                <a:solidFill>
                  <a:srgbClr val="990000"/>
                </a:solidFill>
              </a:rPr>
              <a:t>Gruberjev prekop, </a:t>
            </a:r>
            <a:r>
              <a:rPr lang="sl-SI" altLang="sl-SI"/>
              <a:t>ukvarjal se je tudi s postopki </a:t>
            </a:r>
            <a:r>
              <a:rPr lang="sl-SI" altLang="sl-SI" b="1"/>
              <a:t>osuševanja barja.</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260350"/>
            <a:ext cx="17732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4437064"/>
            <a:ext cx="21431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9" name="Rectangle 19"/>
          <p:cNvSpPr>
            <a:spLocks noChangeArrowheads="1"/>
          </p:cNvSpPr>
          <p:nvPr/>
        </p:nvSpPr>
        <p:spPr bwMode="auto">
          <a:xfrm>
            <a:off x="1774826" y="2420939"/>
            <a:ext cx="6913563" cy="181292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500"/>
              </a:spcBef>
              <a:spcAft>
                <a:spcPts val="500"/>
              </a:spcAft>
            </a:pPr>
            <a:r>
              <a:rPr lang="sl-SI" altLang="sl-SI" sz="1600" b="1">
                <a:solidFill>
                  <a:srgbClr val="990000"/>
                </a:solidFill>
              </a:rPr>
              <a:t>Gabrijel Gruber</a:t>
            </a:r>
            <a:r>
              <a:rPr lang="sl-SI" altLang="sl-SI" sz="1600"/>
              <a:t> - sin bogatega dunajskega orožarja. V Ljubljani je živel med leti 1768-1785, kjer je bil profesor na jezuitskem liceju, vzgojil je več intelektualcev na čelu z Jurijem Vego, zgradil prekop, Gruberjevo palačo in "vilo Podrožnik", konstruiral je vojne ladje, vpeljal jadrnice, ki so vozile po Savi do Beograda, planiral prekop, ki bi povezal Jadransko morje s Črnim, bil je prvi, ki je v laboratoriju proučeval optične privide, raziskoval geološke pojave, mehaniko kapljevin...</a:t>
            </a: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85817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barn(inHorizontal)">
                                      <p:cBhvr>
                                        <p:cTn id="7" dur="500"/>
                                        <p:tgtEl>
                                          <p:spTgt spid="512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barn(inHorizontal)">
                                      <p:cBhvr>
                                        <p:cTn id="10" dur="500"/>
                                        <p:tgtEl>
                                          <p:spTgt spid="512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5139"/>
                                        </p:tgtEl>
                                        <p:attrNameLst>
                                          <p:attrName>style.visibility</p:attrName>
                                        </p:attrNameLst>
                                      </p:cBhvr>
                                      <p:to>
                                        <p:strVal val="visible"/>
                                      </p:to>
                                    </p:set>
                                    <p:animEffect transition="in" filter="barn(inHorizontal)">
                                      <p:cBhvr>
                                        <p:cTn id="13" dur="500"/>
                                        <p:tgtEl>
                                          <p:spTgt spid="51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nodeType="clickEffect">
                                  <p:stCondLst>
                                    <p:cond delay="0"/>
                                  </p:stCondLst>
                                  <p:childTnLst>
                                    <p:set>
                                      <p:cBhvr>
                                        <p:cTn id="17" dur="1" fill="hold">
                                          <p:stCondLst>
                                            <p:cond delay="0"/>
                                          </p:stCondLst>
                                        </p:cTn>
                                        <p:tgtEl>
                                          <p:spTgt spid="5138"/>
                                        </p:tgtEl>
                                        <p:attrNameLst>
                                          <p:attrName>style.visibility</p:attrName>
                                        </p:attrNameLst>
                                      </p:cBhvr>
                                      <p:to>
                                        <p:strVal val="visible"/>
                                      </p:to>
                                    </p:set>
                                    <p:animEffect transition="in" filter="fade">
                                      <p:cBhvr>
                                        <p:cTn id="18" dur="1000"/>
                                        <p:tgtEl>
                                          <p:spTgt spid="5138"/>
                                        </p:tgtEl>
                                      </p:cBhvr>
                                    </p:animEffect>
                                    <p:anim calcmode="lin" valueType="num">
                                      <p:cBhvr>
                                        <p:cTn id="19" dur="1000" fill="hold"/>
                                        <p:tgtEl>
                                          <p:spTgt spid="5138"/>
                                        </p:tgtEl>
                                        <p:attrNameLst>
                                          <p:attrName>ppt_x</p:attrName>
                                        </p:attrNameLst>
                                      </p:cBhvr>
                                      <p:tavLst>
                                        <p:tav tm="0">
                                          <p:val>
                                            <p:strVal val="#ppt_x"/>
                                          </p:val>
                                        </p:tav>
                                        <p:tav tm="100000">
                                          <p:val>
                                            <p:strVal val="#ppt_x"/>
                                          </p:val>
                                        </p:tav>
                                      </p:tavLst>
                                    </p:anim>
                                    <p:anim calcmode="lin" valueType="num">
                                      <p:cBhvr>
                                        <p:cTn id="20" dur="1000" fill="hold"/>
                                        <p:tgtEl>
                                          <p:spTgt spid="513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fade">
                                      <p:cBhvr>
                                        <p:cTn id="23" dur="1000"/>
                                        <p:tgtEl>
                                          <p:spTgt spid="5123"/>
                                        </p:tgtEl>
                                      </p:cBhvr>
                                    </p:animEffect>
                                    <p:anim calcmode="lin" valueType="num">
                                      <p:cBhvr>
                                        <p:cTn id="24" dur="1000" fill="hold"/>
                                        <p:tgtEl>
                                          <p:spTgt spid="5123"/>
                                        </p:tgtEl>
                                        <p:attrNameLst>
                                          <p:attrName>ppt_x</p:attrName>
                                        </p:attrNameLst>
                                      </p:cBhvr>
                                      <p:tavLst>
                                        <p:tav tm="0">
                                          <p:val>
                                            <p:strVal val="#ppt_x"/>
                                          </p:val>
                                        </p:tav>
                                        <p:tav tm="100000">
                                          <p:val>
                                            <p:strVal val="#ppt_x"/>
                                          </p:val>
                                        </p:tav>
                                      </p:tavLst>
                                    </p:anim>
                                    <p:anim calcmode="lin" valueType="num">
                                      <p:cBhvr>
                                        <p:cTn id="25"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4979"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5123" grpId="0" animBg="1"/>
      <p:bldP spid="5124" grpId="0" animBg="1"/>
      <p:bldP spid="51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400800" y="228600"/>
            <a:ext cx="4038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ltLang="sl-SI" sz="1600"/>
          </a:p>
        </p:txBody>
      </p:sp>
      <p:sp>
        <p:nvSpPr>
          <p:cNvPr id="11271" name="Rectangle 7"/>
          <p:cNvSpPr>
            <a:spLocks noChangeArrowheads="1"/>
          </p:cNvSpPr>
          <p:nvPr/>
        </p:nvSpPr>
        <p:spPr bwMode="auto">
          <a:xfrm>
            <a:off x="1963253" y="192188"/>
            <a:ext cx="2437782" cy="3077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sl-SI" altLang="sl-SI" sz="1400"/>
              <a:t>Naštej slovenske razsvetljence!</a:t>
            </a:r>
          </a:p>
        </p:txBody>
      </p:sp>
      <p:sp>
        <p:nvSpPr>
          <p:cNvPr id="11272" name="Rectangle 8"/>
          <p:cNvSpPr>
            <a:spLocks noChangeArrowheads="1"/>
          </p:cNvSpPr>
          <p:nvPr/>
        </p:nvSpPr>
        <p:spPr bwMode="auto">
          <a:xfrm>
            <a:off x="1847850" y="552550"/>
            <a:ext cx="2487604" cy="307777"/>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pPr>
            <a:r>
              <a:rPr lang="sl-SI" altLang="sl-SI" sz="1400"/>
              <a:t>Kdo velja za njihovega mecena?</a:t>
            </a:r>
          </a:p>
        </p:txBody>
      </p:sp>
      <p:sp>
        <p:nvSpPr>
          <p:cNvPr id="11273" name="Rectangle 9"/>
          <p:cNvSpPr>
            <a:spLocks noChangeArrowheads="1"/>
          </p:cNvSpPr>
          <p:nvPr/>
        </p:nvSpPr>
        <p:spPr bwMode="auto">
          <a:xfrm>
            <a:off x="1847851" y="984350"/>
            <a:ext cx="3178819" cy="30777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sl-SI" sz="1400"/>
              <a:t>Kdo je napisal Slovnico kranjskega jezika?</a:t>
            </a:r>
          </a:p>
        </p:txBody>
      </p:sp>
      <p:sp>
        <p:nvSpPr>
          <p:cNvPr id="11274" name="Rectangle 10"/>
          <p:cNvSpPr>
            <a:spLocks noChangeArrowheads="1"/>
          </p:cNvSpPr>
          <p:nvPr/>
        </p:nvSpPr>
        <p:spPr bwMode="auto">
          <a:xfrm>
            <a:off x="1847850" y="1416150"/>
            <a:ext cx="4017318" cy="307777"/>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sl-SI" sz="1400"/>
              <a:t>Po čem je še znan najbolj znan slovenski matematik?</a:t>
            </a:r>
          </a:p>
        </p:txBody>
      </p:sp>
      <p:sp>
        <p:nvSpPr>
          <p:cNvPr id="11275" name="Rectangle 11"/>
          <p:cNvSpPr>
            <a:spLocks noChangeArrowheads="1"/>
          </p:cNvSpPr>
          <p:nvPr/>
        </p:nvSpPr>
        <p:spPr bwMode="auto">
          <a:xfrm>
            <a:off x="1847850" y="1847950"/>
            <a:ext cx="3350084" cy="30777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sl-SI" sz="1400"/>
              <a:t>Kdo velja za prvega slovenskega dramatika?</a:t>
            </a:r>
          </a:p>
        </p:txBody>
      </p:sp>
      <p:sp>
        <p:nvSpPr>
          <p:cNvPr id="11276" name="Rectangle 12"/>
          <p:cNvSpPr>
            <a:spLocks noChangeArrowheads="1"/>
          </p:cNvSpPr>
          <p:nvPr/>
        </p:nvSpPr>
        <p:spPr bwMode="auto">
          <a:xfrm>
            <a:off x="1847851" y="2279750"/>
            <a:ext cx="1755865" cy="307777"/>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sl-SI" sz="1400"/>
              <a:t>Kateri dve deli sta to?</a:t>
            </a:r>
          </a:p>
        </p:txBody>
      </p:sp>
      <p:sp>
        <p:nvSpPr>
          <p:cNvPr id="11277" name="Rectangle 13"/>
          <p:cNvSpPr>
            <a:spLocks noChangeArrowheads="1"/>
          </p:cNvSpPr>
          <p:nvPr/>
        </p:nvSpPr>
        <p:spPr bwMode="auto">
          <a:xfrm>
            <a:off x="1847850" y="2711550"/>
            <a:ext cx="3891706" cy="30777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sl-SI" sz="1400"/>
              <a:t>Katero  njegovo delo opisuje zgodovino Slovencev?</a:t>
            </a:r>
          </a:p>
        </p:txBody>
      </p:sp>
      <p:sp>
        <p:nvSpPr>
          <p:cNvPr id="11278" name="Rectangle 14"/>
          <p:cNvSpPr>
            <a:spLocks noChangeArrowheads="1"/>
          </p:cNvSpPr>
          <p:nvPr/>
        </p:nvSpPr>
        <p:spPr bwMode="auto">
          <a:xfrm>
            <a:off x="1847851" y="3092550"/>
            <a:ext cx="4318875" cy="307777"/>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pPr>
            <a:r>
              <a:rPr lang="sl-SI" altLang="sl-SI" sz="1400"/>
              <a:t>Zakaj je bila večina slov. izobražencev iz vrst duhovnikov?</a:t>
            </a:r>
          </a:p>
        </p:txBody>
      </p:sp>
      <p:sp>
        <p:nvSpPr>
          <p:cNvPr id="11279" name="Rectangle 15"/>
          <p:cNvSpPr>
            <a:spLocks noChangeArrowheads="1"/>
          </p:cNvSpPr>
          <p:nvPr/>
        </p:nvSpPr>
        <p:spPr bwMode="auto">
          <a:xfrm>
            <a:off x="1847850" y="3473550"/>
            <a:ext cx="3103542" cy="307777"/>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pPr>
            <a:r>
              <a:rPr lang="sl-SI" altLang="sl-SI" sz="1400"/>
              <a:t>S čim vse se je ukvarjal Valentin Vodnik?</a:t>
            </a:r>
          </a:p>
        </p:txBody>
      </p:sp>
      <p:sp>
        <p:nvSpPr>
          <p:cNvPr id="11280" name="Rectangle 16"/>
          <p:cNvSpPr>
            <a:spLocks noChangeArrowheads="1"/>
          </p:cNvSpPr>
          <p:nvPr/>
        </p:nvSpPr>
        <p:spPr bwMode="auto">
          <a:xfrm>
            <a:off x="1847850" y="3854550"/>
            <a:ext cx="3183372" cy="30777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sl-SI" altLang="sl-SI" sz="1400"/>
              <a:t>Komu posebej velja njegovo navdušenje?</a:t>
            </a:r>
          </a:p>
        </p:txBody>
      </p:sp>
      <p:graphicFrame>
        <p:nvGraphicFramePr>
          <p:cNvPr id="11871" name="Group 607"/>
          <p:cNvGraphicFramePr>
            <a:graphicFrameLocks noGrp="1"/>
          </p:cNvGraphicFramePr>
          <p:nvPr/>
        </p:nvGraphicFramePr>
        <p:xfrm>
          <a:off x="5519739" y="3716338"/>
          <a:ext cx="4967287" cy="3017520"/>
        </p:xfrm>
        <a:graphic>
          <a:graphicData uri="http://schemas.openxmlformats.org/drawingml/2006/table">
            <a:tbl>
              <a:tblPr/>
              <a:tblGrid>
                <a:gridCol w="331787">
                  <a:extLst>
                    <a:ext uri="{9D8B030D-6E8A-4147-A177-3AD203B41FA5}">
                      <a16:colId xmlns:a16="http://schemas.microsoft.com/office/drawing/2014/main" val="1078023758"/>
                    </a:ext>
                  </a:extLst>
                </a:gridCol>
                <a:gridCol w="331788">
                  <a:extLst>
                    <a:ext uri="{9D8B030D-6E8A-4147-A177-3AD203B41FA5}">
                      <a16:colId xmlns:a16="http://schemas.microsoft.com/office/drawing/2014/main" val="4039089202"/>
                    </a:ext>
                  </a:extLst>
                </a:gridCol>
                <a:gridCol w="331787">
                  <a:extLst>
                    <a:ext uri="{9D8B030D-6E8A-4147-A177-3AD203B41FA5}">
                      <a16:colId xmlns:a16="http://schemas.microsoft.com/office/drawing/2014/main" val="305591224"/>
                    </a:ext>
                  </a:extLst>
                </a:gridCol>
                <a:gridCol w="328613">
                  <a:extLst>
                    <a:ext uri="{9D8B030D-6E8A-4147-A177-3AD203B41FA5}">
                      <a16:colId xmlns:a16="http://schemas.microsoft.com/office/drawing/2014/main" val="1414907977"/>
                    </a:ext>
                  </a:extLst>
                </a:gridCol>
                <a:gridCol w="330200">
                  <a:extLst>
                    <a:ext uri="{9D8B030D-6E8A-4147-A177-3AD203B41FA5}">
                      <a16:colId xmlns:a16="http://schemas.microsoft.com/office/drawing/2014/main" val="216620027"/>
                    </a:ext>
                  </a:extLst>
                </a:gridCol>
                <a:gridCol w="331787">
                  <a:extLst>
                    <a:ext uri="{9D8B030D-6E8A-4147-A177-3AD203B41FA5}">
                      <a16:colId xmlns:a16="http://schemas.microsoft.com/office/drawing/2014/main" val="416241082"/>
                    </a:ext>
                  </a:extLst>
                </a:gridCol>
                <a:gridCol w="331788">
                  <a:extLst>
                    <a:ext uri="{9D8B030D-6E8A-4147-A177-3AD203B41FA5}">
                      <a16:colId xmlns:a16="http://schemas.microsoft.com/office/drawing/2014/main" val="4191693306"/>
                    </a:ext>
                  </a:extLst>
                </a:gridCol>
                <a:gridCol w="331787">
                  <a:extLst>
                    <a:ext uri="{9D8B030D-6E8A-4147-A177-3AD203B41FA5}">
                      <a16:colId xmlns:a16="http://schemas.microsoft.com/office/drawing/2014/main" val="518664865"/>
                    </a:ext>
                  </a:extLst>
                </a:gridCol>
                <a:gridCol w="331788">
                  <a:extLst>
                    <a:ext uri="{9D8B030D-6E8A-4147-A177-3AD203B41FA5}">
                      <a16:colId xmlns:a16="http://schemas.microsoft.com/office/drawing/2014/main" val="2014799205"/>
                    </a:ext>
                  </a:extLst>
                </a:gridCol>
                <a:gridCol w="331787">
                  <a:extLst>
                    <a:ext uri="{9D8B030D-6E8A-4147-A177-3AD203B41FA5}">
                      <a16:colId xmlns:a16="http://schemas.microsoft.com/office/drawing/2014/main" val="2751935796"/>
                    </a:ext>
                  </a:extLst>
                </a:gridCol>
                <a:gridCol w="330200">
                  <a:extLst>
                    <a:ext uri="{9D8B030D-6E8A-4147-A177-3AD203B41FA5}">
                      <a16:colId xmlns:a16="http://schemas.microsoft.com/office/drawing/2014/main" val="3826809960"/>
                    </a:ext>
                  </a:extLst>
                </a:gridCol>
                <a:gridCol w="328613">
                  <a:extLst>
                    <a:ext uri="{9D8B030D-6E8A-4147-A177-3AD203B41FA5}">
                      <a16:colId xmlns:a16="http://schemas.microsoft.com/office/drawing/2014/main" val="3022485145"/>
                    </a:ext>
                  </a:extLst>
                </a:gridCol>
                <a:gridCol w="331787">
                  <a:extLst>
                    <a:ext uri="{9D8B030D-6E8A-4147-A177-3AD203B41FA5}">
                      <a16:colId xmlns:a16="http://schemas.microsoft.com/office/drawing/2014/main" val="72367936"/>
                    </a:ext>
                  </a:extLst>
                </a:gridCol>
                <a:gridCol w="331788">
                  <a:extLst>
                    <a:ext uri="{9D8B030D-6E8A-4147-A177-3AD203B41FA5}">
                      <a16:colId xmlns:a16="http://schemas.microsoft.com/office/drawing/2014/main" val="2156072764"/>
                    </a:ext>
                  </a:extLst>
                </a:gridCol>
                <a:gridCol w="331787">
                  <a:extLst>
                    <a:ext uri="{9D8B030D-6E8A-4147-A177-3AD203B41FA5}">
                      <a16:colId xmlns:a16="http://schemas.microsoft.com/office/drawing/2014/main" val="2539271956"/>
                    </a:ext>
                  </a:extLst>
                </a:gridCol>
              </a:tblGrid>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J</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L</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A</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R</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T</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V</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J</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K</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L</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796610837"/>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U</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K</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Z</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T</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B</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V</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C</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Y</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A</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P</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84094020"/>
                  </a:ext>
                </a:extLst>
              </a:tr>
              <a:tr h="3190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T</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L</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R</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V</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Ž</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Z</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A</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Ž</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350335465"/>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E</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Š</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T</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N</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E</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M</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P</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392341603"/>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J</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D</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M</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N</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V</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U</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P</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590175553"/>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D</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U</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A</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V</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N</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J</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K</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L</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Č</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P</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430725931"/>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E</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Z</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J</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C</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D</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B</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E</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M</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N</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E</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C</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E</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M</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Ž</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562343122"/>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R</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T</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A</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S</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D</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Ž</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F</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G</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U</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O</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P</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Č</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770991468"/>
                  </a:ext>
                </a:extLst>
              </a:tr>
              <a:tr h="2952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V</a:t>
                      </a:r>
                    </a:p>
                  </a:txBody>
                  <a:tcPr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B</a:t>
                      </a:r>
                    </a:p>
                  </a:txBody>
                  <a:tcPr horzOverflow="overflow">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N</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J</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H</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K</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L</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Č</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A</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D</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R</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T</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Z</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U</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altLang="sl-SI" sz="1600" b="0" i="0" u="none" strike="noStrike" cap="none" normalizeH="0" baseline="0" smtClean="0">
                          <a:ln>
                            <a:noFill/>
                          </a:ln>
                          <a:solidFill>
                            <a:schemeClr val="tx1"/>
                          </a:solidFill>
                          <a:effectLst/>
                          <a:latin typeface="Arial" panose="020B0604020202020204" pitchFamily="34" charset="0"/>
                        </a:rPr>
                        <a:t>I</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90424969"/>
                  </a:ext>
                </a:extLst>
              </a:tr>
            </a:tbl>
          </a:graphicData>
        </a:graphic>
      </p:graphicFrame>
      <p:sp>
        <p:nvSpPr>
          <p:cNvPr id="11894" name="Rectangle 630"/>
          <p:cNvSpPr>
            <a:spLocks noChangeArrowheads="1"/>
          </p:cNvSpPr>
          <p:nvPr/>
        </p:nvSpPr>
        <p:spPr bwMode="auto">
          <a:xfrm>
            <a:off x="6672263" y="115889"/>
            <a:ext cx="3852862" cy="3475037"/>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l-SI" altLang="sl-SI" sz="1400" i="1">
                <a:latin typeface="Arial Narrow" panose="020B0606020202030204" pitchFamily="34" charset="0"/>
              </a:rPr>
              <a:t>Rojen sem 3. svečana 1758 ob 3. uri zjutra v Gorni Šiški na Jami per Žibertu iz očeta Jozefa inu matere Jera Pance iz Viča ... Večji del Vodnikov je pozno starost doživelo; dva brata inu ena sestra mojga dedca so mene dostikrat pestovali inu potle hvalili, kader sem pridno v šolo hodil ... Krajnsko me je mati učila, nemško inu latinsko šole; lastno vesele pa laško, francosko inu sploh slovensko ... Z očetam Marka Pohlin, diskalceatam, se izznanim 1773, pišem nekaj krajnskega inu zaokrožim nekatere pesme, med katirmi je od zadovolnega Krajnca komaj enmalo branja vredna. Vselej sem želel krajnski jezik čeden narediti ... Če bom živel, očem še katiro noro med ludi dati; naši nastopniki bodo saj imeli kaj nad nami popravlati inu brusiti. Pisano na Gorjušah v bohinskeh gorah 1. rožni-cveta 1796.</a:t>
            </a:r>
            <a:r>
              <a:rPr lang="sl-SI" altLang="sl-SI" sz="1400">
                <a:latin typeface="Arial Narrow" panose="020B0606020202030204" pitchFamily="34" charset="0"/>
              </a:rPr>
              <a:t>                                                           </a:t>
            </a:r>
            <a:r>
              <a:rPr lang="sl-SI" altLang="sl-SI" sz="1200">
                <a:latin typeface="Arial Narrow" panose="020B0606020202030204" pitchFamily="34" charset="0"/>
              </a:rPr>
              <a:t>Iz Vodnikove rokopisne avtobiografije </a:t>
            </a:r>
          </a:p>
        </p:txBody>
      </p:sp>
    </p:spTree>
    <p:extLst>
      <p:ext uri="{BB962C8B-B14F-4D97-AF65-F5344CB8AC3E}">
        <p14:creationId xmlns:p14="http://schemas.microsoft.com/office/powerpoint/2010/main" val="100701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wipe(down)">
                                      <p:cBhvr>
                                        <p:cTn id="7" dur="500"/>
                                        <p:tgtEl>
                                          <p:spTgt spid="11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272"/>
                                        </p:tgtEl>
                                        <p:attrNameLst>
                                          <p:attrName>style.visibility</p:attrName>
                                        </p:attrNameLst>
                                      </p:cBhvr>
                                      <p:to>
                                        <p:strVal val="visible"/>
                                      </p:to>
                                    </p:set>
                                    <p:animEffect transition="in" filter="wipe(down)">
                                      <p:cBhvr>
                                        <p:cTn id="12" dur="500"/>
                                        <p:tgtEl>
                                          <p:spTgt spid="112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273"/>
                                        </p:tgtEl>
                                        <p:attrNameLst>
                                          <p:attrName>style.visibility</p:attrName>
                                        </p:attrNameLst>
                                      </p:cBhvr>
                                      <p:to>
                                        <p:strVal val="visible"/>
                                      </p:to>
                                    </p:set>
                                    <p:animEffect transition="in" filter="wipe(down)">
                                      <p:cBhvr>
                                        <p:cTn id="17" dur="500"/>
                                        <p:tgtEl>
                                          <p:spTgt spid="112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274"/>
                                        </p:tgtEl>
                                        <p:attrNameLst>
                                          <p:attrName>style.visibility</p:attrName>
                                        </p:attrNameLst>
                                      </p:cBhvr>
                                      <p:to>
                                        <p:strVal val="visible"/>
                                      </p:to>
                                    </p:set>
                                    <p:animEffect transition="in" filter="wipe(down)">
                                      <p:cBhvr>
                                        <p:cTn id="22" dur="500"/>
                                        <p:tgtEl>
                                          <p:spTgt spid="112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11275"/>
                                        </p:tgtEl>
                                        <p:attrNameLst>
                                          <p:attrName>style.visibility</p:attrName>
                                        </p:attrNameLst>
                                      </p:cBhvr>
                                      <p:to>
                                        <p:strVal val="visible"/>
                                      </p:to>
                                    </p:set>
                                    <p:anim calcmode="lin" valueType="num">
                                      <p:cBhvr>
                                        <p:cTn id="27" dur="500" fill="hold"/>
                                        <p:tgtEl>
                                          <p:spTgt spid="11275"/>
                                        </p:tgtEl>
                                        <p:attrNameLst>
                                          <p:attrName>ppt_w</p:attrName>
                                        </p:attrNameLst>
                                      </p:cBhvr>
                                      <p:tavLst>
                                        <p:tav tm="0">
                                          <p:val>
                                            <p:strVal val="4*#ppt_w"/>
                                          </p:val>
                                        </p:tav>
                                        <p:tav tm="100000">
                                          <p:val>
                                            <p:strVal val="#ppt_w"/>
                                          </p:val>
                                        </p:tav>
                                      </p:tavLst>
                                    </p:anim>
                                    <p:anim calcmode="lin" valueType="num">
                                      <p:cBhvr>
                                        <p:cTn id="28" dur="500" fill="hold"/>
                                        <p:tgtEl>
                                          <p:spTgt spid="11275"/>
                                        </p:tgtEl>
                                        <p:attrNameLst>
                                          <p:attrName>ppt_h</p:attrName>
                                        </p:attrNameLst>
                                      </p:cBhvr>
                                      <p:tavLst>
                                        <p:tav tm="0">
                                          <p:val>
                                            <p:strVal val="4*#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276"/>
                                        </p:tgtEl>
                                        <p:attrNameLst>
                                          <p:attrName>style.visibility</p:attrName>
                                        </p:attrNameLst>
                                      </p:cBhvr>
                                      <p:to>
                                        <p:strVal val="visible"/>
                                      </p:to>
                                    </p:set>
                                    <p:animEffect transition="in" filter="wipe(left)">
                                      <p:cBhvr>
                                        <p:cTn id="33" dur="500"/>
                                        <p:tgtEl>
                                          <p:spTgt spid="1127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11277"/>
                                        </p:tgtEl>
                                        <p:attrNameLst>
                                          <p:attrName>style.visibility</p:attrName>
                                        </p:attrNameLst>
                                      </p:cBhvr>
                                      <p:to>
                                        <p:strVal val="visible"/>
                                      </p:to>
                                    </p:set>
                                    <p:anim calcmode="lin" valueType="num">
                                      <p:cBhvr>
                                        <p:cTn id="38" dur="500" fill="hold"/>
                                        <p:tgtEl>
                                          <p:spTgt spid="11277"/>
                                        </p:tgtEl>
                                        <p:attrNameLst>
                                          <p:attrName>ppt_w</p:attrName>
                                        </p:attrNameLst>
                                      </p:cBhvr>
                                      <p:tavLst>
                                        <p:tav tm="0">
                                          <p:val>
                                            <p:strVal val="4*#ppt_w"/>
                                          </p:val>
                                        </p:tav>
                                        <p:tav tm="100000">
                                          <p:val>
                                            <p:strVal val="#ppt_w"/>
                                          </p:val>
                                        </p:tav>
                                      </p:tavLst>
                                    </p:anim>
                                    <p:anim calcmode="lin" valueType="num">
                                      <p:cBhvr>
                                        <p:cTn id="39" dur="500" fill="hold"/>
                                        <p:tgtEl>
                                          <p:spTgt spid="11277"/>
                                        </p:tgtEl>
                                        <p:attrNameLst>
                                          <p:attrName>ppt_h</p:attrName>
                                        </p:attrNameLst>
                                      </p:cBhvr>
                                      <p:tavLst>
                                        <p:tav tm="0">
                                          <p:val>
                                            <p:strVal val="4*#ppt_h"/>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11278"/>
                                        </p:tgtEl>
                                        <p:attrNameLst>
                                          <p:attrName>style.visibility</p:attrName>
                                        </p:attrNameLst>
                                      </p:cBhvr>
                                      <p:to>
                                        <p:strVal val="visible"/>
                                      </p:to>
                                    </p:set>
                                    <p:anim calcmode="lin" valueType="num">
                                      <p:cBhvr>
                                        <p:cTn id="44" dur="500" fill="hold"/>
                                        <p:tgtEl>
                                          <p:spTgt spid="11278"/>
                                        </p:tgtEl>
                                        <p:attrNameLst>
                                          <p:attrName>ppt_w</p:attrName>
                                        </p:attrNameLst>
                                      </p:cBhvr>
                                      <p:tavLst>
                                        <p:tav tm="0">
                                          <p:val>
                                            <p:strVal val="4*#ppt_w"/>
                                          </p:val>
                                        </p:tav>
                                        <p:tav tm="100000">
                                          <p:val>
                                            <p:strVal val="#ppt_w"/>
                                          </p:val>
                                        </p:tav>
                                      </p:tavLst>
                                    </p:anim>
                                    <p:anim calcmode="lin" valueType="num">
                                      <p:cBhvr>
                                        <p:cTn id="45" dur="500" fill="hold"/>
                                        <p:tgtEl>
                                          <p:spTgt spid="11278"/>
                                        </p:tgtEl>
                                        <p:attrNameLst>
                                          <p:attrName>ppt_h</p:attrName>
                                        </p:attrNameLst>
                                      </p:cBhvr>
                                      <p:tavLst>
                                        <p:tav tm="0">
                                          <p:val>
                                            <p:strVal val="4*#ppt_h"/>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11279"/>
                                        </p:tgtEl>
                                        <p:attrNameLst>
                                          <p:attrName>style.visibility</p:attrName>
                                        </p:attrNameLst>
                                      </p:cBhvr>
                                      <p:to>
                                        <p:strVal val="visible"/>
                                      </p:to>
                                    </p:set>
                                    <p:anim calcmode="lin" valueType="num">
                                      <p:cBhvr additive="base">
                                        <p:cTn id="50" dur="500" fill="hold"/>
                                        <p:tgtEl>
                                          <p:spTgt spid="11279"/>
                                        </p:tgtEl>
                                        <p:attrNameLst>
                                          <p:attrName>ppt_x</p:attrName>
                                        </p:attrNameLst>
                                      </p:cBhvr>
                                      <p:tavLst>
                                        <p:tav tm="0">
                                          <p:val>
                                            <p:strVal val="1+#ppt_w/2"/>
                                          </p:val>
                                        </p:tav>
                                        <p:tav tm="100000">
                                          <p:val>
                                            <p:strVal val="#ppt_x"/>
                                          </p:val>
                                        </p:tav>
                                      </p:tavLst>
                                    </p:anim>
                                    <p:anim calcmode="lin" valueType="num">
                                      <p:cBhvr additive="base">
                                        <p:cTn id="51" dur="500" fill="hold"/>
                                        <p:tgtEl>
                                          <p:spTgt spid="11279"/>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grpId="0" nodeType="clickEffect">
                                  <p:stCondLst>
                                    <p:cond delay="0"/>
                                  </p:stCondLst>
                                  <p:childTnLst>
                                    <p:set>
                                      <p:cBhvr>
                                        <p:cTn id="55" dur="1" fill="hold">
                                          <p:stCondLst>
                                            <p:cond delay="0"/>
                                          </p:stCondLst>
                                        </p:cTn>
                                        <p:tgtEl>
                                          <p:spTgt spid="11280"/>
                                        </p:tgtEl>
                                        <p:attrNameLst>
                                          <p:attrName>style.visibility</p:attrName>
                                        </p:attrNameLst>
                                      </p:cBhvr>
                                      <p:to>
                                        <p:strVal val="visible"/>
                                      </p:to>
                                    </p:set>
                                    <p:anim calcmode="lin" valueType="num">
                                      <p:cBhvr>
                                        <p:cTn id="56" dur="1000" fill="hold"/>
                                        <p:tgtEl>
                                          <p:spTgt spid="11280"/>
                                        </p:tgtEl>
                                        <p:attrNameLst>
                                          <p:attrName>ppt_w</p:attrName>
                                        </p:attrNameLst>
                                      </p:cBhvr>
                                      <p:tavLst>
                                        <p:tav tm="0">
                                          <p:val>
                                            <p:fltVal val="0"/>
                                          </p:val>
                                        </p:tav>
                                        <p:tav tm="100000">
                                          <p:val>
                                            <p:strVal val="#ppt_w"/>
                                          </p:val>
                                        </p:tav>
                                      </p:tavLst>
                                    </p:anim>
                                    <p:anim calcmode="lin" valueType="num">
                                      <p:cBhvr>
                                        <p:cTn id="57" dur="1000" fill="hold"/>
                                        <p:tgtEl>
                                          <p:spTgt spid="11280"/>
                                        </p:tgtEl>
                                        <p:attrNameLst>
                                          <p:attrName>ppt_h</p:attrName>
                                        </p:attrNameLst>
                                      </p:cBhvr>
                                      <p:tavLst>
                                        <p:tav tm="0">
                                          <p:val>
                                            <p:fltVal val="0"/>
                                          </p:val>
                                        </p:tav>
                                        <p:tav tm="100000">
                                          <p:val>
                                            <p:strVal val="#ppt_h"/>
                                          </p:val>
                                        </p:tav>
                                      </p:tavLst>
                                    </p:anim>
                                    <p:anim calcmode="lin" valueType="num">
                                      <p:cBhvr>
                                        <p:cTn id="58" dur="1000" fill="hold"/>
                                        <p:tgtEl>
                                          <p:spTgt spid="11280"/>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28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P spid="11272" grpId="0" animBg="1" autoUpdateAnimBg="0"/>
      <p:bldP spid="11273" grpId="0" animBg="1" autoUpdateAnimBg="0"/>
      <p:bldP spid="11274" grpId="0" animBg="1" autoUpdateAnimBg="0"/>
      <p:bldP spid="11275" grpId="0" animBg="1" autoUpdateAnimBg="0"/>
      <p:bldP spid="11276" grpId="0" animBg="1" autoUpdateAnimBg="0"/>
      <p:bldP spid="11277" grpId="0" animBg="1" autoUpdateAnimBg="0"/>
      <p:bldP spid="11278" grpId="0" animBg="1" autoUpdateAnimBg="0"/>
      <p:bldP spid="11279" grpId="0" animBg="1" autoUpdateAnimBg="0"/>
      <p:bldP spid="11280" grpId="0" animBg="1" autoUpdateAnimBg="0"/>
    </p:bld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760</Words>
  <Application>Microsoft Office PowerPoint</Application>
  <PresentationFormat>Širokozaslonsko</PresentationFormat>
  <Paragraphs>168</Paragraphs>
  <Slides>5</Slides>
  <Notes>0</Notes>
  <HiddenSlides>0</HiddenSlides>
  <MMClips>5</MMClips>
  <ScaleCrop>false</ScaleCrop>
  <HeadingPairs>
    <vt:vector size="8" baseType="variant">
      <vt:variant>
        <vt:lpstr>Uporabljene pisave</vt:lpstr>
      </vt:variant>
      <vt:variant>
        <vt:i4>5</vt:i4>
      </vt:variant>
      <vt:variant>
        <vt:lpstr>Tema</vt:lpstr>
      </vt:variant>
      <vt:variant>
        <vt:i4>1</vt:i4>
      </vt:variant>
      <vt:variant>
        <vt:lpstr>Vdelani OLE strežniki</vt:lpstr>
      </vt:variant>
      <vt:variant>
        <vt:i4>1</vt:i4>
      </vt:variant>
      <vt:variant>
        <vt:lpstr>Naslovi diapozitivov</vt:lpstr>
      </vt:variant>
      <vt:variant>
        <vt:i4>5</vt:i4>
      </vt:variant>
    </vt:vector>
  </HeadingPairs>
  <TitlesOfParts>
    <vt:vector size="12" baseType="lpstr">
      <vt:lpstr>Arial</vt:lpstr>
      <vt:lpstr>Arial Narrow</vt:lpstr>
      <vt:lpstr>Calibri</vt:lpstr>
      <vt:lpstr>Calibri Light</vt:lpstr>
      <vt:lpstr>Times New Roman</vt:lpstr>
      <vt:lpstr>Officeova tema</vt:lpstr>
      <vt:lpstr>Bitmap Image</vt:lpstr>
      <vt:lpstr>Razsvetljenstvo na Slovenskem</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Razsvetljenstvo na Slovenskem</dc:title>
  <dc:creator>Blanka Čad</dc:creator>
  <cp:lastModifiedBy>Blanka Čad</cp:lastModifiedBy>
  <cp:revision>4</cp:revision>
  <dcterms:created xsi:type="dcterms:W3CDTF">2020-04-10T10:53:14Z</dcterms:created>
  <dcterms:modified xsi:type="dcterms:W3CDTF">2020-04-10T12:01:33Z</dcterms:modified>
</cp:coreProperties>
</file>