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74" r:id="rId12"/>
    <p:sldId id="265" r:id="rId13"/>
    <p:sldId id="272" r:id="rId14"/>
    <p:sldId id="266" r:id="rId15"/>
    <p:sldId id="275" r:id="rId16"/>
    <p:sldId id="267" r:id="rId17"/>
    <p:sldId id="268" r:id="rId18"/>
    <p:sldId id="300" r:id="rId19"/>
    <p:sldId id="301" r:id="rId20"/>
    <p:sldId id="270" r:id="rId21"/>
    <p:sldId id="276" r:id="rId22"/>
    <p:sldId id="277" r:id="rId23"/>
    <p:sldId id="297" r:id="rId24"/>
    <p:sldId id="299" r:id="rId25"/>
    <p:sldId id="298" r:id="rId26"/>
    <p:sldId id="303" r:id="rId27"/>
    <p:sldId id="278" r:id="rId28"/>
    <p:sldId id="286" r:id="rId29"/>
    <p:sldId id="287" r:id="rId30"/>
    <p:sldId id="269" r:id="rId31"/>
    <p:sldId id="291" r:id="rId32"/>
    <p:sldId id="288" r:id="rId33"/>
    <p:sldId id="290" r:id="rId34"/>
    <p:sldId id="271" r:id="rId35"/>
    <p:sldId id="292" r:id="rId36"/>
    <p:sldId id="294" r:id="rId37"/>
    <p:sldId id="295" r:id="rId38"/>
    <p:sldId id="296" r:id="rId39"/>
    <p:sldId id="30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megakviz.si/kviz/login?BackURL=/kviz/sezona-20192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rtvslo.si/kultura/drugo/nova-izkopavanja-ob-jamskih-slikarijah-pri-sezani/25728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lgl.si/si/predstavitveni-vide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2DsbkK5-z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abs/10.3102/0091732X012001011?journalCode=rre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KULTURNI DAN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sl-SI" sz="3600" b="1" dirty="0">
                <a:ln w="6600">
                  <a:solidFill>
                    <a:srgbClr val="CC702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C702D"/>
                  </a:outerShdw>
                </a:effectLst>
              </a:rPr>
              <a:t>Od prve pisave </a:t>
            </a:r>
            <a:endParaRPr lang="sl-SI" sz="3600" b="1" dirty="0" smtClean="0">
              <a:ln w="6600">
                <a:solidFill>
                  <a:srgbClr val="CC702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C702D"/>
                </a:outerShdw>
              </a:effectLst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sl-SI" sz="3600" b="1" dirty="0" smtClean="0">
                <a:ln w="6600">
                  <a:solidFill>
                    <a:srgbClr val="CC702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C702D"/>
                  </a:outerShdw>
                </a:effectLst>
              </a:rPr>
              <a:t>do </a:t>
            </a:r>
            <a:r>
              <a:rPr lang="sl-SI" sz="3600" b="1" dirty="0">
                <a:ln w="6600">
                  <a:solidFill>
                    <a:srgbClr val="CC702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C702D"/>
                  </a:outerShdw>
                </a:effectLst>
              </a:rPr>
              <a:t>gledališke predstave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Ljudje</a:t>
            </a:r>
            <a:r>
              <a:rPr lang="en-US" b="1" dirty="0"/>
              <a:t> </a:t>
            </a:r>
            <a:r>
              <a:rPr lang="en-US" b="1" dirty="0" err="1"/>
              <a:t>po</a:t>
            </a:r>
            <a:r>
              <a:rPr lang="en-US" b="1" dirty="0"/>
              <a:t> </a:t>
            </a:r>
            <a:r>
              <a:rPr lang="en-US" b="1" dirty="0" err="1"/>
              <a:t>svetu</a:t>
            </a:r>
            <a:r>
              <a:rPr lang="en-US" b="1" dirty="0"/>
              <a:t> </a:t>
            </a:r>
            <a:r>
              <a:rPr lang="en-US" b="1" dirty="0" err="1"/>
              <a:t>uporabljajo</a:t>
            </a:r>
            <a:r>
              <a:rPr lang="en-US" b="1" dirty="0"/>
              <a:t> </a:t>
            </a:r>
            <a:r>
              <a:rPr lang="en-US" b="1" dirty="0" err="1"/>
              <a:t>zelo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raznolike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pisave</a:t>
            </a:r>
            <a:r>
              <a:rPr lang="en-US" b="1" dirty="0"/>
              <a:t> in </a:t>
            </a:r>
            <a:r>
              <a:rPr lang="en-US" b="1" dirty="0" err="1"/>
              <a:t>načine</a:t>
            </a:r>
            <a:r>
              <a:rPr lang="en-US" b="1" dirty="0"/>
              <a:t> </a:t>
            </a:r>
            <a:r>
              <a:rPr lang="en-US" b="1" dirty="0" err="1"/>
              <a:t>pisanja</a:t>
            </a:r>
            <a:r>
              <a:rPr lang="en-US" b="1" dirty="0"/>
              <a:t>. 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52360"/>
            <a:ext cx="2359797" cy="331787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89" y="2452360"/>
            <a:ext cx="3048000" cy="23717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2661909"/>
            <a:ext cx="2863740" cy="2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Večina</a:t>
            </a:r>
            <a:r>
              <a:rPr lang="en-US" sz="2800" dirty="0"/>
              <a:t> </a:t>
            </a:r>
            <a:r>
              <a:rPr lang="en-US" sz="2800" dirty="0" err="1"/>
              <a:t>Evrope</a:t>
            </a:r>
            <a:r>
              <a:rPr lang="en-US" sz="2800" dirty="0"/>
              <a:t> </a:t>
            </a:r>
            <a:r>
              <a:rPr lang="en-US" sz="2800" dirty="0" err="1"/>
              <a:t>uporablja</a:t>
            </a:r>
            <a:r>
              <a:rPr lang="en-US" sz="2800" dirty="0"/>
              <a:t> </a:t>
            </a:r>
            <a:r>
              <a:rPr lang="en-US" sz="2800" b="1" dirty="0" smtClean="0"/>
              <a:t>LATINICO</a:t>
            </a:r>
            <a:r>
              <a:rPr lang="en-US" sz="2800" dirty="0" smtClean="0"/>
              <a:t>, </a:t>
            </a:r>
            <a:r>
              <a:rPr lang="en-US" sz="2800" dirty="0" err="1"/>
              <a:t>ki</a:t>
            </a:r>
            <a:r>
              <a:rPr lang="en-US" sz="2800" dirty="0"/>
              <a:t> se je </a:t>
            </a:r>
            <a:r>
              <a:rPr lang="en-US" sz="2800" dirty="0" err="1"/>
              <a:t>razvila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pisave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00B0F0"/>
                </a:solidFill>
              </a:rPr>
              <a:t>STARIH RIMLJANOV</a:t>
            </a:r>
            <a:r>
              <a:rPr lang="en-US" sz="2800" dirty="0" smtClean="0"/>
              <a:t>, GRKI </a:t>
            </a:r>
            <a:r>
              <a:rPr lang="en-US" sz="2800" dirty="0" err="1"/>
              <a:t>uporabljajo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GRŠKO ABECEDO</a:t>
            </a:r>
            <a:r>
              <a:rPr lang="en-US" sz="2800" dirty="0" smtClean="0"/>
              <a:t>, </a:t>
            </a:r>
            <a:r>
              <a:rPr lang="en-US" sz="2800" dirty="0" err="1"/>
              <a:t>nekateri</a:t>
            </a:r>
            <a:r>
              <a:rPr lang="en-US" sz="2800" dirty="0"/>
              <a:t> </a:t>
            </a:r>
            <a:r>
              <a:rPr lang="en-US" sz="2800" dirty="0" err="1"/>
              <a:t>slovanski</a:t>
            </a:r>
            <a:r>
              <a:rPr lang="en-US" sz="2800" dirty="0"/>
              <a:t> </a:t>
            </a:r>
            <a:r>
              <a:rPr lang="en-US" sz="2800" dirty="0" err="1"/>
              <a:t>narodi</a:t>
            </a:r>
            <a:r>
              <a:rPr lang="en-US" sz="2800" dirty="0"/>
              <a:t> pa </a:t>
            </a:r>
            <a:r>
              <a:rPr lang="en-US" sz="2800" dirty="0" err="1"/>
              <a:t>pišejo</a:t>
            </a:r>
            <a:r>
              <a:rPr lang="en-US" sz="2800" dirty="0"/>
              <a:t> v </a:t>
            </a:r>
            <a:r>
              <a:rPr lang="en-US" sz="2800" dirty="0" smtClean="0">
                <a:solidFill>
                  <a:srgbClr val="C00000"/>
                </a:solidFill>
              </a:rPr>
              <a:t>CIRILICI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12" y="2843119"/>
            <a:ext cx="1510860" cy="169735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3" y="2843119"/>
            <a:ext cx="2427888" cy="15502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2" y="2982284"/>
            <a:ext cx="1912620" cy="26441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55" y="2982284"/>
            <a:ext cx="3825766" cy="1265347"/>
          </a:xfrm>
          <a:prstGeom prst="rect">
            <a:avLst/>
          </a:prstGeom>
        </p:spPr>
      </p:pic>
      <p:cxnSp>
        <p:nvCxnSpPr>
          <p:cNvPr id="9" name="Raven puščični povezovalnik 8"/>
          <p:cNvCxnSpPr/>
          <p:nvPr/>
        </p:nvCxnSpPr>
        <p:spPr>
          <a:xfrm flipH="1">
            <a:off x="2091559" y="1776248"/>
            <a:ext cx="399393" cy="9774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H="1">
            <a:off x="5044966" y="1334814"/>
            <a:ext cx="1051034" cy="1647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H="1">
            <a:off x="7231117" y="1776248"/>
            <a:ext cx="777766" cy="12060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>
            <a:off x="8776138" y="2158549"/>
            <a:ext cx="620110" cy="8237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40221"/>
            <a:ext cx="8839199" cy="46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1093076"/>
            <a:ext cx="9109840" cy="488731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/>
              <a:t>Večinoma</a:t>
            </a:r>
            <a:r>
              <a:rPr lang="en-US" sz="3200" dirty="0"/>
              <a:t> </a:t>
            </a:r>
            <a:r>
              <a:rPr lang="en-US" sz="3200" dirty="0" err="1"/>
              <a:t>pisanje</a:t>
            </a:r>
            <a:r>
              <a:rPr lang="en-US" sz="3200" dirty="0"/>
              <a:t> </a:t>
            </a:r>
            <a:r>
              <a:rPr lang="en-US" sz="3200" dirty="0" err="1"/>
              <a:t>poteka</a:t>
            </a:r>
            <a:r>
              <a:rPr lang="en-US" sz="3200" dirty="0"/>
              <a:t> od </a:t>
            </a:r>
            <a:r>
              <a:rPr lang="en-US" sz="3200" dirty="0" err="1"/>
              <a:t>leve</a:t>
            </a:r>
            <a:r>
              <a:rPr lang="en-US" sz="3200" dirty="0"/>
              <a:t> </a:t>
            </a:r>
            <a:r>
              <a:rPr lang="en-US" sz="3200" dirty="0" err="1"/>
              <a:t>proti</a:t>
            </a:r>
            <a:r>
              <a:rPr lang="en-US" sz="3200" dirty="0"/>
              <a:t> </a:t>
            </a:r>
            <a:r>
              <a:rPr lang="en-US" sz="3200" dirty="0" err="1"/>
              <a:t>desni</a:t>
            </a:r>
            <a:r>
              <a:rPr lang="en-US" sz="3200" dirty="0" smtClean="0"/>
              <a:t>,</a:t>
            </a:r>
            <a:r>
              <a:rPr lang="sl-SI" sz="3200" dirty="0" smtClean="0"/>
              <a:t> </a:t>
            </a:r>
            <a:br>
              <a:rPr lang="sl-SI" sz="3200" dirty="0" smtClean="0"/>
            </a:br>
            <a:r>
              <a:rPr lang="sl-SI" sz="3200" dirty="0"/>
              <a:t/>
            </a:r>
            <a:br>
              <a:rPr lang="sl-SI" sz="3200" dirty="0"/>
            </a:br>
            <a:r>
              <a:rPr lang="sl-SI" sz="3200" dirty="0" smtClean="0"/>
              <a:t>a</a:t>
            </a:r>
            <a:r>
              <a:rPr lang="en-US" sz="3200" dirty="0" smtClean="0"/>
              <a:t> </a:t>
            </a:r>
            <a:r>
              <a:rPr lang="en-US" sz="3200" b="1" i="1" dirty="0" err="1"/>
              <a:t>arabska</a:t>
            </a:r>
            <a:r>
              <a:rPr lang="en-US" sz="3200" dirty="0"/>
              <a:t> in </a:t>
            </a:r>
            <a:r>
              <a:rPr lang="en-US" sz="3200" b="1" i="1" dirty="0" err="1"/>
              <a:t>hebrejska</a:t>
            </a:r>
            <a:r>
              <a:rPr lang="en-US" sz="3200" dirty="0"/>
              <a:t> </a:t>
            </a:r>
            <a:r>
              <a:rPr lang="en-US" sz="3200" dirty="0" err="1"/>
              <a:t>pisava</a:t>
            </a:r>
            <a:r>
              <a:rPr lang="en-US" sz="3200" dirty="0"/>
              <a:t> se </a:t>
            </a:r>
            <a:r>
              <a:rPr lang="en-US" sz="3200" dirty="0" err="1"/>
              <a:t>pišeta</a:t>
            </a:r>
            <a:r>
              <a:rPr lang="en-US" sz="3200" dirty="0"/>
              <a:t> v </a:t>
            </a:r>
            <a:r>
              <a:rPr lang="en-US" sz="3200" dirty="0" err="1"/>
              <a:t>obratni</a:t>
            </a:r>
            <a:r>
              <a:rPr lang="en-US" sz="3200" dirty="0"/>
              <a:t> </a:t>
            </a:r>
            <a:r>
              <a:rPr lang="en-US" sz="3200" dirty="0" err="1" smtClean="0"/>
              <a:t>smeri</a:t>
            </a:r>
            <a:r>
              <a:rPr lang="sl-SI" sz="3200" dirty="0" smtClean="0"/>
              <a:t>.</a:t>
            </a:r>
            <a:endParaRPr lang="en-US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01" y="2494401"/>
            <a:ext cx="3273203" cy="262413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29" y="2494401"/>
            <a:ext cx="3762705" cy="2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err="1" smtClean="0"/>
              <a:t>K</a:t>
            </a:r>
            <a:r>
              <a:rPr lang="en-US" sz="3200" b="1" dirty="0" err="1" smtClean="0"/>
              <a:t>itajska</a:t>
            </a:r>
            <a:r>
              <a:rPr lang="en-US" sz="3200" b="1" dirty="0" smtClean="0"/>
              <a:t> </a:t>
            </a:r>
            <a:r>
              <a:rPr lang="en-US" sz="3200" dirty="0"/>
              <a:t>in </a:t>
            </a:r>
            <a:r>
              <a:rPr lang="en-US" sz="3200" b="1" dirty="0" err="1"/>
              <a:t>japonska</a:t>
            </a:r>
            <a:r>
              <a:rPr lang="en-US" sz="3200" dirty="0"/>
              <a:t> </a:t>
            </a:r>
            <a:r>
              <a:rPr lang="en-US" sz="3200" dirty="0" err="1"/>
              <a:t>tradicionalna</a:t>
            </a:r>
            <a:r>
              <a:rPr lang="en-US" sz="3200" dirty="0"/>
              <a:t> </a:t>
            </a:r>
            <a:r>
              <a:rPr lang="en-US" sz="3200" dirty="0" err="1"/>
              <a:t>pisava</a:t>
            </a:r>
            <a:r>
              <a:rPr lang="en-US" sz="3200" dirty="0"/>
              <a:t> </a:t>
            </a:r>
            <a:r>
              <a:rPr lang="sl-SI" sz="3200" dirty="0" smtClean="0"/>
              <a:t>se pišeta</a:t>
            </a:r>
            <a:r>
              <a:rPr lang="en-US" sz="3200" dirty="0" smtClean="0"/>
              <a:t> </a:t>
            </a:r>
            <a:r>
              <a:rPr lang="en-US" sz="3200" dirty="0"/>
              <a:t>v </a:t>
            </a:r>
            <a:r>
              <a:rPr lang="en-US" sz="3200" dirty="0" err="1"/>
              <a:t>vrsticah</a:t>
            </a:r>
            <a:r>
              <a:rPr lang="en-US" sz="3200" dirty="0"/>
              <a:t>, od </a:t>
            </a:r>
            <a:r>
              <a:rPr lang="en-US" sz="3200" dirty="0" err="1"/>
              <a:t>zgoraj</a:t>
            </a:r>
            <a:r>
              <a:rPr lang="en-US" sz="3200" dirty="0"/>
              <a:t> </a:t>
            </a:r>
            <a:r>
              <a:rPr lang="en-US" sz="3200" dirty="0" err="1"/>
              <a:t>navzdol</a:t>
            </a:r>
            <a:r>
              <a:rPr lang="en-US" sz="3200" dirty="0"/>
              <a:t>. 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73" y="2399808"/>
            <a:ext cx="4222750" cy="331787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21" y="2399808"/>
            <a:ext cx="3993931" cy="31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Nekatere</a:t>
            </a:r>
            <a:r>
              <a:rPr lang="en-US" sz="2000" dirty="0"/>
              <a:t> </a:t>
            </a:r>
            <a:r>
              <a:rPr lang="en-US" sz="2000" dirty="0" err="1"/>
              <a:t>pisave</a:t>
            </a:r>
            <a:r>
              <a:rPr lang="en-US" sz="2000" dirty="0"/>
              <a:t> se </a:t>
            </a:r>
            <a:r>
              <a:rPr lang="en-US" sz="2000" dirty="0" err="1"/>
              <a:t>uporabljajo</a:t>
            </a:r>
            <a:r>
              <a:rPr lang="en-US" sz="2000" dirty="0"/>
              <a:t> v </a:t>
            </a:r>
            <a:r>
              <a:rPr lang="en-US" sz="2000" dirty="0" err="1"/>
              <a:t>posebnih</a:t>
            </a:r>
            <a:r>
              <a:rPr lang="en-US" sz="2000" dirty="0"/>
              <a:t> </a:t>
            </a:r>
            <a:r>
              <a:rPr lang="en-US" sz="2000" dirty="0" err="1"/>
              <a:t>okoliščinah</a:t>
            </a:r>
            <a:r>
              <a:rPr lang="en-US" sz="2000" dirty="0"/>
              <a:t>, </a:t>
            </a:r>
            <a:r>
              <a:rPr lang="sl-SI" sz="2000" dirty="0" smtClean="0"/>
              <a:t>takšna je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/>
              <a:t>primer </a:t>
            </a:r>
            <a:r>
              <a:rPr lang="en-US" sz="2000" b="1" dirty="0" err="1"/>
              <a:t>Morsejeva</a:t>
            </a:r>
            <a:r>
              <a:rPr lang="en-US" sz="2000" b="1" dirty="0"/>
              <a:t> </a:t>
            </a:r>
            <a:r>
              <a:rPr lang="en-US" sz="2000" b="1" dirty="0" err="1"/>
              <a:t>abeceda</a:t>
            </a:r>
            <a:r>
              <a:rPr lang="en-US" sz="2000" dirty="0"/>
              <a:t>, </a:t>
            </a:r>
            <a:r>
              <a:rPr lang="en-US" sz="2000" dirty="0" err="1"/>
              <a:t>ki</a:t>
            </a:r>
            <a:r>
              <a:rPr lang="en-US" sz="2000" dirty="0"/>
              <a:t> je </a:t>
            </a:r>
            <a:r>
              <a:rPr lang="en-US" sz="2000" dirty="0" err="1"/>
              <a:t>sestavljena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kombinacij</a:t>
            </a:r>
            <a:r>
              <a:rPr lang="en-US" sz="2000" dirty="0"/>
              <a:t> </a:t>
            </a:r>
            <a:r>
              <a:rPr lang="en-US" sz="2000" dirty="0" err="1"/>
              <a:t>pik</a:t>
            </a:r>
            <a:r>
              <a:rPr lang="en-US" sz="2000" dirty="0"/>
              <a:t> in </a:t>
            </a:r>
            <a:r>
              <a:rPr lang="en-US" sz="2000" dirty="0" err="1" smtClean="0"/>
              <a:t>črt</a:t>
            </a:r>
            <a:r>
              <a:rPr lang="sl-SI" sz="2000" dirty="0"/>
              <a:t>.</a:t>
            </a:r>
            <a:endParaRPr lang="sl-SI" sz="2000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en-US" dirty="0" err="1" smtClean="0"/>
              <a:t>Gotovo</a:t>
            </a:r>
            <a:r>
              <a:rPr lang="en-US" dirty="0" smtClean="0"/>
              <a:t> </a:t>
            </a:r>
            <a:r>
              <a:rPr lang="en-US" dirty="0" err="1"/>
              <a:t>poznaš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b="1" dirty="0" err="1"/>
              <a:t>brajico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jo </a:t>
            </a:r>
            <a:r>
              <a:rPr lang="en-US" dirty="0" err="1"/>
              <a:t>uporabljajo</a:t>
            </a:r>
            <a:r>
              <a:rPr lang="en-US" dirty="0"/>
              <a:t> </a:t>
            </a:r>
            <a:r>
              <a:rPr lang="en-US" dirty="0" err="1"/>
              <a:t>slepi</a:t>
            </a:r>
            <a:r>
              <a:rPr lang="en-US" dirty="0"/>
              <a:t> in </a:t>
            </a:r>
            <a:r>
              <a:rPr lang="en-US" dirty="0" err="1"/>
              <a:t>slabovidni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so </a:t>
            </a:r>
            <a:r>
              <a:rPr lang="en-US" dirty="0" err="1"/>
              <a:t>znaki</a:t>
            </a:r>
            <a:r>
              <a:rPr lang="en-US" dirty="0"/>
              <a:t> </a:t>
            </a:r>
            <a:r>
              <a:rPr lang="en-US" dirty="0" err="1"/>
              <a:t>sestavljeni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izbočenih</a:t>
            </a:r>
            <a:r>
              <a:rPr lang="en-US" dirty="0"/>
              <a:t> </a:t>
            </a:r>
            <a:r>
              <a:rPr lang="en-US" dirty="0" err="1" smtClean="0"/>
              <a:t>pikic</a:t>
            </a:r>
            <a:r>
              <a:rPr lang="sl-SI" dirty="0" smtClean="0"/>
              <a:t>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38" y="2926837"/>
            <a:ext cx="3607184" cy="1924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93" y="3363341"/>
            <a:ext cx="2110432" cy="14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Ljudje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znali</a:t>
            </a:r>
            <a:r>
              <a:rPr lang="en-US" dirty="0"/>
              <a:t> </a:t>
            </a:r>
            <a:r>
              <a:rPr lang="en-US" dirty="0" err="1"/>
              <a:t>pisati</a:t>
            </a:r>
            <a:r>
              <a:rPr lang="en-US" dirty="0"/>
              <a:t>, so </a:t>
            </a:r>
            <a:r>
              <a:rPr lang="en-US" dirty="0" err="1"/>
              <a:t>bili</a:t>
            </a:r>
            <a:r>
              <a:rPr lang="en-US" dirty="0"/>
              <a:t> v </a:t>
            </a:r>
            <a:r>
              <a:rPr lang="en-US" dirty="0" err="1"/>
              <a:t>vseh</a:t>
            </a:r>
            <a:r>
              <a:rPr lang="en-US" dirty="0"/>
              <a:t> </a:t>
            </a:r>
            <a:r>
              <a:rPr lang="en-US" dirty="0" err="1"/>
              <a:t>starih</a:t>
            </a:r>
            <a:r>
              <a:rPr lang="en-US" dirty="0"/>
              <a:t> </a:t>
            </a:r>
            <a:r>
              <a:rPr lang="en-US" dirty="0" err="1"/>
              <a:t>civilizacijah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cenjeni</a:t>
            </a:r>
            <a:r>
              <a:rPr lang="en-US" dirty="0"/>
              <a:t>.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Legende</a:t>
            </a:r>
            <a:r>
              <a:rPr lang="en-US" sz="2000" dirty="0" smtClean="0"/>
              <a:t> </a:t>
            </a:r>
            <a:r>
              <a:rPr lang="en-US" sz="2000" dirty="0" err="1"/>
              <a:t>pravijo</a:t>
            </a:r>
            <a:r>
              <a:rPr lang="en-US" sz="2000" dirty="0"/>
              <a:t>, da </a:t>
            </a:r>
            <a:r>
              <a:rPr lang="en-US" sz="2000" dirty="0" err="1"/>
              <a:t>naj</a:t>
            </a:r>
            <a:r>
              <a:rPr lang="en-US" sz="2000" dirty="0"/>
              <a:t> bi </a:t>
            </a:r>
            <a:r>
              <a:rPr lang="en-US" sz="2000" dirty="0" err="1"/>
              <a:t>pisavo</a:t>
            </a:r>
            <a:r>
              <a:rPr lang="en-US" sz="2000" dirty="0"/>
              <a:t> </a:t>
            </a:r>
            <a:r>
              <a:rPr lang="en-US" sz="2000" dirty="0" err="1"/>
              <a:t>izumili</a:t>
            </a:r>
            <a:r>
              <a:rPr lang="en-US" sz="2000" dirty="0"/>
              <a:t> </a:t>
            </a:r>
            <a:r>
              <a:rPr lang="en-US" sz="2000" dirty="0" err="1"/>
              <a:t>bogovi</a:t>
            </a:r>
            <a:r>
              <a:rPr lang="en-US" sz="2000" dirty="0"/>
              <a:t>, </a:t>
            </a:r>
            <a:r>
              <a:rPr lang="en-US" sz="2000" dirty="0" err="1"/>
              <a:t>zato</a:t>
            </a:r>
            <a:r>
              <a:rPr lang="en-US" sz="2000" dirty="0"/>
              <a:t> so </a:t>
            </a:r>
            <a:r>
              <a:rPr lang="en-US" sz="2000" dirty="0" err="1"/>
              <a:t>ljudje</a:t>
            </a:r>
            <a:r>
              <a:rPr lang="en-US" sz="2000" dirty="0"/>
              <a:t> </a:t>
            </a:r>
            <a:r>
              <a:rPr lang="en-US" sz="2000" dirty="0" err="1"/>
              <a:t>verjeli</a:t>
            </a:r>
            <a:r>
              <a:rPr lang="en-US" sz="2000" dirty="0"/>
              <a:t>, da </a:t>
            </a:r>
            <a:r>
              <a:rPr lang="en-US" sz="2000" dirty="0" err="1"/>
              <a:t>ima</a:t>
            </a:r>
            <a:r>
              <a:rPr lang="en-US" sz="2000" dirty="0"/>
              <a:t> </a:t>
            </a:r>
            <a:r>
              <a:rPr lang="en-US" sz="2000" dirty="0" err="1"/>
              <a:t>pisava</a:t>
            </a:r>
            <a:r>
              <a:rPr lang="en-US" sz="2000" dirty="0"/>
              <a:t> </a:t>
            </a:r>
            <a:r>
              <a:rPr lang="en-US" sz="2000" dirty="0" err="1"/>
              <a:t>magično</a:t>
            </a:r>
            <a:r>
              <a:rPr lang="en-US" sz="2000" dirty="0"/>
              <a:t> </a:t>
            </a:r>
            <a:r>
              <a:rPr lang="en-US" sz="2000" dirty="0" err="1"/>
              <a:t>moč</a:t>
            </a:r>
            <a:r>
              <a:rPr lang="en-US" sz="2000" dirty="0"/>
              <a:t>. </a:t>
            </a:r>
            <a:endParaRPr lang="sl-SI" sz="2000" dirty="0" smtClean="0"/>
          </a:p>
          <a:p>
            <a:endParaRPr lang="sl-SI" sz="2000" dirty="0"/>
          </a:p>
          <a:p>
            <a:endParaRPr lang="sl-SI" sz="2000" dirty="0" smtClean="0"/>
          </a:p>
          <a:p>
            <a:endParaRPr lang="sl-SI" sz="2000" dirty="0"/>
          </a:p>
          <a:p>
            <a:endParaRPr lang="sl-SI" sz="2000" dirty="0" smtClean="0"/>
          </a:p>
          <a:p>
            <a:endParaRPr lang="en-US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288" y="4014597"/>
            <a:ext cx="2267909" cy="154572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2" y="2962518"/>
            <a:ext cx="5747872" cy="31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1145628"/>
            <a:ext cx="9601195" cy="46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200" dirty="0" smtClean="0"/>
              <a:t>Vsak jezik se sproti razvija, zato pravimo, da je jezik živ.</a:t>
            </a:r>
            <a:br>
              <a:rPr lang="sl-SI" sz="3200" dirty="0" smtClean="0"/>
            </a:br>
            <a:r>
              <a:rPr lang="sl-SI" sz="3200" dirty="0" smtClean="0"/>
              <a:t>Tudi slovenščina v zgodovini ni zvenela enako kot zveni danes.</a:t>
            </a:r>
            <a:endParaRPr lang="en-US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490" y="2427891"/>
            <a:ext cx="6032938" cy="36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62585"/>
          </a:xfrm>
        </p:spPr>
        <p:txBody>
          <a:bodyPr>
            <a:normAutofit/>
          </a:bodyPr>
          <a:lstStyle/>
          <a:p>
            <a:r>
              <a:rPr lang="sl-SI" sz="2000" dirty="0" smtClean="0"/>
              <a:t>ALI SI KDAJ RAZMIŠLJAL-A, KAKO JE NASTALA ČLOVEŠKA PISAVA?</a:t>
            </a:r>
            <a:endParaRPr lang="en-US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77159" y="1555532"/>
            <a:ext cx="7956331" cy="4603530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sz="1800" dirty="0" smtClean="0"/>
          </a:p>
          <a:p>
            <a:endParaRPr lang="sl-SI" sz="1800" dirty="0"/>
          </a:p>
          <a:p>
            <a:endParaRPr lang="sl-SI" sz="1800" dirty="0" smtClean="0"/>
          </a:p>
          <a:p>
            <a:endParaRPr lang="sl-SI" sz="1800" dirty="0"/>
          </a:p>
          <a:p>
            <a:endParaRPr lang="en-US" sz="1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478681"/>
            <a:ext cx="3654970" cy="26100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19" y="2436708"/>
            <a:ext cx="2591025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200" dirty="0" smtClean="0"/>
              <a:t>Najstarejši </a:t>
            </a:r>
            <a:r>
              <a:rPr lang="sl-SI" sz="3200" b="1" dirty="0" smtClean="0"/>
              <a:t>zapis brez pisave </a:t>
            </a:r>
            <a:r>
              <a:rPr lang="sl-SI" sz="3200" dirty="0" smtClean="0"/>
              <a:t>z območja Ljubljane najdemo na pasni sponi, ki je pripadala </a:t>
            </a:r>
            <a:r>
              <a:rPr lang="sl-SI" sz="3200" b="1" dirty="0" smtClean="0"/>
              <a:t>železnodobnemu bojevniku.</a:t>
            </a:r>
            <a:endParaRPr lang="en-US" sz="32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sz="1800" dirty="0"/>
          </a:p>
          <a:p>
            <a:endParaRPr lang="sl-SI" sz="1800" dirty="0" smtClean="0"/>
          </a:p>
          <a:p>
            <a:endParaRPr lang="sl-SI" sz="1800" dirty="0" smtClean="0"/>
          </a:p>
          <a:p>
            <a:endParaRPr lang="sl-SI" sz="1800" dirty="0" smtClean="0"/>
          </a:p>
          <a:p>
            <a:endParaRPr lang="sl-SI" sz="1800" dirty="0"/>
          </a:p>
          <a:p>
            <a:r>
              <a:rPr lang="en-US" sz="1800" dirty="0" err="1" smtClean="0"/>
              <a:t>Piktogrami</a:t>
            </a:r>
            <a:r>
              <a:rPr lang="en-US" sz="1800" dirty="0" smtClean="0"/>
              <a:t> </a:t>
            </a:r>
            <a:r>
              <a:rPr lang="en-US" sz="1800" dirty="0" err="1"/>
              <a:t>prikazujejo</a:t>
            </a:r>
            <a:r>
              <a:rPr lang="en-US" sz="1800" dirty="0"/>
              <a:t> </a:t>
            </a:r>
            <a:r>
              <a:rPr lang="en-US" sz="1800" dirty="0" err="1"/>
              <a:t>lov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jelena</a:t>
            </a:r>
            <a:r>
              <a:rPr lang="en-US" sz="1800" dirty="0"/>
              <a:t>, </a:t>
            </a:r>
            <a:r>
              <a:rPr lang="en-US" sz="1800" dirty="0" err="1"/>
              <a:t>takšen</a:t>
            </a:r>
            <a:r>
              <a:rPr lang="en-US" sz="1800" dirty="0"/>
              <a:t> </a:t>
            </a:r>
            <a:r>
              <a:rPr lang="en-US" sz="1800" dirty="0" err="1"/>
              <a:t>način</a:t>
            </a:r>
            <a:r>
              <a:rPr lang="en-US" sz="1800" dirty="0"/>
              <a:t> </a:t>
            </a:r>
            <a:r>
              <a:rPr lang="en-US" sz="1800" dirty="0" err="1"/>
              <a:t>upodabljanja</a:t>
            </a:r>
            <a:r>
              <a:rPr lang="en-US" sz="1800" dirty="0"/>
              <a:t> pa </a:t>
            </a:r>
            <a:r>
              <a:rPr lang="en-US" sz="1800" dirty="0" err="1"/>
              <a:t>imenujemo</a:t>
            </a:r>
            <a:r>
              <a:rPr lang="en-US" sz="1800" dirty="0"/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situlska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umetnost</a:t>
            </a:r>
            <a:r>
              <a:rPr lang="en-US" sz="1800" dirty="0"/>
              <a:t>. </a:t>
            </a:r>
            <a:endParaRPr lang="sl-SI" sz="1800" dirty="0" smtClean="0"/>
          </a:p>
          <a:p>
            <a:r>
              <a:rPr lang="en-US" sz="1800" dirty="0" err="1" smtClean="0"/>
              <a:t>Tako</a:t>
            </a:r>
            <a:r>
              <a:rPr lang="en-US" sz="1800" dirty="0" smtClean="0"/>
              <a:t> </a:t>
            </a:r>
            <a:r>
              <a:rPr lang="en-US" sz="1800" dirty="0" err="1"/>
              <a:t>okrašeni</a:t>
            </a:r>
            <a:r>
              <a:rPr lang="en-US" sz="1800" dirty="0"/>
              <a:t> </a:t>
            </a:r>
            <a:r>
              <a:rPr lang="en-US" sz="1800" dirty="0" err="1"/>
              <a:t>predmeti</a:t>
            </a:r>
            <a:r>
              <a:rPr lang="en-US" sz="1800" dirty="0"/>
              <a:t> so </a:t>
            </a:r>
            <a:r>
              <a:rPr lang="en-US" sz="1800" dirty="0" err="1"/>
              <a:t>bili</a:t>
            </a:r>
            <a:r>
              <a:rPr lang="en-US" sz="1800" dirty="0"/>
              <a:t> </a:t>
            </a:r>
            <a:r>
              <a:rPr lang="en-US" sz="1800" dirty="0" err="1"/>
              <a:t>zelo</a:t>
            </a:r>
            <a:r>
              <a:rPr lang="en-US" sz="1800" dirty="0"/>
              <a:t> </a:t>
            </a:r>
            <a:r>
              <a:rPr lang="en-US" sz="1800" dirty="0" err="1"/>
              <a:t>dragoceni</a:t>
            </a:r>
            <a:r>
              <a:rPr lang="en-US" sz="1800" dirty="0"/>
              <a:t> in so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jih</a:t>
            </a:r>
            <a:r>
              <a:rPr lang="en-US" sz="1800" dirty="0"/>
              <a:t> </a:t>
            </a:r>
            <a:r>
              <a:rPr lang="en-US" sz="1800" dirty="0" err="1"/>
              <a:t>lahko</a:t>
            </a:r>
            <a:r>
              <a:rPr lang="en-US" sz="1800" dirty="0"/>
              <a:t> </a:t>
            </a:r>
            <a:r>
              <a:rPr lang="en-US" sz="1800" dirty="0" err="1"/>
              <a:t>privoščili</a:t>
            </a:r>
            <a:r>
              <a:rPr lang="en-US" sz="1800" dirty="0"/>
              <a:t> le </a:t>
            </a:r>
            <a:r>
              <a:rPr lang="en-US" sz="1800" dirty="0" err="1"/>
              <a:t>najpomembnejši</a:t>
            </a:r>
            <a:r>
              <a:rPr lang="en-US" sz="1800" dirty="0"/>
              <a:t> </a:t>
            </a:r>
            <a:r>
              <a:rPr lang="en-US" sz="1800" dirty="0" err="1"/>
              <a:t>člani</a:t>
            </a:r>
            <a:r>
              <a:rPr lang="en-US" sz="1800" dirty="0"/>
              <a:t> </a:t>
            </a:r>
            <a:r>
              <a:rPr lang="en-US" sz="1800" dirty="0" err="1"/>
              <a:t>skupnosti</a:t>
            </a:r>
            <a:r>
              <a:rPr lang="en-US" sz="1800" dirty="0"/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42" y="2556932"/>
            <a:ext cx="6285186" cy="19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TAKO. SEDAJ SI SE VELIKO NOVEGA NAUČIL-A O PISAVAH.</a:t>
            </a:r>
            <a:endParaRPr lang="en-US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Vabim te, da s pomočjo </a:t>
            </a:r>
            <a:r>
              <a:rPr lang="sl-SI" b="1" dirty="0" smtClean="0">
                <a:solidFill>
                  <a:srgbClr val="FF0000"/>
                </a:solidFill>
              </a:rPr>
              <a:t>MEGA KVIZA </a:t>
            </a:r>
            <a:r>
              <a:rPr lang="sl-SI" dirty="0" smtClean="0">
                <a:solidFill>
                  <a:srgbClr val="FF0000"/>
                </a:solidFill>
              </a:rPr>
              <a:t>„Vodnik po sledovih besed“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    </a:t>
            </a:r>
            <a:r>
              <a:rPr lang="sl-SI" b="1" dirty="0" smtClean="0">
                <a:solidFill>
                  <a:schemeClr val="tx1"/>
                </a:solidFill>
              </a:rPr>
              <a:t>preveriš, koliko znanja </a:t>
            </a:r>
            <a:r>
              <a:rPr lang="sl-SI" dirty="0" smtClean="0"/>
              <a:t>je ostalo v tvojih možgančkih. </a:t>
            </a:r>
            <a:r>
              <a:rPr lang="aa-ET" dirty="0" smtClean="0">
                <a:sym typeface="Wingdings" panose="05000000000000000000" pitchFamily="2" charset="2"/>
              </a:rPr>
              <a:t></a:t>
            </a:r>
            <a:r>
              <a:rPr lang="sl-SI" dirty="0" smtClean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sl-SI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sz="1800" b="1" dirty="0" smtClean="0">
                <a:sym typeface="Wingdings" panose="05000000000000000000" pitchFamily="2" charset="2"/>
              </a:rPr>
              <a:t>      Na naslednjih straneh sledijo podrobnejši napotki za reševanje!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883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Za reševanje kviza se moraš REGISTRIRATI kot nov uporabnik. V tem primeru klikni na </a:t>
            </a:r>
            <a:r>
              <a:rPr lang="sl-SI" sz="2000" u="sng" dirty="0" smtClean="0">
                <a:solidFill>
                  <a:srgbClr val="FF0000"/>
                </a:solidFill>
              </a:rPr>
              <a:t>Pridruži se. </a:t>
            </a:r>
            <a:r>
              <a:rPr lang="sl-SI" sz="2000" dirty="0" smtClean="0">
                <a:solidFill>
                  <a:schemeClr val="tx1"/>
                </a:solidFill>
              </a:rPr>
              <a:t>Če se ne želiš registrirati, lahko </a:t>
            </a:r>
            <a:r>
              <a:rPr lang="sl-SI" sz="2000" u="sng" dirty="0" smtClean="0">
                <a:solidFill>
                  <a:srgbClr val="FF0000"/>
                </a:solidFill>
              </a:rPr>
              <a:t>vstopiš kot gost*; </a:t>
            </a:r>
            <a:r>
              <a:rPr lang="sl-SI" sz="2000" dirty="0" smtClean="0">
                <a:solidFill>
                  <a:schemeClr val="tx1"/>
                </a:solidFill>
              </a:rPr>
              <a:t>tako vidiš vprašanja in </a:t>
            </a:r>
            <a:r>
              <a:rPr lang="sl-SI" sz="2000" dirty="0" err="1" smtClean="0">
                <a:solidFill>
                  <a:schemeClr val="tx1"/>
                </a:solidFill>
              </a:rPr>
              <a:t>nanja</a:t>
            </a:r>
            <a:r>
              <a:rPr lang="sl-SI" sz="2000" dirty="0" smtClean="0">
                <a:solidFill>
                  <a:schemeClr val="tx1"/>
                </a:solidFill>
              </a:rPr>
              <a:t> ustno odgovarjaš.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530" y="2459422"/>
            <a:ext cx="8187559" cy="3783724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>
            <a:off x="2312276" y="1912883"/>
            <a:ext cx="2522483" cy="4067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Ko boš kliknil na </a:t>
            </a:r>
            <a:r>
              <a:rPr lang="sl-SI" sz="2400" dirty="0" smtClean="0">
                <a:solidFill>
                  <a:srgbClr val="FF0000"/>
                </a:solidFill>
              </a:rPr>
              <a:t>KVIZ</a:t>
            </a:r>
            <a:r>
              <a:rPr lang="sl-SI" sz="2400" dirty="0" smtClean="0"/>
              <a:t>, se ti bo odprlo pet sklopov, zapisanih z rdečo barvo.</a:t>
            </a:r>
            <a:br>
              <a:rPr lang="sl-SI" sz="2400" dirty="0" smtClean="0"/>
            </a:br>
            <a:r>
              <a:rPr lang="sl-SI" sz="2400" dirty="0"/>
              <a:t>K</a:t>
            </a:r>
            <a:r>
              <a:rPr lang="sl-SI" sz="2400" dirty="0" smtClean="0"/>
              <a:t>likni prvega: </a:t>
            </a:r>
            <a:r>
              <a:rPr lang="sl-SI" sz="2400" b="1" dirty="0" smtClean="0">
                <a:solidFill>
                  <a:srgbClr val="FF0000"/>
                </a:solidFill>
              </a:rPr>
              <a:t>1. Pišem, da ne pozabim. </a:t>
            </a:r>
            <a:r>
              <a:rPr lang="sl-SI" sz="2400" dirty="0">
                <a:solidFill>
                  <a:schemeClr val="tx1"/>
                </a:solidFill>
              </a:rPr>
              <a:t/>
            </a:r>
            <a:br>
              <a:rPr lang="sl-SI" sz="2400" dirty="0">
                <a:solidFill>
                  <a:schemeClr val="tx1"/>
                </a:solidFill>
              </a:rPr>
            </a:br>
            <a:r>
              <a:rPr lang="sl-SI" sz="2400" dirty="0" smtClean="0">
                <a:solidFill>
                  <a:schemeClr val="tx1"/>
                </a:solidFill>
              </a:rPr>
              <a:t>Danes boš rešil-a </a:t>
            </a:r>
            <a:r>
              <a:rPr lang="sl-SI" sz="2400" u="sng" dirty="0" smtClean="0">
                <a:solidFill>
                  <a:schemeClr val="tx1"/>
                </a:solidFill>
              </a:rPr>
              <a:t>samo</a:t>
            </a:r>
            <a:r>
              <a:rPr lang="sl-SI" sz="2400" dirty="0" smtClean="0">
                <a:solidFill>
                  <a:schemeClr val="tx1"/>
                </a:solidFill>
              </a:rPr>
              <a:t> 1. sklop kviza.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59" y="2511972"/>
            <a:ext cx="7126013" cy="36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Ko odpreš prvi sklop, se ti odpre </a:t>
            </a:r>
            <a:r>
              <a:rPr lang="sl-SI" sz="2400" u="sng" dirty="0" smtClean="0"/>
              <a:t>8 poglavij oziroma vprašanj</a:t>
            </a:r>
            <a:r>
              <a:rPr lang="sl-SI" sz="2400" dirty="0" smtClean="0"/>
              <a:t>. Poskusi najti odgovor na vseh osem vprašanj. </a:t>
            </a:r>
            <a:br>
              <a:rPr lang="sl-SI" sz="2400" dirty="0" smtClean="0"/>
            </a:br>
            <a:r>
              <a:rPr lang="sl-SI" sz="1800" dirty="0" smtClean="0"/>
              <a:t>Če ti odgovori ne gredo, se vrni na predstavitev od začetka in še enkrat preberi o pisavah.</a:t>
            </a:r>
            <a:endParaRPr lang="en-US" sz="1800" dirty="0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681" r="4327" b="5698"/>
          <a:stretch/>
        </p:blipFill>
        <p:spPr bwMode="auto">
          <a:xfrm>
            <a:off x="2720927" y="2557463"/>
            <a:ext cx="6750146" cy="3317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aven puščični povezovalnik 5"/>
          <p:cNvCxnSpPr/>
          <p:nvPr/>
        </p:nvCxnSpPr>
        <p:spPr>
          <a:xfrm flipH="1">
            <a:off x="5129048" y="1513490"/>
            <a:ext cx="2564524" cy="2659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Takole se ti bo odprlo prvo vprašanje. Če si se registriral-a, lahko odgovor vpišeš v prazen prostorček.</a:t>
            </a:r>
            <a:br>
              <a:rPr lang="sl-SI" sz="2400" dirty="0" smtClean="0"/>
            </a:br>
            <a:r>
              <a:rPr lang="sl-SI" sz="1800" dirty="0" smtClean="0"/>
              <a:t>Ko želiš na naslednje vprašanje, klikni spodaj desno na: </a:t>
            </a:r>
            <a:r>
              <a:rPr lang="sl-SI" sz="1800" u="sng" dirty="0" smtClean="0">
                <a:solidFill>
                  <a:srgbClr val="FF0000"/>
                </a:solidFill>
              </a:rPr>
              <a:t>Naprej</a:t>
            </a:r>
            <a:endParaRPr lang="en-US" sz="1800" u="sng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1" t="12567" r="5632" b="4752"/>
          <a:stretch/>
        </p:blipFill>
        <p:spPr>
          <a:xfrm>
            <a:off x="2564525" y="2511972"/>
            <a:ext cx="6989378" cy="3647090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 flipH="1">
            <a:off x="6789683" y="2196662"/>
            <a:ext cx="1828800" cy="3531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Klikni na povezavo za reševanje KVIZA: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://www.megakviz.si/kviz/login?BackURL=%2Fkviz%2Fsezona-201920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Želim ti </a:t>
            </a:r>
            <a:r>
              <a:rPr lang="sl-SI" smtClean="0"/>
              <a:t>veliko uspeha</a:t>
            </a:r>
            <a:r>
              <a:rPr lang="sl-SI" dirty="0" smtClean="0"/>
              <a:t>!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83" y="3636578"/>
            <a:ext cx="3378140" cy="22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dirty="0" smtClean="0"/>
              <a:t>Prepričana sem, da ti je šel MEGA KVIZ odlično ali vsaj zelo dobro!</a:t>
            </a:r>
            <a:br>
              <a:rPr lang="sl-SI" sz="2700" dirty="0" smtClean="0"/>
            </a:br>
            <a:r>
              <a:rPr lang="sl-SI" sz="6600" dirty="0">
                <a:solidFill>
                  <a:srgbClr val="FFFF00"/>
                </a:solidFill>
              </a:rPr>
              <a:t>*</a:t>
            </a:r>
            <a:r>
              <a:rPr lang="sl-SI" sz="2700" u="sng" dirty="0"/>
              <a:t>POROČAJ MI O TEM NA </a:t>
            </a:r>
            <a:r>
              <a:rPr lang="sl-SI" sz="2700" u="sng" dirty="0" smtClean="0"/>
              <a:t>MOJO ELEKTRONSKO POŠTO.</a:t>
            </a:r>
            <a:r>
              <a:rPr lang="sl-SI" sz="2700" dirty="0"/>
              <a:t/>
            </a:r>
            <a:br>
              <a:rPr lang="sl-SI" sz="2700" dirty="0"/>
            </a:br>
            <a:endParaRPr lang="en-US" u="sng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942896"/>
            <a:ext cx="9601196" cy="293297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7200" dirty="0" smtClean="0"/>
              <a:t>Rekli smo že, da je z nastankom </a:t>
            </a:r>
            <a:r>
              <a:rPr lang="sl-SI" sz="7200" dirty="0" smtClean="0">
                <a:solidFill>
                  <a:srgbClr val="0070C0"/>
                </a:solidFill>
              </a:rPr>
              <a:t>ABECEDE</a:t>
            </a:r>
            <a:r>
              <a:rPr lang="sl-SI" sz="7200" dirty="0" smtClean="0"/>
              <a:t> </a:t>
            </a:r>
            <a:r>
              <a:rPr lang="sl-SI" sz="7200" b="1" dirty="0" smtClean="0"/>
              <a:t>branje in pisanje postalo dostopnejše za vse ljudi</a:t>
            </a:r>
            <a:r>
              <a:rPr lang="sl-SI" sz="7200" dirty="0" smtClean="0"/>
              <a:t>.</a:t>
            </a:r>
          </a:p>
          <a:p>
            <a:pPr marL="0" indent="0">
              <a:buNone/>
            </a:pPr>
            <a:r>
              <a:rPr lang="sl-SI" sz="7200" dirty="0" smtClean="0"/>
              <a:t>    </a:t>
            </a:r>
          </a:p>
          <a:p>
            <a:pPr marL="0" indent="0">
              <a:buNone/>
            </a:pPr>
            <a:endParaRPr lang="sl-SI" sz="6200" dirty="0" smtClean="0"/>
          </a:p>
          <a:p>
            <a:pPr marL="0" indent="0">
              <a:buNone/>
            </a:pPr>
            <a:endParaRPr lang="sl-SI" sz="6200" dirty="0"/>
          </a:p>
          <a:p>
            <a:pPr marL="0" indent="0">
              <a:buNone/>
            </a:pPr>
            <a:endParaRPr lang="sl-SI" sz="6200" dirty="0" smtClean="0"/>
          </a:p>
          <a:p>
            <a:pPr marL="0" indent="0">
              <a:buNone/>
            </a:pPr>
            <a:endParaRPr lang="sl-SI" sz="6200" dirty="0"/>
          </a:p>
          <a:p>
            <a:pPr marL="0" indent="0">
              <a:buNone/>
            </a:pPr>
            <a:endParaRPr lang="sl-SI" sz="6200" dirty="0" smtClean="0"/>
          </a:p>
          <a:p>
            <a:pPr marL="0" indent="0">
              <a:buNone/>
            </a:pPr>
            <a:endParaRPr lang="sl-SI" sz="6200" dirty="0"/>
          </a:p>
          <a:p>
            <a:pPr marL="0" indent="0">
              <a:buNone/>
            </a:pPr>
            <a:r>
              <a:rPr lang="sl-SI" sz="6200" dirty="0" smtClean="0"/>
              <a:t>ŠE DOBRO, DA SMO IZNAŠLI PISAVO, SICER NE BI MOGLI BRATI DOBRIH KNJIG.</a:t>
            </a:r>
          </a:p>
          <a:p>
            <a:pPr marL="0" indent="0">
              <a:buNone/>
            </a:pPr>
            <a:endParaRPr lang="sl-SI" sz="7200" dirty="0" smtClean="0"/>
          </a:p>
          <a:p>
            <a:pPr marL="0" indent="0">
              <a:buNone/>
            </a:pPr>
            <a:r>
              <a:rPr lang="sl-SI" sz="7200" b="1" dirty="0"/>
              <a:t> </a:t>
            </a:r>
            <a:r>
              <a:rPr lang="sl-SI" sz="7200" b="1" dirty="0" smtClean="0"/>
              <a:t>   </a:t>
            </a: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endParaRPr lang="sl-SI" b="1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</a:t>
            </a:r>
            <a:endParaRPr lang="sl-SI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30" y="1805004"/>
            <a:ext cx="1384736" cy="96199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97" y="3337325"/>
            <a:ext cx="3163613" cy="21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/>
              <a:t>V </a:t>
            </a:r>
            <a:r>
              <a:rPr lang="sl-SI" sz="2800" dirty="0"/>
              <a:t>naslednjih dveh urah bomo spoznali književno delo </a:t>
            </a:r>
            <a:r>
              <a:rPr lang="sl-SI" sz="2800" b="1" dirty="0"/>
              <a:t>Tajno društvo </a:t>
            </a:r>
            <a:r>
              <a:rPr lang="sl-SI" sz="2800" b="1" dirty="0" smtClean="0"/>
              <a:t>PGC, </a:t>
            </a:r>
            <a:r>
              <a:rPr lang="sl-SI" sz="2800" dirty="0" smtClean="0"/>
              <a:t>pisatelja</a:t>
            </a:r>
            <a:r>
              <a:rPr lang="sl-SI" sz="2800" b="1" dirty="0" smtClean="0"/>
              <a:t> Antona Ingoliča.</a:t>
            </a:r>
            <a:r>
              <a:rPr lang="sl-SI" sz="2800" b="1" dirty="0"/>
              <a:t/>
            </a:r>
            <a:br>
              <a:rPr lang="sl-SI" sz="2800" b="1" dirty="0"/>
            </a:br>
            <a:endParaRPr lang="en-US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42547" y="2285999"/>
            <a:ext cx="9601196" cy="33189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endParaRPr lang="sl-SI" sz="3200" b="1" dirty="0" smtClean="0"/>
          </a:p>
          <a:p>
            <a:pPr marL="0" indent="0">
              <a:buNone/>
            </a:pPr>
            <a:endParaRPr lang="sl-SI" sz="3200" b="1" dirty="0"/>
          </a:p>
          <a:p>
            <a:pPr marL="0" indent="0">
              <a:buNone/>
            </a:pPr>
            <a:endParaRPr lang="sl-SI" sz="3200" b="1" dirty="0" smtClean="0"/>
          </a:p>
          <a:p>
            <a:pPr marL="0" indent="0">
              <a:buNone/>
            </a:pPr>
            <a:endParaRPr lang="sl-SI" sz="3200" b="1" dirty="0"/>
          </a:p>
          <a:p>
            <a:pPr marL="0" indent="0">
              <a:buNone/>
            </a:pPr>
            <a:endParaRPr lang="sl-SI" sz="7200" b="1" dirty="0" smtClean="0"/>
          </a:p>
          <a:p>
            <a:pPr marL="0" indent="0">
              <a:buNone/>
            </a:pPr>
            <a:endParaRPr lang="sl-SI" sz="7200" b="1" dirty="0" smtClean="0"/>
          </a:p>
          <a:p>
            <a:pPr marL="0" indent="0">
              <a:buNone/>
            </a:pPr>
            <a:r>
              <a:rPr lang="en-US" sz="7200" b="1" dirty="0" err="1" smtClean="0"/>
              <a:t>Tajno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društvo</a:t>
            </a:r>
            <a:r>
              <a:rPr lang="en-US" sz="7200" b="1" dirty="0" smtClean="0"/>
              <a:t> PGC </a:t>
            </a:r>
            <a:r>
              <a:rPr lang="en-US" sz="7200" dirty="0" smtClean="0"/>
              <a:t>je </a:t>
            </a:r>
            <a:r>
              <a:rPr lang="sl-SI" sz="7200" dirty="0" smtClean="0"/>
              <a:t>n</a:t>
            </a:r>
            <a:r>
              <a:rPr lang="en-US" sz="7200" dirty="0" err="1" smtClean="0"/>
              <a:t>astalo</a:t>
            </a:r>
            <a:r>
              <a:rPr lang="en-US" sz="7200" dirty="0" smtClean="0"/>
              <a:t> </a:t>
            </a:r>
            <a:r>
              <a:rPr lang="en-US" sz="7200" b="1" dirty="0" err="1" smtClean="0"/>
              <a:t>leta</a:t>
            </a:r>
            <a:r>
              <a:rPr lang="en-US" sz="7200" b="1" dirty="0" smtClean="0"/>
              <a:t> 1958</a:t>
            </a:r>
            <a:r>
              <a:rPr lang="sl-SI" sz="7200" b="1" dirty="0" smtClean="0"/>
              <a:t>. </a:t>
            </a:r>
            <a:r>
              <a:rPr lang="sl-SI" sz="7200" dirty="0" smtClean="0"/>
              <a:t>V njem izvemo o ž</a:t>
            </a:r>
            <a:r>
              <a:rPr lang="en-US" sz="7200" dirty="0" err="1" smtClean="0"/>
              <a:t>ivljenj</a:t>
            </a:r>
            <a:r>
              <a:rPr lang="sl-SI" sz="7200" dirty="0" smtClean="0"/>
              <a:t>u</a:t>
            </a:r>
            <a:r>
              <a:rPr lang="en-US" sz="7200" dirty="0" smtClean="0"/>
              <a:t> </a:t>
            </a:r>
            <a:r>
              <a:rPr lang="en-US" sz="7200" dirty="0" err="1" smtClean="0"/>
              <a:t>mladih</a:t>
            </a:r>
            <a:r>
              <a:rPr lang="en-US" sz="7200" dirty="0" smtClean="0"/>
              <a:t> </a:t>
            </a:r>
            <a:r>
              <a:rPr lang="sl-SI" sz="7200" dirty="0" smtClean="0"/>
              <a:t>v tistih časih </a:t>
            </a:r>
            <a:r>
              <a:rPr lang="en-US" sz="7200" dirty="0" smtClean="0"/>
              <a:t>in </a:t>
            </a:r>
            <a:r>
              <a:rPr lang="sl-SI" sz="7200" dirty="0" smtClean="0"/>
              <a:t>o</a:t>
            </a:r>
            <a:r>
              <a:rPr lang="en-US" sz="7200" dirty="0" smtClean="0"/>
              <a:t> </a:t>
            </a:r>
            <a:r>
              <a:rPr lang="en-US" sz="7200" dirty="0" err="1" smtClean="0"/>
              <a:t>njihovih</a:t>
            </a:r>
            <a:r>
              <a:rPr lang="en-US" sz="7200" dirty="0" smtClean="0"/>
              <a:t> </a:t>
            </a:r>
            <a:r>
              <a:rPr lang="en-US" sz="7200" dirty="0" err="1" smtClean="0"/>
              <a:t>nevsakdanjih</a:t>
            </a:r>
            <a:r>
              <a:rPr lang="en-US" sz="7200" dirty="0" smtClean="0"/>
              <a:t> </a:t>
            </a:r>
            <a:r>
              <a:rPr lang="en-US" sz="7200" dirty="0" err="1" smtClean="0"/>
              <a:t>dogodivščinah</a:t>
            </a:r>
            <a:r>
              <a:rPr lang="en-US" sz="7200" dirty="0" smtClean="0"/>
              <a:t>. 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47" y="2685976"/>
            <a:ext cx="1304267" cy="18077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3" y="2685976"/>
            <a:ext cx="1460937" cy="18077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31" y="2585546"/>
            <a:ext cx="1502980" cy="19082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40" y="2585546"/>
            <a:ext cx="1601432" cy="1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888642"/>
            <a:ext cx="9601196" cy="1397357"/>
          </a:xfrm>
        </p:spPr>
        <p:txBody>
          <a:bodyPr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Spoznajmo avtorja </a:t>
            </a:r>
            <a:br>
              <a:rPr lang="sl-SI" dirty="0" smtClean="0"/>
            </a:br>
            <a:r>
              <a:rPr lang="en-US" b="1" dirty="0" smtClean="0"/>
              <a:t>Anton </a:t>
            </a:r>
            <a:r>
              <a:rPr lang="en-US" b="1" dirty="0" err="1"/>
              <a:t>Ingolič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589869"/>
          </a:xfrm>
        </p:spPr>
        <p:txBody>
          <a:bodyPr>
            <a:normAutofit fontScale="25000" lnSpcReduction="20000"/>
          </a:bodyPr>
          <a:lstStyle/>
          <a:p>
            <a:endParaRPr lang="sl-SI" sz="4800" dirty="0" smtClean="0"/>
          </a:p>
          <a:p>
            <a:r>
              <a:rPr lang="en-US" sz="7200" b="1" dirty="0" smtClean="0"/>
              <a:t>Anton </a:t>
            </a:r>
            <a:r>
              <a:rPr lang="en-US" sz="7200" b="1" dirty="0" err="1"/>
              <a:t>Ingolič</a:t>
            </a:r>
            <a:r>
              <a:rPr lang="en-US" sz="7200" b="1" dirty="0"/>
              <a:t> </a:t>
            </a:r>
            <a:r>
              <a:rPr lang="en-US" sz="7200" dirty="0"/>
              <a:t>je </a:t>
            </a:r>
            <a:r>
              <a:rPr lang="en-US" sz="7200" dirty="0" err="1"/>
              <a:t>bil</a:t>
            </a:r>
            <a:r>
              <a:rPr lang="en-US" sz="7200" dirty="0"/>
              <a:t> </a:t>
            </a:r>
            <a:r>
              <a:rPr lang="en-US" sz="7200" dirty="0" err="1"/>
              <a:t>slovenski</a:t>
            </a:r>
            <a:r>
              <a:rPr lang="en-US" sz="7200" dirty="0"/>
              <a:t> </a:t>
            </a:r>
            <a:r>
              <a:rPr lang="en-US" sz="7200" dirty="0" err="1"/>
              <a:t>pisatelj</a:t>
            </a:r>
            <a:r>
              <a:rPr lang="en-US" sz="7200" dirty="0"/>
              <a:t>, </a:t>
            </a:r>
            <a:r>
              <a:rPr lang="en-US" sz="7200" dirty="0" err="1"/>
              <a:t>profesor</a:t>
            </a:r>
            <a:r>
              <a:rPr lang="en-US" sz="7200" dirty="0"/>
              <a:t> in </a:t>
            </a:r>
            <a:r>
              <a:rPr lang="en-US" sz="7200" dirty="0" err="1"/>
              <a:t>urednik</a:t>
            </a:r>
            <a:r>
              <a:rPr lang="en-US" sz="7200" dirty="0"/>
              <a:t>. </a:t>
            </a:r>
            <a:r>
              <a:rPr lang="en-US" sz="7200" b="1" dirty="0" err="1"/>
              <a:t>Rodil</a:t>
            </a:r>
            <a:r>
              <a:rPr lang="en-US" sz="7200" b="1" dirty="0"/>
              <a:t> se je 5. </a:t>
            </a:r>
            <a:r>
              <a:rPr lang="en-US" sz="7200" b="1" dirty="0" err="1"/>
              <a:t>januarja</a:t>
            </a:r>
            <a:r>
              <a:rPr lang="en-US" sz="7200" b="1" dirty="0"/>
              <a:t> 1907</a:t>
            </a:r>
            <a:r>
              <a:rPr lang="en-US" sz="7200" dirty="0"/>
              <a:t>, v </a:t>
            </a:r>
            <a:r>
              <a:rPr lang="en-US" sz="7200" dirty="0" err="1"/>
              <a:t>Spodnji</a:t>
            </a:r>
            <a:r>
              <a:rPr lang="en-US" sz="7200" dirty="0"/>
              <a:t> </a:t>
            </a:r>
            <a:r>
              <a:rPr lang="en-US" sz="7200" dirty="0" err="1"/>
              <a:t>Polskavi</a:t>
            </a:r>
            <a:r>
              <a:rPr lang="en-US" sz="7200" dirty="0"/>
              <a:t>, v </a:t>
            </a:r>
            <a:r>
              <a:rPr lang="en-US" sz="7200" dirty="0" err="1"/>
              <a:t>Slovenski</a:t>
            </a:r>
            <a:r>
              <a:rPr lang="en-US" sz="7200" dirty="0"/>
              <a:t> </a:t>
            </a:r>
            <a:r>
              <a:rPr lang="en-US" sz="7200" dirty="0" err="1"/>
              <a:t>Bistrici</a:t>
            </a:r>
            <a:r>
              <a:rPr lang="en-US" sz="7200" dirty="0"/>
              <a:t>, v </a:t>
            </a:r>
            <a:r>
              <a:rPr lang="en-US" sz="7200" dirty="0" err="1"/>
              <a:t>obrtno</a:t>
            </a:r>
            <a:r>
              <a:rPr lang="en-US" sz="7200" dirty="0"/>
              <a:t> </a:t>
            </a:r>
            <a:r>
              <a:rPr lang="en-US" sz="7200" dirty="0" err="1"/>
              <a:t>kmečki</a:t>
            </a:r>
            <a:r>
              <a:rPr lang="en-US" sz="7200" dirty="0"/>
              <a:t> </a:t>
            </a:r>
            <a:r>
              <a:rPr lang="en-US" sz="7200" dirty="0" err="1"/>
              <a:t>družini</a:t>
            </a:r>
            <a:r>
              <a:rPr lang="en-US" sz="7200" dirty="0"/>
              <a:t>. </a:t>
            </a:r>
            <a:r>
              <a:rPr lang="en-US" sz="7200" dirty="0" err="1"/>
              <a:t>Oče</a:t>
            </a:r>
            <a:r>
              <a:rPr lang="en-US" sz="7200" dirty="0"/>
              <a:t> je </a:t>
            </a:r>
            <a:r>
              <a:rPr lang="en-US" sz="7200" dirty="0" err="1"/>
              <a:t>bil</a:t>
            </a:r>
            <a:r>
              <a:rPr lang="en-US" sz="7200" dirty="0"/>
              <a:t> </a:t>
            </a:r>
            <a:r>
              <a:rPr lang="en-US" sz="7200" dirty="0" err="1"/>
              <a:t>mizar</a:t>
            </a:r>
            <a:r>
              <a:rPr lang="en-US" sz="7200" dirty="0"/>
              <a:t>, mama pa </a:t>
            </a:r>
            <a:r>
              <a:rPr lang="en-US" sz="7200" dirty="0" err="1"/>
              <a:t>šivilja</a:t>
            </a:r>
            <a:r>
              <a:rPr lang="en-US" sz="7200" dirty="0"/>
              <a:t>. </a:t>
            </a:r>
            <a:r>
              <a:rPr lang="en-US" sz="7200" dirty="0" err="1"/>
              <a:t>Rodil</a:t>
            </a:r>
            <a:r>
              <a:rPr lang="en-US" sz="7200" dirty="0"/>
              <a:t> se je v </a:t>
            </a:r>
            <a:r>
              <a:rPr lang="en-US" sz="7200" dirty="0" err="1"/>
              <a:t>družini</a:t>
            </a:r>
            <a:r>
              <a:rPr lang="en-US" sz="7200" dirty="0"/>
              <a:t>, </a:t>
            </a:r>
            <a:r>
              <a:rPr lang="en-US" sz="7200" dirty="0" err="1"/>
              <a:t>kot</a:t>
            </a:r>
            <a:r>
              <a:rPr lang="en-US" sz="7200" dirty="0"/>
              <a:t> </a:t>
            </a:r>
            <a:r>
              <a:rPr lang="en-US" sz="7200" dirty="0" err="1"/>
              <a:t>eden</a:t>
            </a:r>
            <a:r>
              <a:rPr lang="en-US" sz="7200" dirty="0"/>
              <a:t> </a:t>
            </a:r>
            <a:r>
              <a:rPr lang="en-US" sz="7200" dirty="0" err="1"/>
              <a:t>izmed</a:t>
            </a:r>
            <a:r>
              <a:rPr lang="en-US" sz="7200" dirty="0"/>
              <a:t> </a:t>
            </a:r>
            <a:r>
              <a:rPr lang="en-US" sz="7200" dirty="0" err="1"/>
              <a:t>šestnajstih</a:t>
            </a:r>
            <a:r>
              <a:rPr lang="en-US" sz="7200" dirty="0"/>
              <a:t> </a:t>
            </a:r>
            <a:r>
              <a:rPr lang="en-US" sz="7200" dirty="0" err="1"/>
              <a:t>otrok</a:t>
            </a:r>
            <a:r>
              <a:rPr lang="en-US" sz="7200" dirty="0"/>
              <a:t>, a </a:t>
            </a:r>
            <a:r>
              <a:rPr lang="en-US" sz="7200" dirty="0" err="1"/>
              <a:t>jih</a:t>
            </a:r>
            <a:r>
              <a:rPr lang="en-US" sz="7200" dirty="0"/>
              <a:t> je le pet </a:t>
            </a:r>
            <a:r>
              <a:rPr lang="en-US" sz="7200" dirty="0" err="1"/>
              <a:t>preživelo</a:t>
            </a:r>
            <a:r>
              <a:rPr lang="en-US" sz="7200" dirty="0" smtClean="0"/>
              <a:t>.</a:t>
            </a:r>
            <a:endParaRPr lang="sl-SI" sz="7200" dirty="0" smtClean="0"/>
          </a:p>
          <a:p>
            <a:endParaRPr lang="sl-SI" sz="7200" dirty="0" smtClean="0"/>
          </a:p>
          <a:p>
            <a:r>
              <a:rPr lang="en-US" sz="7200" dirty="0" err="1" smtClean="0"/>
              <a:t>Prevzel</a:t>
            </a:r>
            <a:r>
              <a:rPr lang="en-US" sz="7200" dirty="0" smtClean="0"/>
              <a:t> </a:t>
            </a:r>
            <a:r>
              <a:rPr lang="en-US" sz="7200" dirty="0" err="1"/>
              <a:t>naj</a:t>
            </a:r>
            <a:r>
              <a:rPr lang="en-US" sz="7200" dirty="0"/>
              <a:t> bi </a:t>
            </a:r>
            <a:r>
              <a:rPr lang="en-US" sz="7200" dirty="0" err="1"/>
              <a:t>družinsko</a:t>
            </a:r>
            <a:r>
              <a:rPr lang="en-US" sz="7200" dirty="0"/>
              <a:t> </a:t>
            </a:r>
            <a:r>
              <a:rPr lang="en-US" sz="7200" dirty="0" err="1"/>
              <a:t>obrt</a:t>
            </a:r>
            <a:r>
              <a:rPr lang="en-US" sz="7200" dirty="0"/>
              <a:t>, a je </a:t>
            </a:r>
            <a:r>
              <a:rPr lang="en-US" sz="7200" dirty="0" err="1"/>
              <a:t>bilo</a:t>
            </a:r>
            <a:r>
              <a:rPr lang="en-US" sz="7200" dirty="0"/>
              <a:t> </a:t>
            </a:r>
            <a:r>
              <a:rPr lang="en-US" sz="7200" dirty="0" err="1"/>
              <a:t>njegovo</a:t>
            </a:r>
            <a:r>
              <a:rPr lang="en-US" sz="7200" dirty="0"/>
              <a:t> </a:t>
            </a:r>
            <a:r>
              <a:rPr lang="en-US" sz="7200" dirty="0" err="1"/>
              <a:t>veselje</a:t>
            </a:r>
            <a:r>
              <a:rPr lang="en-US" sz="7200" dirty="0"/>
              <a:t> do </a:t>
            </a:r>
            <a:r>
              <a:rPr lang="en-US" sz="7200" dirty="0" err="1"/>
              <a:t>knjig</a:t>
            </a:r>
            <a:r>
              <a:rPr lang="en-US" sz="7200" dirty="0"/>
              <a:t> </a:t>
            </a:r>
            <a:r>
              <a:rPr lang="en-US" sz="7200" dirty="0" err="1"/>
              <a:t>močnejše</a:t>
            </a:r>
            <a:r>
              <a:rPr lang="en-US" sz="7200" dirty="0"/>
              <a:t>. </a:t>
            </a:r>
            <a:r>
              <a:rPr lang="en-US" sz="7200" dirty="0" err="1"/>
              <a:t>Osnovno</a:t>
            </a:r>
            <a:r>
              <a:rPr lang="en-US" sz="7200" dirty="0"/>
              <a:t> </a:t>
            </a:r>
            <a:r>
              <a:rPr lang="en-US" sz="7200" dirty="0" err="1"/>
              <a:t>šolo</a:t>
            </a:r>
            <a:r>
              <a:rPr lang="en-US" sz="7200" dirty="0"/>
              <a:t> je </a:t>
            </a:r>
            <a:r>
              <a:rPr lang="en-US" sz="7200" dirty="0" err="1"/>
              <a:t>obiskoval</a:t>
            </a:r>
            <a:r>
              <a:rPr lang="en-US" sz="7200" dirty="0"/>
              <a:t> v </a:t>
            </a:r>
            <a:r>
              <a:rPr lang="en-US" sz="7200" dirty="0" err="1"/>
              <a:t>domačem</a:t>
            </a:r>
            <a:r>
              <a:rPr lang="en-US" sz="7200" dirty="0"/>
              <a:t> </a:t>
            </a:r>
            <a:r>
              <a:rPr lang="en-US" sz="7200" dirty="0" err="1"/>
              <a:t>kraju</a:t>
            </a:r>
            <a:r>
              <a:rPr lang="en-US" sz="7200" dirty="0"/>
              <a:t> in </a:t>
            </a:r>
            <a:r>
              <a:rPr lang="en-US" sz="7200" dirty="0" err="1"/>
              <a:t>nadaljeval</a:t>
            </a:r>
            <a:r>
              <a:rPr lang="en-US" sz="7200" dirty="0"/>
              <a:t> </a:t>
            </a:r>
            <a:r>
              <a:rPr lang="en-US" sz="7200" dirty="0" err="1"/>
              <a:t>na</a:t>
            </a:r>
            <a:r>
              <a:rPr lang="en-US" sz="7200" dirty="0"/>
              <a:t> </a:t>
            </a:r>
            <a:r>
              <a:rPr lang="en-US" sz="7200" dirty="0" err="1"/>
              <a:t>gimnaziji</a:t>
            </a:r>
            <a:r>
              <a:rPr lang="en-US" sz="7200" dirty="0"/>
              <a:t> v </a:t>
            </a:r>
            <a:r>
              <a:rPr lang="en-US" sz="7200" dirty="0" err="1"/>
              <a:t>Mariboru</a:t>
            </a:r>
            <a:r>
              <a:rPr lang="en-US" sz="7200" dirty="0"/>
              <a:t>. Po </a:t>
            </a:r>
            <a:r>
              <a:rPr lang="en-US" sz="7200" dirty="0" err="1"/>
              <a:t>končani</a:t>
            </a:r>
            <a:r>
              <a:rPr lang="en-US" sz="7200" dirty="0"/>
              <a:t> </a:t>
            </a:r>
            <a:r>
              <a:rPr lang="en-US" sz="7200" dirty="0" err="1"/>
              <a:t>maturi</a:t>
            </a:r>
            <a:r>
              <a:rPr lang="en-US" sz="7200" dirty="0"/>
              <a:t> je </a:t>
            </a:r>
            <a:r>
              <a:rPr lang="en-US" sz="7200" dirty="0" err="1"/>
              <a:t>odšel</a:t>
            </a:r>
            <a:r>
              <a:rPr lang="en-US" sz="7200" dirty="0"/>
              <a:t> </a:t>
            </a:r>
            <a:r>
              <a:rPr lang="en-US" sz="7200" dirty="0" err="1"/>
              <a:t>študirat</a:t>
            </a:r>
            <a:r>
              <a:rPr lang="en-US" sz="7200" dirty="0"/>
              <a:t> v </a:t>
            </a:r>
            <a:r>
              <a:rPr lang="en-US" sz="7200" dirty="0" err="1"/>
              <a:t>Pariz</a:t>
            </a:r>
            <a:r>
              <a:rPr lang="en-US" sz="7200" dirty="0"/>
              <a:t>, </a:t>
            </a:r>
            <a:r>
              <a:rPr lang="sl-SI" sz="7200" dirty="0" smtClean="0"/>
              <a:t>tam </a:t>
            </a:r>
            <a:r>
              <a:rPr lang="en-US" sz="7200" dirty="0" smtClean="0"/>
              <a:t>se </a:t>
            </a:r>
            <a:r>
              <a:rPr lang="sl-SI" sz="7200" dirty="0" smtClean="0"/>
              <a:t>je </a:t>
            </a:r>
            <a:r>
              <a:rPr lang="en-US" sz="7200" dirty="0" err="1" smtClean="0"/>
              <a:t>izučil</a:t>
            </a:r>
            <a:r>
              <a:rPr lang="en-US" sz="7200" dirty="0" smtClean="0"/>
              <a:t> </a:t>
            </a:r>
            <a:r>
              <a:rPr lang="en-US" sz="7200" dirty="0" err="1"/>
              <a:t>za</a:t>
            </a:r>
            <a:r>
              <a:rPr lang="en-US" sz="7200" dirty="0"/>
              <a:t> </a:t>
            </a:r>
            <a:r>
              <a:rPr lang="en-US" sz="7200" dirty="0" err="1"/>
              <a:t>učitelja</a:t>
            </a:r>
            <a:r>
              <a:rPr lang="en-US" sz="7200" dirty="0"/>
              <a:t> </a:t>
            </a:r>
            <a:r>
              <a:rPr lang="en-US" sz="7200" dirty="0" err="1"/>
              <a:t>francoskega</a:t>
            </a:r>
            <a:r>
              <a:rPr lang="en-US" sz="7200" dirty="0"/>
              <a:t> </a:t>
            </a:r>
            <a:r>
              <a:rPr lang="en-US" sz="7200" dirty="0" err="1"/>
              <a:t>jezika</a:t>
            </a:r>
            <a:r>
              <a:rPr lang="en-US" sz="7200" dirty="0"/>
              <a:t>. </a:t>
            </a:r>
            <a:endParaRPr lang="sl-SI" sz="7200" dirty="0" smtClean="0"/>
          </a:p>
          <a:p>
            <a:r>
              <a:rPr lang="sl-SI" sz="7200" dirty="0" smtClean="0"/>
              <a:t>Kasneje se je vrnil v Slovenijo in se v Ljubljani vpisal na Univerzo.</a:t>
            </a:r>
            <a:r>
              <a:rPr lang="en-US" sz="7200" dirty="0"/>
              <a:t> Med </a:t>
            </a:r>
            <a:r>
              <a:rPr lang="en-US" sz="7200" dirty="0" err="1"/>
              <a:t>študijem</a:t>
            </a:r>
            <a:r>
              <a:rPr lang="en-US" sz="7200" dirty="0"/>
              <a:t> se je </a:t>
            </a:r>
            <a:r>
              <a:rPr lang="en-US" sz="7200" dirty="0" err="1"/>
              <a:t>oženil</a:t>
            </a:r>
            <a:r>
              <a:rPr lang="en-US" sz="7200" dirty="0"/>
              <a:t> in </a:t>
            </a:r>
            <a:r>
              <a:rPr lang="en-US" sz="7200" dirty="0" err="1"/>
              <a:t>po</a:t>
            </a:r>
            <a:r>
              <a:rPr lang="en-US" sz="7200" dirty="0"/>
              <a:t> </a:t>
            </a:r>
            <a:r>
              <a:rPr lang="en-US" sz="7200" dirty="0" err="1"/>
              <a:t>poroki</a:t>
            </a:r>
            <a:r>
              <a:rPr lang="en-US" sz="7200" dirty="0"/>
              <a:t> </a:t>
            </a:r>
            <a:r>
              <a:rPr lang="en-US" sz="7200" dirty="0" err="1"/>
              <a:t>sta</a:t>
            </a:r>
            <a:r>
              <a:rPr lang="en-US" sz="7200" dirty="0"/>
              <a:t> se </a:t>
            </a:r>
            <a:r>
              <a:rPr lang="en-US" sz="7200" dirty="0" err="1"/>
              <a:t>preselila</a:t>
            </a:r>
            <a:r>
              <a:rPr lang="en-US" sz="7200" dirty="0"/>
              <a:t> v </a:t>
            </a:r>
            <a:r>
              <a:rPr lang="en-US" sz="7200" dirty="0" err="1"/>
              <a:t>Slovenske</a:t>
            </a:r>
            <a:r>
              <a:rPr lang="en-US" sz="7200" dirty="0"/>
              <a:t> </a:t>
            </a:r>
            <a:r>
              <a:rPr lang="en-US" sz="7200" dirty="0" err="1"/>
              <a:t>gorice</a:t>
            </a:r>
            <a:r>
              <a:rPr lang="en-US" sz="7200" dirty="0"/>
              <a:t>, </a:t>
            </a:r>
            <a:r>
              <a:rPr lang="en-US" sz="7200" dirty="0" err="1"/>
              <a:t>kjer</a:t>
            </a:r>
            <a:r>
              <a:rPr lang="en-US" sz="7200" dirty="0"/>
              <a:t> </a:t>
            </a:r>
            <a:r>
              <a:rPr lang="en-US" sz="7200" dirty="0" err="1"/>
              <a:t>sta</a:t>
            </a:r>
            <a:r>
              <a:rPr lang="en-US" sz="7200" dirty="0"/>
              <a:t> se </a:t>
            </a:r>
            <a:r>
              <a:rPr lang="en-US" sz="7200" dirty="0" err="1"/>
              <a:t>jima</a:t>
            </a:r>
            <a:r>
              <a:rPr lang="en-US" sz="7200" dirty="0"/>
              <a:t> </a:t>
            </a:r>
            <a:r>
              <a:rPr lang="en-US" sz="7200" dirty="0" err="1"/>
              <a:t>rodila</a:t>
            </a:r>
            <a:r>
              <a:rPr lang="en-US" sz="7200" dirty="0"/>
              <a:t> </a:t>
            </a:r>
            <a:r>
              <a:rPr lang="en-US" sz="7200" dirty="0" err="1"/>
              <a:t>dva</a:t>
            </a:r>
            <a:r>
              <a:rPr lang="en-US" sz="7200" dirty="0"/>
              <a:t> </a:t>
            </a:r>
            <a:r>
              <a:rPr lang="en-US" sz="7200" dirty="0" err="1"/>
              <a:t>otroka</a:t>
            </a:r>
            <a:r>
              <a:rPr lang="en-US" sz="7200" dirty="0"/>
              <a:t>. </a:t>
            </a:r>
            <a:r>
              <a:rPr lang="sl-SI" sz="7200" dirty="0" smtClean="0"/>
              <a:t> </a:t>
            </a:r>
            <a:r>
              <a:rPr lang="en-US" sz="7200" dirty="0" err="1" smtClean="0"/>
              <a:t>Leta</a:t>
            </a:r>
            <a:r>
              <a:rPr lang="en-US" sz="7200" dirty="0" smtClean="0"/>
              <a:t> </a:t>
            </a:r>
            <a:r>
              <a:rPr lang="en-US" sz="7200" dirty="0"/>
              <a:t>1931 je </a:t>
            </a:r>
            <a:r>
              <a:rPr lang="en-US" sz="7200" dirty="0" err="1"/>
              <a:t>diplomiral</a:t>
            </a:r>
            <a:r>
              <a:rPr lang="en-US" sz="7200" dirty="0"/>
              <a:t>, a </a:t>
            </a:r>
            <a:r>
              <a:rPr lang="en-US" sz="7200" dirty="0" err="1"/>
              <a:t>ni</a:t>
            </a:r>
            <a:r>
              <a:rPr lang="en-US" sz="7200" dirty="0"/>
              <a:t> </a:t>
            </a:r>
            <a:r>
              <a:rPr lang="en-US" sz="7200" dirty="0" err="1"/>
              <a:t>našel</a:t>
            </a:r>
            <a:r>
              <a:rPr lang="en-US" sz="7200" dirty="0"/>
              <a:t> </a:t>
            </a:r>
            <a:r>
              <a:rPr lang="en-US" sz="7200" dirty="0" err="1"/>
              <a:t>zaposlitve</a:t>
            </a:r>
            <a:r>
              <a:rPr lang="en-US" sz="7200" dirty="0"/>
              <a:t>, </a:t>
            </a:r>
            <a:r>
              <a:rPr lang="en-US" sz="7200" dirty="0" err="1"/>
              <a:t>zato</a:t>
            </a:r>
            <a:r>
              <a:rPr lang="en-US" sz="7200" dirty="0"/>
              <a:t> se je </a:t>
            </a:r>
            <a:r>
              <a:rPr lang="en-US" sz="7200" dirty="0" err="1"/>
              <a:t>ukvarjal</a:t>
            </a:r>
            <a:r>
              <a:rPr lang="en-US" sz="7200" dirty="0"/>
              <a:t> s </a:t>
            </a:r>
            <a:r>
              <a:rPr lang="en-US" sz="7200" dirty="0" err="1"/>
              <a:t>pisateljevanjem</a:t>
            </a:r>
            <a:r>
              <a:rPr lang="en-US" sz="7200" dirty="0"/>
              <a:t>.</a:t>
            </a:r>
            <a:br>
              <a:rPr lang="en-US" sz="7200" dirty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err="1"/>
              <a:t>Prvo</a:t>
            </a:r>
            <a:r>
              <a:rPr lang="en-US" sz="7200" dirty="0"/>
              <a:t> </a:t>
            </a:r>
            <a:r>
              <a:rPr lang="en-US" sz="7200" dirty="0" err="1"/>
              <a:t>službo</a:t>
            </a:r>
            <a:r>
              <a:rPr lang="en-US" sz="7200" dirty="0"/>
              <a:t> pa je </a:t>
            </a:r>
            <a:r>
              <a:rPr lang="en-US" sz="7200" dirty="0" err="1" smtClean="0"/>
              <a:t>dobil</a:t>
            </a:r>
            <a:r>
              <a:rPr lang="en-US" sz="7200" dirty="0" smtClean="0"/>
              <a:t> </a:t>
            </a:r>
            <a:r>
              <a:rPr lang="en-US" sz="7200" dirty="0" err="1"/>
              <a:t>kot</a:t>
            </a:r>
            <a:r>
              <a:rPr lang="en-US" sz="7200" dirty="0"/>
              <a:t> </a:t>
            </a:r>
            <a:r>
              <a:rPr lang="en-US" sz="7200" dirty="0" err="1"/>
              <a:t>profesor</a:t>
            </a:r>
            <a:r>
              <a:rPr lang="en-US" sz="7200" dirty="0"/>
              <a:t> </a:t>
            </a:r>
            <a:r>
              <a:rPr lang="en-US" sz="7200" dirty="0" err="1"/>
              <a:t>slovenščine</a:t>
            </a:r>
            <a:r>
              <a:rPr lang="en-US" sz="7200" dirty="0"/>
              <a:t> in </a:t>
            </a:r>
            <a:r>
              <a:rPr lang="en-US" sz="7200" dirty="0" err="1"/>
              <a:t>francoščine</a:t>
            </a:r>
            <a:r>
              <a:rPr lang="en-US" sz="7200" dirty="0"/>
              <a:t> </a:t>
            </a:r>
            <a:r>
              <a:rPr lang="en-US" sz="7200" dirty="0" err="1"/>
              <a:t>na</a:t>
            </a:r>
            <a:r>
              <a:rPr lang="en-US" sz="7200" dirty="0"/>
              <a:t> </a:t>
            </a:r>
            <a:r>
              <a:rPr lang="en-US" sz="7200" dirty="0" err="1"/>
              <a:t>Ptujski</a:t>
            </a:r>
            <a:r>
              <a:rPr lang="en-US" sz="7200" dirty="0"/>
              <a:t> </a:t>
            </a:r>
            <a:r>
              <a:rPr lang="en-US" sz="7200" dirty="0" err="1"/>
              <a:t>gimnaziji</a:t>
            </a:r>
            <a:r>
              <a:rPr lang="en-US" sz="7200" dirty="0"/>
              <a:t>. </a:t>
            </a:r>
            <a:r>
              <a:rPr lang="en-US" sz="7200" dirty="0" err="1"/>
              <a:t>Kot</a:t>
            </a:r>
            <a:r>
              <a:rPr lang="en-US" sz="7200" dirty="0"/>
              <a:t> </a:t>
            </a:r>
            <a:r>
              <a:rPr lang="en-US" sz="7200" dirty="0" err="1"/>
              <a:t>učitelj</a:t>
            </a:r>
            <a:r>
              <a:rPr lang="en-US" sz="7200" dirty="0"/>
              <a:t> pa se je </a:t>
            </a:r>
            <a:r>
              <a:rPr lang="en-US" sz="7200" dirty="0" err="1"/>
              <a:t>upokojil</a:t>
            </a:r>
            <a:r>
              <a:rPr lang="en-US" sz="7200" dirty="0"/>
              <a:t> </a:t>
            </a:r>
            <a:r>
              <a:rPr lang="en-US" sz="7200" dirty="0" err="1"/>
              <a:t>leta</a:t>
            </a:r>
            <a:r>
              <a:rPr lang="en-US" sz="7200" dirty="0"/>
              <a:t> 1965. </a:t>
            </a:r>
            <a:r>
              <a:rPr lang="en-US" sz="7200" b="1" dirty="0" err="1"/>
              <a:t>Umrl</a:t>
            </a:r>
            <a:r>
              <a:rPr lang="en-US" sz="7200" b="1" dirty="0"/>
              <a:t> je v </a:t>
            </a:r>
            <a:r>
              <a:rPr lang="en-US" sz="7200" b="1" dirty="0" err="1"/>
              <a:t>Ljubljani</a:t>
            </a:r>
            <a:r>
              <a:rPr lang="en-US" sz="7200" b="1" dirty="0"/>
              <a:t> 11. </a:t>
            </a:r>
            <a:r>
              <a:rPr lang="en-US" sz="7200" b="1" dirty="0" err="1"/>
              <a:t>marca</a:t>
            </a:r>
            <a:r>
              <a:rPr lang="en-US" sz="7200" b="1" dirty="0"/>
              <a:t> 1992</a:t>
            </a:r>
            <a:r>
              <a:rPr lang="en-US" sz="7200" dirty="0"/>
              <a:t>, </a:t>
            </a:r>
            <a:r>
              <a:rPr lang="en-US" sz="7200" dirty="0" err="1"/>
              <a:t>pokopan</a:t>
            </a:r>
            <a:r>
              <a:rPr lang="en-US" sz="7200" dirty="0"/>
              <a:t> pa </a:t>
            </a:r>
            <a:r>
              <a:rPr lang="en-US" sz="7200" dirty="0" err="1"/>
              <a:t>na</a:t>
            </a:r>
            <a:r>
              <a:rPr lang="en-US" sz="7200" dirty="0"/>
              <a:t> </a:t>
            </a:r>
            <a:r>
              <a:rPr lang="en-US" sz="7200" dirty="0" err="1"/>
              <a:t>Zgornji</a:t>
            </a:r>
            <a:r>
              <a:rPr lang="en-US" sz="7200" dirty="0"/>
              <a:t> </a:t>
            </a:r>
            <a:r>
              <a:rPr lang="en-US" sz="7200" dirty="0" err="1"/>
              <a:t>Polskavi</a:t>
            </a:r>
            <a:r>
              <a:rPr lang="en-US" sz="7200" dirty="0"/>
              <a:t>.</a:t>
            </a:r>
            <a:r>
              <a:rPr lang="en-US" sz="6400" dirty="0"/>
              <a:t/>
            </a:r>
            <a:br>
              <a:rPr lang="en-US" sz="6400" dirty="0"/>
            </a:br>
            <a:r>
              <a:rPr lang="en-US" sz="6400" dirty="0"/>
              <a:t/>
            </a:r>
            <a:br>
              <a:rPr lang="en-US" sz="64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48" y="578069"/>
            <a:ext cx="1650124" cy="18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42850" y="1034685"/>
            <a:ext cx="9601196" cy="4830088"/>
          </a:xfrm>
        </p:spPr>
        <p:txBody>
          <a:bodyPr>
            <a:normAutofit/>
          </a:bodyPr>
          <a:lstStyle/>
          <a:p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/>
              <a:t/>
            </a:r>
            <a:br>
              <a:rPr lang="sl-SI" sz="2400" dirty="0"/>
            </a:br>
            <a:endParaRPr lang="en-US" sz="18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526258" y="1284004"/>
            <a:ext cx="334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JAMSKE POSLIKAVE</a:t>
            </a:r>
            <a:endParaRPr lang="en-US" sz="2400" b="1" dirty="0"/>
          </a:p>
        </p:txBody>
      </p:sp>
      <p:sp>
        <p:nvSpPr>
          <p:cNvPr id="12" name="Označba mesta vsebine 11"/>
          <p:cNvSpPr>
            <a:spLocks noGrp="1"/>
          </p:cNvSpPr>
          <p:nvPr>
            <p:ph idx="1"/>
          </p:nvPr>
        </p:nvSpPr>
        <p:spPr>
          <a:xfrm>
            <a:off x="1295401" y="1867437"/>
            <a:ext cx="9601196" cy="4008431"/>
          </a:xfrm>
          <a:noFill/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US" sz="2600" dirty="0" err="1"/>
              <a:t>Prvi</a:t>
            </a:r>
            <a:r>
              <a:rPr lang="en-US" sz="2600" dirty="0" smtClean="0"/>
              <a:t> </a:t>
            </a:r>
            <a:r>
              <a:rPr lang="en-US" sz="2600" dirty="0" err="1"/>
              <a:t>znani</a:t>
            </a:r>
            <a:r>
              <a:rPr lang="en-US" sz="2600" dirty="0"/>
              <a:t> </a:t>
            </a:r>
            <a:r>
              <a:rPr lang="en-US" sz="2600" b="1" dirty="0" err="1"/>
              <a:t>zapisi</a:t>
            </a:r>
            <a:r>
              <a:rPr lang="en-US" sz="2600" dirty="0"/>
              <a:t> so </a:t>
            </a:r>
            <a:r>
              <a:rPr lang="en-US" sz="2600" dirty="0" err="1"/>
              <a:t>stenske</a:t>
            </a:r>
            <a:r>
              <a:rPr lang="en-US" sz="2600" dirty="0"/>
              <a:t> </a:t>
            </a:r>
            <a:r>
              <a:rPr lang="en-US" sz="2600" dirty="0" err="1"/>
              <a:t>poslikave</a:t>
            </a:r>
            <a:r>
              <a:rPr lang="en-US" sz="2600" dirty="0"/>
              <a:t> </a:t>
            </a:r>
            <a:r>
              <a:rPr lang="en-US" sz="2600" dirty="0" err="1" smtClean="0"/>
              <a:t>iz</a:t>
            </a:r>
            <a:r>
              <a:rPr lang="en-US" sz="2600" dirty="0" smtClean="0"/>
              <a:t> </a:t>
            </a:r>
            <a:r>
              <a:rPr lang="en-US" sz="2600" b="1" dirty="0" err="1"/>
              <a:t>kamene</a:t>
            </a:r>
            <a:r>
              <a:rPr lang="en-US" sz="2600" b="1" dirty="0"/>
              <a:t> </a:t>
            </a:r>
            <a:r>
              <a:rPr lang="en-US" sz="2600" b="1" dirty="0" err="1"/>
              <a:t>dobe</a:t>
            </a:r>
            <a:r>
              <a:rPr lang="en-US" sz="2600" dirty="0"/>
              <a:t>. </a:t>
            </a:r>
            <a:r>
              <a:rPr lang="en-US" sz="2600" dirty="0" err="1"/>
              <a:t>Ohranile</a:t>
            </a:r>
            <a:r>
              <a:rPr lang="en-US" sz="2600" dirty="0"/>
              <a:t> so se le </a:t>
            </a:r>
            <a:r>
              <a:rPr lang="en-US" sz="2600" b="1" dirty="0" err="1">
                <a:solidFill>
                  <a:schemeClr val="tx1"/>
                </a:solidFill>
              </a:rPr>
              <a:t>poslikave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iz</a:t>
            </a:r>
            <a:r>
              <a:rPr lang="en-US" sz="2600" b="1" dirty="0">
                <a:solidFill>
                  <a:schemeClr val="tx1"/>
                </a:solidFill>
              </a:rPr>
              <a:t> jam</a:t>
            </a:r>
            <a:r>
              <a:rPr lang="en-US" sz="2600" dirty="0">
                <a:solidFill>
                  <a:schemeClr val="tx1"/>
                </a:solidFill>
              </a:rPr>
              <a:t>,</a:t>
            </a:r>
            <a:r>
              <a:rPr lang="en-US" sz="2600" dirty="0"/>
              <a:t> </a:t>
            </a:r>
            <a:r>
              <a:rPr lang="en-US" sz="2600" dirty="0" err="1"/>
              <a:t>ker</a:t>
            </a:r>
            <a:r>
              <a:rPr lang="en-US" sz="2600" dirty="0"/>
              <a:t> so bile tam </a:t>
            </a:r>
            <a:r>
              <a:rPr lang="en-US" sz="2600" dirty="0" err="1"/>
              <a:t>skrite</a:t>
            </a:r>
            <a:r>
              <a:rPr lang="en-US" sz="2600" dirty="0"/>
              <a:t> </a:t>
            </a:r>
            <a:r>
              <a:rPr lang="en-US" sz="2600" dirty="0" err="1"/>
              <a:t>pred</a:t>
            </a:r>
            <a:r>
              <a:rPr lang="en-US" sz="2600" dirty="0"/>
              <a:t> </a:t>
            </a:r>
            <a:r>
              <a:rPr lang="en-US" sz="2600" dirty="0" err="1"/>
              <a:t>vremenskimi</a:t>
            </a:r>
            <a:r>
              <a:rPr lang="en-US" sz="2600" dirty="0"/>
              <a:t> </a:t>
            </a:r>
            <a:r>
              <a:rPr lang="en-US" sz="2600" dirty="0" err="1" smtClean="0"/>
              <a:t>vplivi</a:t>
            </a:r>
            <a:r>
              <a:rPr lang="sl-SI" sz="2600" dirty="0" smtClean="0"/>
              <a:t>. </a:t>
            </a:r>
          </a:p>
          <a:p>
            <a:pPr marL="0" indent="0">
              <a:buNone/>
            </a:pPr>
            <a:r>
              <a:rPr lang="sl-SI" sz="2600" dirty="0" smtClean="0"/>
              <a:t>Zelo verjetno pa so</a:t>
            </a:r>
            <a:r>
              <a:rPr lang="en-US" sz="2600" dirty="0" smtClean="0"/>
              <a:t> </a:t>
            </a:r>
            <a:r>
              <a:rPr lang="en-US" sz="2600" dirty="0" err="1"/>
              <a:t>slikali</a:t>
            </a:r>
            <a:r>
              <a:rPr lang="en-US" sz="2600" dirty="0"/>
              <a:t> </a:t>
            </a:r>
            <a:r>
              <a:rPr lang="en-US" sz="2600" dirty="0" err="1"/>
              <a:t>tudi</a:t>
            </a:r>
            <a:r>
              <a:rPr lang="en-US" sz="2600" dirty="0"/>
              <a:t> </a:t>
            </a:r>
            <a:r>
              <a:rPr lang="en-US" sz="2600" dirty="0" err="1" smtClean="0"/>
              <a:t>po</a:t>
            </a:r>
            <a:r>
              <a:rPr lang="sl-SI" sz="2600" dirty="0" smtClean="0"/>
              <a:t>:</a:t>
            </a:r>
            <a:r>
              <a:rPr lang="en-US" sz="2600" dirty="0" smtClean="0"/>
              <a:t> </a:t>
            </a:r>
            <a:r>
              <a:rPr lang="sl-SI" sz="2600" dirty="0" smtClean="0"/>
              <a:t>     </a:t>
            </a:r>
          </a:p>
          <a:p>
            <a:pPr marL="0" indent="0">
              <a:buNone/>
            </a:pPr>
            <a:r>
              <a:rPr lang="sl-SI" sz="2600" b="1" dirty="0" smtClean="0">
                <a:solidFill>
                  <a:srgbClr val="00B050"/>
                </a:solidFill>
              </a:rPr>
              <a:t>-</a:t>
            </a:r>
            <a:r>
              <a:rPr lang="en-US" sz="2600" b="1" dirty="0" err="1" smtClean="0">
                <a:solidFill>
                  <a:srgbClr val="00B050"/>
                </a:solidFill>
              </a:rPr>
              <a:t>drevesih</a:t>
            </a:r>
            <a:r>
              <a:rPr lang="en-US" sz="2600" b="1" dirty="0">
                <a:solidFill>
                  <a:srgbClr val="00B050"/>
                </a:solidFill>
              </a:rPr>
              <a:t>,</a:t>
            </a:r>
            <a:r>
              <a:rPr lang="en-US" sz="2600" dirty="0"/>
              <a:t> </a:t>
            </a:r>
            <a:endParaRPr lang="sl-SI" sz="2600" dirty="0" smtClean="0"/>
          </a:p>
          <a:p>
            <a:pPr marL="0" indent="0">
              <a:buNone/>
            </a:pPr>
            <a:r>
              <a:rPr lang="sl-SI" sz="26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</a:rPr>
              <a:t>kamnih</a:t>
            </a:r>
            <a:r>
              <a:rPr lang="en-US" sz="2600" dirty="0"/>
              <a:t>, </a:t>
            </a:r>
            <a:endParaRPr lang="sl-SI" sz="2600" dirty="0" smtClean="0"/>
          </a:p>
          <a:p>
            <a:pPr marL="0" indent="0">
              <a:buNone/>
            </a:pPr>
            <a:r>
              <a:rPr lang="sl-SI" sz="2600" dirty="0" smtClean="0"/>
              <a:t>-</a:t>
            </a:r>
            <a:r>
              <a:rPr lang="en-US" sz="2600" b="1" dirty="0" err="1" smtClean="0">
                <a:solidFill>
                  <a:srgbClr val="C00000"/>
                </a:solidFill>
              </a:rPr>
              <a:t>lastnih</a:t>
            </a: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telesih</a:t>
            </a:r>
            <a:r>
              <a:rPr lang="en-US" sz="2600" dirty="0"/>
              <a:t>, </a:t>
            </a:r>
            <a:endParaRPr lang="sl-SI" sz="2600" dirty="0" smtClean="0"/>
          </a:p>
          <a:p>
            <a:pPr marL="0" indent="0">
              <a:buNone/>
            </a:pPr>
            <a:r>
              <a:rPr lang="sl-SI" sz="2600" b="1" dirty="0" smtClean="0">
                <a:solidFill>
                  <a:srgbClr val="0070C0"/>
                </a:solidFill>
              </a:rPr>
              <a:t>-</a:t>
            </a:r>
            <a:r>
              <a:rPr lang="en-US" sz="2600" b="1" dirty="0" err="1" smtClean="0">
                <a:solidFill>
                  <a:srgbClr val="0070C0"/>
                </a:solidFill>
              </a:rPr>
              <a:t>oblačilih</a:t>
            </a:r>
            <a:r>
              <a:rPr lang="en-US" sz="2600" dirty="0" smtClean="0"/>
              <a:t> </a:t>
            </a:r>
            <a:r>
              <a:rPr lang="en-US" sz="2600" dirty="0"/>
              <a:t>in </a:t>
            </a:r>
            <a:r>
              <a:rPr lang="en-US" sz="2600" dirty="0" err="1"/>
              <a:t>še</a:t>
            </a:r>
            <a:r>
              <a:rPr lang="en-US" sz="2600" dirty="0"/>
              <a:t> </a:t>
            </a:r>
            <a:r>
              <a:rPr lang="en-US" sz="2600" dirty="0" err="1"/>
              <a:t>kje</a:t>
            </a:r>
            <a:r>
              <a:rPr lang="en-US" sz="2600" dirty="0"/>
              <a:t>. </a:t>
            </a:r>
            <a:endParaRPr lang="sl-SI" sz="2600" dirty="0" smtClean="0"/>
          </a:p>
          <a:p>
            <a:pPr marL="0" indent="0">
              <a:buNone/>
            </a:pPr>
            <a:r>
              <a:rPr lang="en-US" sz="1900" dirty="0" err="1" smtClean="0"/>
              <a:t>Najstarejša</a:t>
            </a:r>
            <a:r>
              <a:rPr lang="en-US" sz="1900" dirty="0" smtClean="0"/>
              <a:t> </a:t>
            </a:r>
            <a:r>
              <a:rPr lang="en-US" sz="1900" dirty="0" err="1"/>
              <a:t>znana</a:t>
            </a:r>
            <a:r>
              <a:rPr lang="en-US" sz="1900" dirty="0"/>
              <a:t> </a:t>
            </a:r>
            <a:r>
              <a:rPr lang="en-US" sz="1900" dirty="0" err="1"/>
              <a:t>poslikava</a:t>
            </a:r>
            <a:r>
              <a:rPr lang="en-US" sz="1900" dirty="0"/>
              <a:t> z </a:t>
            </a:r>
            <a:r>
              <a:rPr lang="en-US" sz="1900" dirty="0" err="1"/>
              <a:t>območja</a:t>
            </a:r>
            <a:r>
              <a:rPr lang="en-US" sz="1900" dirty="0"/>
              <a:t> </a:t>
            </a:r>
            <a:r>
              <a:rPr lang="en-US" sz="1900" dirty="0" err="1"/>
              <a:t>Slovenije</a:t>
            </a:r>
            <a:r>
              <a:rPr lang="en-US" sz="1900" dirty="0"/>
              <a:t> je </a:t>
            </a:r>
            <a:r>
              <a:rPr lang="en-US" sz="1900" dirty="0" err="1"/>
              <a:t>poslikava</a:t>
            </a:r>
            <a:r>
              <a:rPr lang="en-US" sz="1900" dirty="0"/>
              <a:t> </a:t>
            </a:r>
            <a:r>
              <a:rPr lang="en-US" sz="1900" dirty="0" err="1"/>
              <a:t>iz</a:t>
            </a:r>
            <a:r>
              <a:rPr lang="en-US" sz="1900" dirty="0"/>
              <a:t> </a:t>
            </a:r>
            <a:r>
              <a:rPr lang="en-US" sz="1900" dirty="0" err="1"/>
              <a:t>jame</a:t>
            </a:r>
            <a:r>
              <a:rPr lang="en-US" sz="1900" dirty="0"/>
              <a:t> </a:t>
            </a:r>
            <a:r>
              <a:rPr lang="en-US" sz="1900" dirty="0" err="1"/>
              <a:t>Bestažovca</a:t>
            </a:r>
            <a:r>
              <a:rPr lang="en-US" sz="1900" dirty="0"/>
              <a:t> v </a:t>
            </a:r>
            <a:r>
              <a:rPr lang="en-US" sz="1900" dirty="0" err="1"/>
              <a:t>bližini</a:t>
            </a:r>
            <a:r>
              <a:rPr lang="en-US" sz="1900" dirty="0"/>
              <a:t> </a:t>
            </a:r>
            <a:r>
              <a:rPr lang="en-US" sz="1900" dirty="0" err="1"/>
              <a:t>Sežane</a:t>
            </a:r>
            <a:r>
              <a:rPr lang="en-US" sz="1900" dirty="0"/>
              <a:t>, </a:t>
            </a:r>
            <a:r>
              <a:rPr lang="en-US" sz="1900" dirty="0" err="1"/>
              <a:t>ki</a:t>
            </a:r>
            <a:r>
              <a:rPr lang="en-US" sz="1900" dirty="0"/>
              <a:t> je </a:t>
            </a:r>
            <a:r>
              <a:rPr lang="en-US" sz="1900" dirty="0" err="1"/>
              <a:t>stara</a:t>
            </a:r>
            <a:r>
              <a:rPr lang="en-US" sz="1900" dirty="0"/>
              <a:t> </a:t>
            </a:r>
            <a:r>
              <a:rPr lang="en-US" sz="1900" dirty="0" err="1"/>
              <a:t>celih</a:t>
            </a:r>
            <a:r>
              <a:rPr lang="en-US" sz="1900" dirty="0"/>
              <a:t> </a:t>
            </a:r>
            <a:r>
              <a:rPr lang="sl-SI" sz="1900" dirty="0" smtClean="0"/>
              <a:t>7000</a:t>
            </a:r>
            <a:r>
              <a:rPr lang="en-US" sz="1900" dirty="0" smtClean="0"/>
              <a:t> </a:t>
            </a:r>
            <a:r>
              <a:rPr lang="en-US" sz="1900" dirty="0"/>
              <a:t>let. Ne </a:t>
            </a:r>
            <a:r>
              <a:rPr lang="en-US" sz="1900" dirty="0" err="1"/>
              <a:t>vemo</a:t>
            </a:r>
            <a:r>
              <a:rPr lang="en-US" sz="1900" dirty="0"/>
              <a:t>, </a:t>
            </a:r>
            <a:r>
              <a:rPr lang="en-US" sz="1900" dirty="0" err="1"/>
              <a:t>kaj</a:t>
            </a:r>
            <a:r>
              <a:rPr lang="en-US" sz="1900" dirty="0"/>
              <a:t> </a:t>
            </a:r>
            <a:r>
              <a:rPr lang="en-US" sz="1900" dirty="0" err="1"/>
              <a:t>natančno</a:t>
            </a:r>
            <a:r>
              <a:rPr lang="en-US" sz="1900" dirty="0"/>
              <a:t> </a:t>
            </a:r>
            <a:r>
              <a:rPr lang="en-US" sz="1900" dirty="0" err="1"/>
              <a:t>prikazuje</a:t>
            </a:r>
            <a:r>
              <a:rPr lang="en-US" sz="1900" dirty="0" smtClean="0"/>
              <a:t>.</a:t>
            </a:r>
            <a:r>
              <a:rPr lang="sl-SI" sz="1900" dirty="0" smtClean="0"/>
              <a:t> </a:t>
            </a:r>
          </a:p>
          <a:p>
            <a:pPr marL="0" indent="0">
              <a:buNone/>
            </a:pPr>
            <a:r>
              <a:rPr lang="sl-SI" sz="1900" b="1" u="sng" dirty="0" smtClean="0">
                <a:latin typeface="+mj-lt"/>
              </a:rPr>
              <a:t>Oglej si kratek film RTV Slovenija o jami </a:t>
            </a:r>
            <a:r>
              <a:rPr lang="sl-SI" sz="1900" b="1" u="sng" dirty="0" err="1" smtClean="0">
                <a:latin typeface="+mj-lt"/>
              </a:rPr>
              <a:t>Bestažovca</a:t>
            </a:r>
            <a:r>
              <a:rPr lang="sl-SI" sz="1900" b="1" u="sng" dirty="0" smtClean="0">
                <a:latin typeface="+mj-lt"/>
              </a:rPr>
              <a:t>: (klikni spodnjo povezavo)</a:t>
            </a:r>
          </a:p>
          <a:p>
            <a:pPr marL="0" indent="0">
              <a:buNone/>
            </a:pPr>
            <a:r>
              <a:rPr lang="sl-SI" sz="1500" dirty="0" smtClean="0">
                <a:latin typeface="+mj-lt"/>
              </a:rPr>
              <a:t> </a:t>
            </a:r>
            <a:r>
              <a:rPr lang="en-US" sz="1500" dirty="0" smtClean="0">
                <a:solidFill>
                  <a:srgbClr val="0070C0"/>
                </a:solidFill>
                <a:latin typeface="+mj-lt"/>
                <a:hlinkClick r:id="rId2"/>
              </a:rPr>
              <a:t>https://www.rtvslo.si/kultura/drugo/nova-izkopavanja-ob-jamskih-slikarijah-pri-sezani/257287</a:t>
            </a:r>
            <a:endParaRPr lang="sl-SI" sz="1500" dirty="0" smtClean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45" y="2875558"/>
            <a:ext cx="3836933" cy="17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200" dirty="0" smtClean="0"/>
              <a:t>O čem pripoveduje zgodba v knjigi?</a:t>
            </a:r>
            <a:br>
              <a:rPr lang="sl-SI" sz="3200" dirty="0" smtClean="0"/>
            </a:br>
            <a:endParaRPr lang="en-US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364828"/>
            <a:ext cx="9601196" cy="3511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800" dirty="0" smtClean="0"/>
              <a:t>     </a:t>
            </a:r>
            <a:endParaRPr lang="sl-SI" sz="1800" u="sng" dirty="0" smtClean="0"/>
          </a:p>
          <a:p>
            <a:r>
              <a:rPr lang="sl-SI" sz="2000" dirty="0" smtClean="0"/>
              <a:t>V uvodu knjige izvemo, da je </a:t>
            </a:r>
            <a:r>
              <a:rPr lang="sl-SI" sz="2000" dirty="0" smtClean="0">
                <a:solidFill>
                  <a:srgbClr val="0070C0"/>
                </a:solidFill>
              </a:rPr>
              <a:t>p</a:t>
            </a:r>
            <a:r>
              <a:rPr lang="en-US" sz="2000" dirty="0" err="1" smtClean="0">
                <a:solidFill>
                  <a:srgbClr val="0070C0"/>
                </a:solidFill>
              </a:rPr>
              <a:t>rofesor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Vejica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dirty="0" err="1"/>
              <a:t>tako</a:t>
            </a:r>
            <a:r>
              <a:rPr lang="en-US" sz="2000" dirty="0"/>
              <a:t> so </a:t>
            </a:r>
            <a:r>
              <a:rPr lang="en-US" sz="2000" dirty="0" err="1"/>
              <a:t>ga</a:t>
            </a:r>
            <a:r>
              <a:rPr lang="en-US" sz="2000" dirty="0"/>
              <a:t> </a:t>
            </a:r>
            <a:r>
              <a:rPr lang="en-US" sz="2000" dirty="0" err="1"/>
              <a:t>poimenovali</a:t>
            </a:r>
            <a:r>
              <a:rPr lang="en-US" sz="2000" dirty="0"/>
              <a:t> </a:t>
            </a:r>
            <a:r>
              <a:rPr lang="en-US" sz="2000" dirty="0" err="1"/>
              <a:t>učenci</a:t>
            </a:r>
            <a:r>
              <a:rPr lang="en-US" sz="2000" dirty="0"/>
              <a:t>, </a:t>
            </a:r>
            <a:r>
              <a:rPr lang="en-US" sz="2000" dirty="0" err="1"/>
              <a:t>ker</a:t>
            </a:r>
            <a:r>
              <a:rPr lang="en-US" sz="2000" dirty="0"/>
              <a:t> je </a:t>
            </a:r>
            <a:r>
              <a:rPr lang="en-US" sz="2000" dirty="0" err="1"/>
              <a:t>bil</a:t>
            </a:r>
            <a:r>
              <a:rPr lang="en-US" sz="2000" dirty="0"/>
              <a:t> </a:t>
            </a:r>
            <a:r>
              <a:rPr lang="en-US" sz="2000" dirty="0" err="1"/>
              <a:t>glede</a:t>
            </a:r>
            <a:r>
              <a:rPr lang="en-US" sz="2000" dirty="0"/>
              <a:t> </a:t>
            </a:r>
            <a:r>
              <a:rPr lang="en-US" sz="2000" dirty="0" err="1"/>
              <a:t>vejic</a:t>
            </a:r>
            <a:r>
              <a:rPr lang="en-US" sz="2000" dirty="0"/>
              <a:t> v </a:t>
            </a:r>
            <a:r>
              <a:rPr lang="en-US" sz="2000" dirty="0" err="1"/>
              <a:t>spisih</a:t>
            </a:r>
            <a:r>
              <a:rPr lang="en-US" sz="2000" dirty="0"/>
              <a:t> </a:t>
            </a:r>
            <a:r>
              <a:rPr lang="en-US" sz="2000" dirty="0" err="1"/>
              <a:t>zelo</a:t>
            </a:r>
            <a:r>
              <a:rPr lang="en-US" sz="2000" dirty="0"/>
              <a:t> </a:t>
            </a:r>
            <a:r>
              <a:rPr lang="en-US" sz="2000" dirty="0" err="1"/>
              <a:t>natančen</a:t>
            </a:r>
            <a:r>
              <a:rPr lang="en-US" sz="2000" dirty="0"/>
              <a:t> in </a:t>
            </a:r>
            <a:r>
              <a:rPr lang="en-US" sz="2000" dirty="0" err="1"/>
              <a:t>neusmiljen</a:t>
            </a:r>
            <a:r>
              <a:rPr lang="en-US" sz="2000" dirty="0"/>
              <a:t>) </a:t>
            </a:r>
            <a:r>
              <a:rPr lang="en-US" sz="2000" dirty="0" err="1"/>
              <a:t>ob</a:t>
            </a:r>
            <a:r>
              <a:rPr lang="en-US" sz="2000" dirty="0"/>
              <a:t> </a:t>
            </a:r>
            <a:r>
              <a:rPr lang="en-US" sz="2000" dirty="0" err="1"/>
              <a:t>kakšnem</a:t>
            </a:r>
            <a:r>
              <a:rPr lang="en-US" sz="2000" dirty="0"/>
              <a:t> </a:t>
            </a:r>
            <a:r>
              <a:rPr lang="en-US" sz="2000" dirty="0" err="1"/>
              <a:t>prekršku</a:t>
            </a:r>
            <a:r>
              <a:rPr lang="en-US" sz="2000" dirty="0"/>
              <a:t> </a:t>
            </a:r>
            <a:r>
              <a:rPr lang="en-US" sz="2000" dirty="0" err="1"/>
              <a:t>učencev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kazen</a:t>
            </a:r>
            <a:r>
              <a:rPr lang="en-US" sz="2000" dirty="0"/>
              <a:t> </a:t>
            </a:r>
            <a:r>
              <a:rPr lang="en-US" sz="2000" dirty="0" err="1"/>
              <a:t>vedno</a:t>
            </a:r>
            <a:r>
              <a:rPr lang="en-US" sz="2000" dirty="0"/>
              <a:t> </a:t>
            </a:r>
            <a:r>
              <a:rPr lang="en-US" sz="2000" dirty="0" err="1"/>
              <a:t>dajal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0070C0"/>
                </a:solidFill>
              </a:rPr>
              <a:t>napisati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spis</a:t>
            </a:r>
            <a:r>
              <a:rPr lang="en-US" sz="2000" dirty="0">
                <a:solidFill>
                  <a:srgbClr val="0070C0"/>
                </a:solidFill>
              </a:rPr>
              <a:t>, v </a:t>
            </a:r>
            <a:r>
              <a:rPr lang="en-US" sz="2000" dirty="0" err="1">
                <a:solidFill>
                  <a:srgbClr val="0070C0"/>
                </a:solidFill>
              </a:rPr>
              <a:t>katerem</a:t>
            </a:r>
            <a:r>
              <a:rPr lang="en-US" sz="2000" dirty="0">
                <a:solidFill>
                  <a:srgbClr val="0070C0"/>
                </a:solidFill>
              </a:rPr>
              <a:t> so </a:t>
            </a:r>
            <a:r>
              <a:rPr lang="en-US" sz="2000" dirty="0" err="1">
                <a:solidFill>
                  <a:srgbClr val="0070C0"/>
                </a:solidFill>
              </a:rPr>
              <a:t>pojasnili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zakaj</a:t>
            </a:r>
            <a:r>
              <a:rPr lang="en-US" sz="2000" dirty="0">
                <a:solidFill>
                  <a:srgbClr val="0070C0"/>
                </a:solidFill>
              </a:rPr>
              <a:t> in </a:t>
            </a:r>
            <a:r>
              <a:rPr lang="en-US" sz="2000" dirty="0" err="1">
                <a:solidFill>
                  <a:srgbClr val="0070C0"/>
                </a:solidFill>
              </a:rPr>
              <a:t>kako</a:t>
            </a:r>
            <a:r>
              <a:rPr lang="en-US" sz="2000" dirty="0">
                <a:solidFill>
                  <a:srgbClr val="0070C0"/>
                </a:solidFill>
              </a:rPr>
              <a:t> je do </a:t>
            </a:r>
            <a:r>
              <a:rPr lang="en-US" sz="2000" dirty="0" err="1">
                <a:solidFill>
                  <a:srgbClr val="0070C0"/>
                </a:solidFill>
              </a:rPr>
              <a:t>prekrška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prišlo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r>
              <a:rPr lang="en-US" sz="2000" dirty="0"/>
              <a:t> </a:t>
            </a:r>
            <a:r>
              <a:rPr lang="en-US" sz="2000" dirty="0" err="1"/>
              <a:t>Tako</a:t>
            </a:r>
            <a:r>
              <a:rPr lang="en-US" sz="2000" dirty="0"/>
              <a:t> je moral </a:t>
            </a:r>
            <a:r>
              <a:rPr lang="en-US" sz="2000" dirty="0" err="1"/>
              <a:t>tudi</a:t>
            </a:r>
            <a:r>
              <a:rPr lang="en-US" sz="2000" dirty="0"/>
              <a:t> </a:t>
            </a:r>
            <a:r>
              <a:rPr lang="en-US" sz="2000" dirty="0" err="1"/>
              <a:t>Mihec</a:t>
            </a:r>
            <a:r>
              <a:rPr lang="en-US" sz="2000" dirty="0"/>
              <a:t>, </a:t>
            </a:r>
            <a:r>
              <a:rPr lang="en-US" sz="2000" dirty="0" err="1"/>
              <a:t>kot</a:t>
            </a:r>
            <a:r>
              <a:rPr lang="en-US" sz="2000" dirty="0"/>
              <a:t> </a:t>
            </a:r>
            <a:r>
              <a:rPr lang="en-US" sz="2000" dirty="0" err="1"/>
              <a:t>predsednik</a:t>
            </a:r>
            <a:r>
              <a:rPr lang="en-US" sz="2000" dirty="0"/>
              <a:t> </a:t>
            </a:r>
            <a:r>
              <a:rPr lang="en-US" sz="2000" dirty="0" err="1"/>
              <a:t>takrat</a:t>
            </a:r>
            <a:r>
              <a:rPr lang="en-US" sz="2000" dirty="0"/>
              <a:t>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razpadlega</a:t>
            </a:r>
            <a:r>
              <a:rPr lang="en-US" sz="2000" dirty="0"/>
              <a:t> </a:t>
            </a:r>
            <a:r>
              <a:rPr lang="en-US" sz="2000" dirty="0" err="1"/>
              <a:t>društva</a:t>
            </a:r>
            <a:r>
              <a:rPr lang="en-US" sz="2000" dirty="0"/>
              <a:t> PGC, </a:t>
            </a:r>
            <a:r>
              <a:rPr lang="en-US" sz="2000" dirty="0" err="1"/>
              <a:t>napisati</a:t>
            </a:r>
            <a:r>
              <a:rPr lang="en-US" sz="2000" dirty="0"/>
              <a:t> </a:t>
            </a:r>
            <a:r>
              <a:rPr lang="en-US" sz="2000" dirty="0" err="1"/>
              <a:t>temeljit</a:t>
            </a:r>
            <a:r>
              <a:rPr lang="en-US" sz="2000" dirty="0"/>
              <a:t> in </a:t>
            </a:r>
            <a:r>
              <a:rPr lang="en-US" sz="2000" dirty="0" err="1"/>
              <a:t>podroben</a:t>
            </a:r>
            <a:r>
              <a:rPr lang="en-US" sz="2000" dirty="0"/>
              <a:t> </a:t>
            </a:r>
            <a:r>
              <a:rPr lang="en-US" sz="2000" dirty="0" err="1"/>
              <a:t>spis</a:t>
            </a:r>
            <a:r>
              <a:rPr lang="en-US" sz="2000" dirty="0"/>
              <a:t> o </a:t>
            </a:r>
            <a:r>
              <a:rPr lang="en-US" sz="2000" dirty="0" err="1"/>
              <a:t>njem</a:t>
            </a:r>
            <a:r>
              <a:rPr lang="en-US" sz="2000" dirty="0" smtClean="0"/>
              <a:t>.</a:t>
            </a:r>
            <a:endParaRPr lang="sl-SI" sz="2000" dirty="0" smtClean="0"/>
          </a:p>
          <a:p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   „</a:t>
            </a:r>
            <a:r>
              <a:rPr lang="sl-SI" sz="2000" b="1" dirty="0" smtClean="0"/>
              <a:t>Tajno društvo PGC“ je torej </a:t>
            </a:r>
            <a:r>
              <a:rPr lang="en-US" sz="2000" b="1" dirty="0" err="1" smtClean="0">
                <a:solidFill>
                  <a:srgbClr val="0070C0"/>
                </a:solidFill>
              </a:rPr>
              <a:t>obsežen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spis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učenca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Mihca</a:t>
            </a:r>
            <a:r>
              <a:rPr lang="en-US" sz="2000" b="1" dirty="0"/>
              <a:t>, </a:t>
            </a:r>
            <a:r>
              <a:rPr lang="en-US" sz="2000" b="1" dirty="0" err="1"/>
              <a:t>ki</a:t>
            </a:r>
            <a:r>
              <a:rPr lang="en-US" sz="2000" b="1" dirty="0"/>
              <a:t> </a:t>
            </a:r>
            <a:r>
              <a:rPr lang="en-US" sz="2000" b="1" dirty="0" err="1"/>
              <a:t>ga</a:t>
            </a:r>
            <a:r>
              <a:rPr lang="en-US" sz="2000" b="1" dirty="0"/>
              <a:t> je </a:t>
            </a:r>
            <a:r>
              <a:rPr lang="en-US" sz="2000" b="1" dirty="0" err="1"/>
              <a:t>napisal</a:t>
            </a:r>
            <a:r>
              <a:rPr lang="en-US" sz="2000" b="1" dirty="0"/>
              <a:t> </a:t>
            </a:r>
            <a:r>
              <a:rPr lang="en-US" sz="2000" b="1" dirty="0" err="1"/>
              <a:t>za</a:t>
            </a:r>
            <a:r>
              <a:rPr lang="en-US" sz="2000" b="1" dirty="0"/>
              <a:t> </a:t>
            </a:r>
            <a:r>
              <a:rPr lang="en-US" sz="2000" b="1" dirty="0" err="1"/>
              <a:t>kazen</a:t>
            </a:r>
            <a:r>
              <a:rPr lang="en-US" sz="2000" b="1" dirty="0"/>
              <a:t>, </a:t>
            </a:r>
            <a:r>
              <a:rPr lang="sl-SI" sz="2000" b="1" dirty="0" smtClean="0"/>
              <a:t>   </a:t>
            </a:r>
            <a:r>
              <a:rPr lang="en-US" sz="2000" b="1" dirty="0" err="1" smtClean="0"/>
              <a:t>ker</a:t>
            </a:r>
            <a:r>
              <a:rPr lang="en-US" sz="2000" b="1" dirty="0" smtClean="0"/>
              <a:t> </a:t>
            </a:r>
            <a:r>
              <a:rPr lang="en-US" sz="2000" b="1" dirty="0"/>
              <a:t>je </a:t>
            </a:r>
            <a:r>
              <a:rPr lang="en-US" sz="2000" b="1" dirty="0" err="1" smtClean="0"/>
              <a:t>ustanovil</a:t>
            </a:r>
            <a:r>
              <a:rPr lang="en-US" sz="2000" b="1" dirty="0" smtClean="0"/>
              <a:t> </a:t>
            </a:r>
            <a:r>
              <a:rPr lang="sl-SI" sz="2000" b="1" dirty="0" smtClean="0"/>
              <a:t>to društvo.</a:t>
            </a:r>
          </a:p>
        </p:txBody>
      </p:sp>
    </p:spTree>
    <p:extLst>
      <p:ext uri="{BB962C8B-B14F-4D97-AF65-F5344CB8AC3E}">
        <p14:creationId xmlns:p14="http://schemas.microsoft.com/office/powerpoint/2010/main" val="10057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0070C0"/>
                </a:solidFill>
              </a:rPr>
              <a:t>Seveda je bilo treba Ingoličevo knjigo pred postavitvijo na oder spremeniti v DRAMSKO BESEDILO.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Dramaturg</a:t>
            </a:r>
            <a:r>
              <a:rPr lang="en-US" dirty="0" smtClean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eno</a:t>
            </a:r>
            <a:r>
              <a:rPr lang="en-US" dirty="0"/>
              <a:t> </a:t>
            </a:r>
            <a:r>
              <a:rPr lang="en-US" dirty="0" err="1"/>
              <a:t>najpomembnejših</a:t>
            </a:r>
            <a:r>
              <a:rPr lang="en-US" dirty="0"/>
              <a:t> vlog v </a:t>
            </a:r>
            <a:r>
              <a:rPr lang="en-US" dirty="0" err="1"/>
              <a:t>vsakem</a:t>
            </a:r>
            <a:r>
              <a:rPr lang="en-US" dirty="0"/>
              <a:t> </a:t>
            </a:r>
            <a:r>
              <a:rPr lang="en-US" dirty="0" err="1"/>
              <a:t>gledališču</a:t>
            </a:r>
            <a:r>
              <a:rPr lang="en-US" dirty="0"/>
              <a:t>, </a:t>
            </a:r>
            <a:r>
              <a:rPr lang="sl-SI" dirty="0" smtClean="0"/>
              <a:t>saj</a:t>
            </a:r>
            <a:r>
              <a:rPr lang="en-US" dirty="0" smtClean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sl-SI" dirty="0" smtClean="0"/>
              <a:t>zahtevno nalogo: </a:t>
            </a:r>
            <a:r>
              <a:rPr lang="sl-SI" u="sng" dirty="0" err="1" smtClean="0"/>
              <a:t>pr</a:t>
            </a:r>
            <a:r>
              <a:rPr lang="en-US" u="sng" dirty="0" smtClean="0"/>
              <a:t>ire</a:t>
            </a:r>
            <a:r>
              <a:rPr lang="sl-SI" u="sng" dirty="0" err="1" smtClean="0"/>
              <a:t>diti</a:t>
            </a:r>
            <a:r>
              <a:rPr lang="sl-SI" u="sng" dirty="0" smtClean="0"/>
              <a:t> mora </a:t>
            </a:r>
            <a:r>
              <a:rPr lang="en-US" u="sng" dirty="0" err="1" smtClean="0"/>
              <a:t>nedramsk</a:t>
            </a:r>
            <a:r>
              <a:rPr lang="sl-SI" u="sng" dirty="0" smtClean="0"/>
              <a:t>o</a:t>
            </a:r>
            <a:r>
              <a:rPr lang="en-US" u="sng" dirty="0" smtClean="0"/>
              <a:t> </a:t>
            </a:r>
            <a:r>
              <a:rPr lang="en-US" u="sng" dirty="0" err="1" smtClean="0"/>
              <a:t>besedil</a:t>
            </a:r>
            <a:r>
              <a:rPr lang="sl-SI" u="sng" dirty="0" smtClean="0"/>
              <a:t>o</a:t>
            </a:r>
            <a:r>
              <a:rPr lang="en-US" u="sng" dirty="0" smtClean="0"/>
              <a:t> </a:t>
            </a:r>
            <a:r>
              <a:rPr lang="en-US" u="sng" dirty="0"/>
              <a:t>v </a:t>
            </a:r>
            <a:r>
              <a:rPr lang="en-US" u="sng" dirty="0" err="1" smtClean="0"/>
              <a:t>dramsko</a:t>
            </a:r>
            <a:r>
              <a:rPr lang="sl-SI" u="sng" dirty="0" smtClean="0"/>
              <a:t>.</a:t>
            </a:r>
          </a:p>
          <a:p>
            <a:endParaRPr lang="sl-SI" u="sng" dirty="0" smtClean="0"/>
          </a:p>
          <a:p>
            <a:r>
              <a:rPr lang="en-US" dirty="0" smtClean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/>
              <a:t>knjige</a:t>
            </a:r>
            <a:r>
              <a:rPr lang="en-US" dirty="0"/>
              <a:t> </a:t>
            </a:r>
            <a:r>
              <a:rPr lang="en-US" dirty="0" err="1"/>
              <a:t>napraviti</a:t>
            </a:r>
            <a:r>
              <a:rPr lang="en-US" dirty="0"/>
              <a:t> </a:t>
            </a:r>
            <a:r>
              <a:rPr lang="en-US" dirty="0" err="1" smtClean="0"/>
              <a:t>predstavo</a:t>
            </a:r>
            <a:r>
              <a:rPr lang="en-US" dirty="0" smtClean="0"/>
              <a:t>? </a:t>
            </a:r>
            <a:r>
              <a:rPr lang="sl-SI" dirty="0" smtClean="0"/>
              <a:t>B</a:t>
            </a:r>
            <a:r>
              <a:rPr lang="en-US" dirty="0" err="1" smtClean="0"/>
              <a:t>esedilo</a:t>
            </a:r>
            <a:r>
              <a:rPr lang="en-US" dirty="0" smtClean="0"/>
              <a:t> </a:t>
            </a:r>
            <a:r>
              <a:rPr lang="sl-SI" dirty="0" smtClean="0"/>
              <a:t>moramo </a:t>
            </a:r>
            <a:r>
              <a:rPr lang="en-US" b="1" u="sng" dirty="0" err="1" smtClean="0">
                <a:solidFill>
                  <a:srgbClr val="0070C0"/>
                </a:solidFill>
              </a:rPr>
              <a:t>preoblik</a:t>
            </a:r>
            <a:r>
              <a:rPr lang="sl-SI" b="1" u="sng" dirty="0" err="1" smtClean="0">
                <a:solidFill>
                  <a:srgbClr val="0070C0"/>
                </a:solidFill>
              </a:rPr>
              <a:t>ovati</a:t>
            </a:r>
            <a:r>
              <a:rPr lang="en-US" b="1" u="sng" dirty="0" smtClean="0">
                <a:solidFill>
                  <a:srgbClr val="0070C0"/>
                </a:solidFill>
              </a:rPr>
              <a:t> </a:t>
            </a:r>
            <a:r>
              <a:rPr lang="en-US" b="1" u="sng" dirty="0">
                <a:solidFill>
                  <a:srgbClr val="0070C0"/>
                </a:solidFill>
              </a:rPr>
              <a:t>v </a:t>
            </a:r>
            <a:r>
              <a:rPr lang="en-US" b="1" u="sng" dirty="0" err="1" smtClean="0">
                <a:solidFill>
                  <a:srgbClr val="0070C0"/>
                </a:solidFill>
              </a:rPr>
              <a:t>dialoge</a:t>
            </a:r>
            <a:r>
              <a:rPr lang="sl-SI" u="sng" dirty="0" smtClean="0">
                <a:solidFill>
                  <a:srgbClr val="0070C0"/>
                </a:solidFill>
              </a:rPr>
              <a:t> (dvogovore, pogovore)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opise</a:t>
            </a:r>
            <a:r>
              <a:rPr lang="en-US" dirty="0">
                <a:solidFill>
                  <a:srgbClr val="0070C0"/>
                </a:solidFill>
              </a:rPr>
              <a:t> pa v </a:t>
            </a:r>
            <a:r>
              <a:rPr lang="en-US" dirty="0" err="1" smtClean="0">
                <a:solidFill>
                  <a:srgbClr val="0070C0"/>
                </a:solidFill>
              </a:rPr>
              <a:t>didaskalije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sl-SI" dirty="0" smtClean="0">
              <a:solidFill>
                <a:srgbClr val="0070C0"/>
              </a:solidFill>
            </a:endParaRPr>
          </a:p>
          <a:p>
            <a:endParaRPr lang="sl-SI" dirty="0" smtClean="0">
              <a:solidFill>
                <a:srgbClr val="0070C0"/>
              </a:solidFill>
            </a:endParaRPr>
          </a:p>
          <a:p>
            <a:r>
              <a:rPr lang="sl-SI" dirty="0" smtClean="0"/>
              <a:t>Veš kaj so </a:t>
            </a:r>
            <a:r>
              <a:rPr lang="sl-SI" dirty="0" smtClean="0">
                <a:solidFill>
                  <a:srgbClr val="7030A0"/>
                </a:solidFill>
              </a:rPr>
              <a:t>DIDASKALIJE</a:t>
            </a:r>
            <a:r>
              <a:rPr lang="sl-SI" dirty="0" smtClean="0"/>
              <a:t>? To so tiste </a:t>
            </a:r>
            <a:r>
              <a:rPr lang="sl-SI" dirty="0" smtClean="0">
                <a:solidFill>
                  <a:srgbClr val="7030A0"/>
                </a:solidFill>
              </a:rPr>
              <a:t>opazke v OKLEPAJIH</a:t>
            </a:r>
            <a:r>
              <a:rPr lang="sl-SI" dirty="0" smtClean="0"/>
              <a:t>, ki igralca usmerjajo, </a:t>
            </a:r>
            <a:r>
              <a:rPr lang="sl-SI" dirty="0" smtClean="0">
                <a:solidFill>
                  <a:srgbClr val="7030A0"/>
                </a:solidFill>
              </a:rPr>
              <a:t>kako</a:t>
            </a:r>
            <a:r>
              <a:rPr lang="sl-SI" dirty="0" smtClean="0"/>
              <a:t> naj kaj reče ali naredi, npr. (</a:t>
            </a:r>
            <a:r>
              <a:rPr lang="sl-SI" i="1" dirty="0" smtClean="0"/>
              <a:t>razburjeno zakriči</a:t>
            </a:r>
            <a:r>
              <a:rPr lang="sl-SI" dirty="0" smtClean="0"/>
              <a:t>)„Pojdi stran!“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Ogledali si bomo </a:t>
            </a:r>
            <a:r>
              <a:rPr lang="sl-SI" sz="3600" b="1" dirty="0" smtClean="0"/>
              <a:t>gledališko predstavo </a:t>
            </a:r>
            <a:r>
              <a:rPr lang="sl-SI" sz="3600" dirty="0" smtClean="0"/>
              <a:t>z istim naslovom.</a:t>
            </a:r>
            <a:endParaRPr lang="en-US" sz="3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896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 </a:t>
            </a:r>
            <a:r>
              <a:rPr lang="en-US" sz="2000" dirty="0" err="1"/>
              <a:t>predstavi</a:t>
            </a:r>
            <a:r>
              <a:rPr lang="en-US" sz="2000" dirty="0"/>
              <a:t> </a:t>
            </a:r>
            <a:r>
              <a:rPr lang="en-US" sz="2000" u="sng" dirty="0" err="1"/>
              <a:t>Lutkovnega</a:t>
            </a:r>
            <a:r>
              <a:rPr lang="en-US" sz="2000" u="sng" dirty="0"/>
              <a:t> </a:t>
            </a:r>
            <a:r>
              <a:rPr lang="en-US" sz="2000" u="sng" dirty="0" err="1"/>
              <a:t>gledališča</a:t>
            </a:r>
            <a:r>
              <a:rPr lang="en-US" sz="2000" u="sng" dirty="0"/>
              <a:t> Ljubljana</a:t>
            </a:r>
            <a:r>
              <a:rPr lang="en-US" sz="2000" dirty="0"/>
              <a:t> </a:t>
            </a:r>
            <a:endParaRPr lang="sl-SI" sz="2000" dirty="0" smtClean="0"/>
          </a:p>
          <a:p>
            <a:pPr marL="0" indent="0">
              <a:buNone/>
            </a:pPr>
            <a:r>
              <a:rPr lang="en-US" sz="2000" dirty="0" smtClean="0"/>
              <a:t>ta </a:t>
            </a:r>
            <a:r>
              <a:rPr lang="en-US" sz="2000" dirty="0" err="1"/>
              <a:t>znana</a:t>
            </a:r>
            <a:r>
              <a:rPr lang="en-US" sz="2000" dirty="0"/>
              <a:t> in </a:t>
            </a:r>
            <a:r>
              <a:rPr lang="en-US" sz="2000" dirty="0" err="1"/>
              <a:t>priljubljena</a:t>
            </a:r>
            <a:r>
              <a:rPr lang="en-US" sz="2000" dirty="0"/>
              <a:t> </a:t>
            </a:r>
            <a:r>
              <a:rPr lang="en-US" sz="2000" dirty="0" err="1"/>
              <a:t>zgodba</a:t>
            </a:r>
            <a:r>
              <a:rPr lang="en-US" sz="2000" dirty="0"/>
              <a:t> </a:t>
            </a:r>
            <a:r>
              <a:rPr lang="en-US" sz="2000" dirty="0" err="1"/>
              <a:t>dobi</a:t>
            </a:r>
            <a:r>
              <a:rPr lang="en-US" sz="2000" dirty="0"/>
              <a:t> </a:t>
            </a:r>
            <a:endParaRPr lang="sl-SI" sz="2000" dirty="0" smtClean="0"/>
          </a:p>
          <a:p>
            <a:pPr marL="0" indent="0">
              <a:buNone/>
            </a:pPr>
            <a:r>
              <a:rPr lang="en-US" sz="2000" b="1" dirty="0" err="1" smtClean="0"/>
              <a:t>sodobno</a:t>
            </a:r>
            <a:r>
              <a:rPr lang="en-US" sz="2000" b="1" dirty="0" smtClean="0"/>
              <a:t> </a:t>
            </a:r>
            <a:r>
              <a:rPr lang="en-US" sz="2000" b="1" dirty="0" err="1"/>
              <a:t>odrsko</a:t>
            </a:r>
            <a:r>
              <a:rPr lang="en-US" sz="2000" b="1" dirty="0"/>
              <a:t> </a:t>
            </a:r>
            <a:r>
              <a:rPr lang="en-US" sz="2000" b="1" dirty="0" err="1"/>
              <a:t>preobleko</a:t>
            </a:r>
            <a:r>
              <a:rPr lang="en-US" sz="2000" b="1" dirty="0" smtClean="0"/>
              <a:t>.</a:t>
            </a:r>
            <a:r>
              <a:rPr lang="sl-SI" sz="2000" b="1" dirty="0" smtClean="0"/>
              <a:t> 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r>
              <a:rPr lang="en-US" sz="1800" dirty="0" err="1" smtClean="0"/>
              <a:t>Avtor</a:t>
            </a:r>
            <a:r>
              <a:rPr lang="en-US" sz="1800" dirty="0" smtClean="0"/>
              <a:t> </a:t>
            </a:r>
            <a:r>
              <a:rPr lang="en-US" sz="1800" dirty="0" err="1"/>
              <a:t>priredbe</a:t>
            </a:r>
            <a:r>
              <a:rPr lang="en-US" sz="1800" dirty="0"/>
              <a:t> in </a:t>
            </a:r>
            <a:r>
              <a:rPr lang="en-US" sz="1800" dirty="0" smtClean="0"/>
              <a:t>dramaturg </a:t>
            </a:r>
            <a:r>
              <a:rPr lang="en-US" sz="1800" b="1" dirty="0" err="1"/>
              <a:t>Nebojša</a:t>
            </a:r>
            <a:r>
              <a:rPr lang="en-US" sz="1800" b="1" dirty="0"/>
              <a:t> Pop </a:t>
            </a:r>
            <a:r>
              <a:rPr lang="en-US" sz="1800" b="1" dirty="0" err="1" smtClean="0"/>
              <a:t>Tasi</a:t>
            </a:r>
            <a:r>
              <a:rPr lang="sl-SI" sz="1800" b="1" dirty="0" smtClean="0"/>
              <a:t>ć</a:t>
            </a:r>
            <a:r>
              <a:rPr lang="en-US" sz="1800" b="1" dirty="0" smtClean="0"/>
              <a:t> </a:t>
            </a:r>
            <a:r>
              <a:rPr lang="en-US" sz="1800" u="sng" dirty="0"/>
              <a:t>je </a:t>
            </a:r>
            <a:r>
              <a:rPr lang="en-US" sz="1800" u="sng" dirty="0" err="1" smtClean="0"/>
              <a:t>premesti</a:t>
            </a:r>
            <a:r>
              <a:rPr lang="sl-SI" sz="1800" u="sng" dirty="0" smtClean="0"/>
              <a:t>l</a:t>
            </a:r>
            <a:r>
              <a:rPr lang="en-US" sz="1800" u="sng" dirty="0" smtClean="0"/>
              <a:t> </a:t>
            </a:r>
            <a:r>
              <a:rPr lang="en-US" sz="1800" dirty="0" err="1" smtClean="0"/>
              <a:t>osrednj</a:t>
            </a:r>
            <a:r>
              <a:rPr lang="sl-SI" sz="1800" dirty="0" smtClean="0"/>
              <a:t>o</a:t>
            </a:r>
            <a:r>
              <a:rPr lang="en-US" sz="1800" dirty="0" smtClean="0"/>
              <a:t> </a:t>
            </a:r>
            <a:r>
              <a:rPr lang="en-US" sz="1800" dirty="0" err="1" smtClean="0"/>
              <a:t>zgodb</a:t>
            </a:r>
            <a:r>
              <a:rPr lang="sl-SI" sz="1800" dirty="0" smtClean="0"/>
              <a:t>o</a:t>
            </a:r>
            <a:r>
              <a:rPr lang="en-US" sz="1800" dirty="0" smtClean="0"/>
              <a:t> </a:t>
            </a:r>
            <a:r>
              <a:rPr lang="en-US" sz="1800" dirty="0" err="1"/>
              <a:t>iz</a:t>
            </a:r>
            <a:r>
              <a:rPr lang="en-US" sz="1800" dirty="0"/>
              <a:t> 50. let 20. </a:t>
            </a:r>
            <a:r>
              <a:rPr lang="en-US" sz="1800" dirty="0" err="1"/>
              <a:t>stoletja</a:t>
            </a:r>
            <a:r>
              <a:rPr lang="en-US" sz="1800" dirty="0"/>
              <a:t>, </a:t>
            </a:r>
            <a:endParaRPr lang="sl-SI" sz="1800" dirty="0"/>
          </a:p>
          <a:p>
            <a:pPr marL="0" indent="0">
              <a:buNone/>
            </a:pPr>
            <a:r>
              <a:rPr lang="en-US" sz="1800" dirty="0" smtClean="0"/>
              <a:t>v </a:t>
            </a:r>
            <a:r>
              <a:rPr lang="en-US" sz="1800" b="1" dirty="0"/>
              <a:t>80. </a:t>
            </a:r>
            <a:r>
              <a:rPr lang="en-US" sz="1800" b="1" dirty="0" err="1"/>
              <a:t>leta</a:t>
            </a:r>
            <a:r>
              <a:rPr lang="en-US" sz="1800" b="1" dirty="0"/>
              <a:t> 20. </a:t>
            </a:r>
            <a:r>
              <a:rPr lang="en-US" sz="1800" b="1" dirty="0" err="1" smtClean="0"/>
              <a:t>stoletja</a:t>
            </a:r>
            <a:r>
              <a:rPr lang="sl-SI" sz="1800" dirty="0"/>
              <a:t>.</a:t>
            </a:r>
            <a:endParaRPr lang="en-US" sz="18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883" y="2556933"/>
            <a:ext cx="2378589" cy="26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800" dirty="0" smtClean="0"/>
              <a:t>Čeprav bo naše gledališče danes soba, je prav, da pred ogledom predstave ponovimo </a:t>
            </a:r>
            <a:r>
              <a:rPr lang="sl-SI" sz="2800" dirty="0" smtClean="0">
                <a:solidFill>
                  <a:srgbClr val="00B050"/>
                </a:solidFill>
              </a:rPr>
              <a:t>GLEDALIŠKI BONTON.</a:t>
            </a:r>
            <a:br>
              <a:rPr lang="sl-SI" sz="2800" dirty="0" smtClean="0">
                <a:solidFill>
                  <a:srgbClr val="00B050"/>
                </a:solidFill>
              </a:rPr>
            </a:br>
            <a:r>
              <a:rPr lang="sl-SI" sz="2800" dirty="0" smtClean="0">
                <a:solidFill>
                  <a:srgbClr val="0070C0"/>
                </a:solidFill>
              </a:rPr>
              <a:t>*</a:t>
            </a:r>
            <a:r>
              <a:rPr lang="sl-SI" sz="1800" dirty="0" smtClean="0">
                <a:solidFill>
                  <a:srgbClr val="0070C0"/>
                </a:solidFill>
              </a:rPr>
              <a:t> Kot </a:t>
            </a:r>
            <a:r>
              <a:rPr lang="sl-SI" sz="1800" dirty="0" smtClean="0">
                <a:solidFill>
                  <a:srgbClr val="0070C0"/>
                </a:solidFill>
              </a:rPr>
              <a:t>za pravo </a:t>
            </a:r>
            <a:r>
              <a:rPr lang="sl-SI" sz="1800" dirty="0" smtClean="0">
                <a:solidFill>
                  <a:srgbClr val="0070C0"/>
                </a:solidFill>
              </a:rPr>
              <a:t>gledališče se lahko temu primerno tudi urediš </a:t>
            </a:r>
            <a:r>
              <a:rPr lang="aa-ET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sl-SI" sz="1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.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104" y="2480441"/>
            <a:ext cx="5696606" cy="37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642" y="2017986"/>
            <a:ext cx="7767144" cy="4193627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Podatki o gledališki predstavi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77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Čas je za ogled!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459865"/>
            <a:ext cx="9601195" cy="3416003"/>
          </a:xfrm>
          <a:ln>
            <a:solidFill>
              <a:srgbClr val="FFFF0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6400" dirty="0" smtClean="0">
                <a:solidFill>
                  <a:srgbClr val="FF0000"/>
                </a:solidFill>
              </a:rPr>
              <a:t>     </a:t>
            </a:r>
            <a:r>
              <a:rPr lang="sl-SI" sz="6400" dirty="0" smtClean="0">
                <a:solidFill>
                  <a:schemeClr val="tx1"/>
                </a:solidFill>
              </a:rPr>
              <a:t>Preden </a:t>
            </a:r>
            <a:r>
              <a:rPr lang="sl-SI" sz="6400" dirty="0">
                <a:solidFill>
                  <a:schemeClr val="tx1"/>
                </a:solidFill>
              </a:rPr>
              <a:t>klikneš </a:t>
            </a:r>
            <a:r>
              <a:rPr lang="sl-SI" sz="6400" dirty="0" smtClean="0">
                <a:solidFill>
                  <a:schemeClr val="tx1"/>
                </a:solidFill>
              </a:rPr>
              <a:t>na povezavo, </a:t>
            </a:r>
            <a:r>
              <a:rPr lang="sl-SI" sz="6400" dirty="0" smtClean="0"/>
              <a:t> preberi</a:t>
            </a:r>
            <a:r>
              <a:rPr lang="sl-SI" sz="6400" dirty="0"/>
              <a:t>, </a:t>
            </a:r>
            <a:r>
              <a:rPr lang="sl-SI" sz="6400" b="1" dirty="0" smtClean="0"/>
              <a:t>kakšna </a:t>
            </a:r>
            <a:r>
              <a:rPr lang="sl-SI" sz="6400" b="1" dirty="0"/>
              <a:t>bo tvoja naloga PO OGLEDU PREDSTAVE</a:t>
            </a:r>
            <a:r>
              <a:rPr lang="sl-SI" sz="6400" b="1" dirty="0" smtClean="0"/>
              <a:t>.</a:t>
            </a:r>
          </a:p>
          <a:p>
            <a:pPr marL="0" indent="0">
              <a:buNone/>
            </a:pPr>
            <a:endParaRPr lang="sl-SI" sz="6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l-SI" sz="6400" dirty="0" smtClean="0"/>
              <a:t>V zvezek za SLJ </a:t>
            </a:r>
            <a:r>
              <a:rPr lang="sl-SI" sz="6400" u="sng" dirty="0" smtClean="0"/>
              <a:t>napiši naslov </a:t>
            </a:r>
            <a:r>
              <a:rPr lang="sl-SI" sz="6400" b="1" dirty="0" smtClean="0">
                <a:solidFill>
                  <a:srgbClr val="FF0000"/>
                </a:solidFill>
              </a:rPr>
              <a:t>Tajno društvo PGC </a:t>
            </a:r>
            <a:r>
              <a:rPr lang="aa-ET" sz="6400" b="1" dirty="0" smtClean="0">
                <a:solidFill>
                  <a:srgbClr val="FF0000"/>
                </a:solidFill>
              </a:rPr>
              <a:t>–</a:t>
            </a:r>
            <a:r>
              <a:rPr lang="sl-SI" sz="6400" b="1" dirty="0" smtClean="0">
                <a:solidFill>
                  <a:srgbClr val="FF0000"/>
                </a:solidFill>
              </a:rPr>
              <a:t> gledališka predstava.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6400" u="sng" dirty="0" smtClean="0">
                <a:solidFill>
                  <a:schemeClr val="tx1"/>
                </a:solidFill>
              </a:rPr>
              <a:t>Opiši tisti lik v predstavi</a:t>
            </a:r>
            <a:r>
              <a:rPr lang="sl-SI" sz="6400" dirty="0" smtClean="0">
                <a:solidFill>
                  <a:schemeClr val="tx1"/>
                </a:solidFill>
              </a:rPr>
              <a:t>, ki ti je bil najbolj všeč. (Opiši njegov videz, njegove lastnosti, značaj,..)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6400" dirty="0" smtClean="0">
                <a:solidFill>
                  <a:schemeClr val="tx1"/>
                </a:solidFill>
              </a:rPr>
              <a:t>Napiši, </a:t>
            </a:r>
            <a:r>
              <a:rPr lang="sl-SI" sz="6400" u="sng" dirty="0" smtClean="0">
                <a:solidFill>
                  <a:schemeClr val="tx1"/>
                </a:solidFill>
              </a:rPr>
              <a:t>kaj ti je bilo v predstavi všeč in zakaj.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6400" dirty="0" smtClean="0">
                <a:solidFill>
                  <a:schemeClr val="tx1"/>
                </a:solidFill>
              </a:rPr>
              <a:t>Napiši, </a:t>
            </a:r>
            <a:r>
              <a:rPr lang="sl-SI" sz="6400" u="sng" dirty="0" smtClean="0">
                <a:solidFill>
                  <a:schemeClr val="tx1"/>
                </a:solidFill>
              </a:rPr>
              <a:t>kaj ti ni bilo všeč in zakaj.</a:t>
            </a:r>
            <a:r>
              <a:rPr lang="sl-SI" sz="6400" b="1" u="sng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6400" dirty="0" smtClean="0">
                <a:solidFill>
                  <a:srgbClr val="7030A0"/>
                </a:solidFill>
              </a:rPr>
              <a:t>*Če želiš, ilustriraj prizor iz predstave. </a:t>
            </a:r>
            <a:r>
              <a:rPr lang="aa-ET" sz="6400" dirty="0" smtClean="0">
                <a:solidFill>
                  <a:srgbClr val="7030A0"/>
                </a:solidFill>
              </a:rPr>
              <a:t>–</a:t>
            </a:r>
            <a:r>
              <a:rPr lang="sl-SI" sz="6400" dirty="0" smtClean="0">
                <a:solidFill>
                  <a:srgbClr val="7030A0"/>
                </a:solidFill>
              </a:rPr>
              <a:t> (dodatna naloga)  </a:t>
            </a:r>
            <a:r>
              <a:rPr lang="sl-SI" sz="6400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endParaRPr lang="sl-SI" sz="6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sz="6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6400" dirty="0" smtClean="0">
                <a:solidFill>
                  <a:schemeClr val="tx1"/>
                </a:solidFill>
              </a:rPr>
              <a:t>     *</a:t>
            </a:r>
            <a:r>
              <a:rPr lang="sl-SI" sz="6400" dirty="0" smtClean="0">
                <a:solidFill>
                  <a:srgbClr val="7030A0"/>
                </a:solidFill>
              </a:rPr>
              <a:t>Poglej še </a:t>
            </a:r>
            <a:r>
              <a:rPr lang="sl-SI" sz="6400" b="1" dirty="0" smtClean="0">
                <a:solidFill>
                  <a:srgbClr val="7030A0"/>
                </a:solidFill>
              </a:rPr>
              <a:t>zadnji dve strani predstavitve</a:t>
            </a:r>
            <a:r>
              <a:rPr lang="sl-SI" sz="6400" dirty="0" smtClean="0">
                <a:solidFill>
                  <a:srgbClr val="7030A0"/>
                </a:solidFill>
              </a:rPr>
              <a:t>. Tam najdeš predlog za zanimivo dodatno nalogo.</a:t>
            </a:r>
            <a:endParaRPr lang="sl-SI" sz="6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sl-SI" sz="6400" dirty="0"/>
          </a:p>
          <a:p>
            <a:pPr marL="0" indent="0">
              <a:buNone/>
            </a:pPr>
            <a:r>
              <a:rPr lang="sl-SI" sz="6400" dirty="0" smtClean="0"/>
              <a:t>  </a:t>
            </a:r>
            <a:r>
              <a:rPr lang="sl-SI" sz="6400" b="1" dirty="0" smtClean="0"/>
              <a:t>   </a:t>
            </a:r>
            <a:endParaRPr lang="sl-SI" sz="6400" u="sng" dirty="0"/>
          </a:p>
          <a:p>
            <a:pPr>
              <a:buFontTx/>
              <a:buChar char="-"/>
            </a:pPr>
            <a:endParaRPr lang="sl-SI" sz="6400" u="sng" dirty="0" smtClean="0"/>
          </a:p>
          <a:p>
            <a:pPr>
              <a:buFontTx/>
              <a:buChar char="-"/>
            </a:pPr>
            <a:endParaRPr lang="sl-SI" sz="1800" b="1" dirty="0" smtClean="0"/>
          </a:p>
          <a:p>
            <a:pPr marL="0" indent="0">
              <a:buNone/>
            </a:pPr>
            <a:r>
              <a:rPr lang="sl-SI" sz="1800" b="1" dirty="0" smtClean="0"/>
              <a:t>- </a:t>
            </a:r>
          </a:p>
          <a:p>
            <a:pPr marL="0" indent="0">
              <a:buNone/>
            </a:pPr>
            <a:endParaRPr lang="sl-SI" dirty="0" smtClean="0"/>
          </a:p>
          <a:p>
            <a:endParaRPr lang="en-US" dirty="0"/>
          </a:p>
        </p:txBody>
      </p:sp>
      <p:sp>
        <p:nvSpPr>
          <p:cNvPr id="4" name="Pravokotnik 3"/>
          <p:cNvSpPr/>
          <p:nvPr/>
        </p:nvSpPr>
        <p:spPr>
          <a:xfrm>
            <a:off x="2936383" y="4713666"/>
            <a:ext cx="5679583" cy="450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u="sng" dirty="0" smtClean="0">
                <a:solidFill>
                  <a:schemeClr val="tx1"/>
                </a:solidFill>
              </a:rPr>
              <a:t>Po e-pošti </a:t>
            </a:r>
            <a:r>
              <a:rPr lang="sl-SI" u="sng" dirty="0">
                <a:solidFill>
                  <a:schemeClr val="tx1"/>
                </a:solidFill>
              </a:rPr>
              <a:t>mi pošlji fotografijo svoje naloge</a:t>
            </a:r>
            <a:r>
              <a:rPr lang="sl-SI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b="1" dirty="0"/>
              <a:t>Klikni na </a:t>
            </a:r>
            <a:r>
              <a:rPr lang="sl-SI" b="1" dirty="0" smtClean="0"/>
              <a:t>povezavo </a:t>
            </a:r>
            <a:r>
              <a:rPr lang="sl-SI" dirty="0"/>
              <a:t>in </a:t>
            </a:r>
            <a:r>
              <a:rPr lang="sl-SI" b="1" dirty="0"/>
              <a:t>izberi</a:t>
            </a:r>
            <a:r>
              <a:rPr lang="sl-SI" dirty="0"/>
              <a:t> označeno predstavo: </a:t>
            </a:r>
            <a:r>
              <a:rPr lang="sl-SI" dirty="0" smtClean="0"/>
              <a:t>                                                                                                                                                                                                                     </a:t>
            </a:r>
            <a:endParaRPr lang="sl-SI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www.lgl.si/si/predstavitveni-video</a:t>
            </a:r>
            <a:r>
              <a:rPr lang="sl-SI" dirty="0" smtClean="0"/>
              <a:t>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</a:t>
            </a:r>
            <a:r>
              <a:rPr lang="sl-SI" i="1" dirty="0" smtClean="0"/>
              <a:t>Predstava </a:t>
            </a:r>
            <a:r>
              <a:rPr lang="sl-SI" i="1" dirty="0"/>
              <a:t>traja 80 minut</a:t>
            </a:r>
            <a:r>
              <a:rPr lang="sl-SI" i="1" dirty="0" smtClean="0"/>
              <a:t>.       </a:t>
            </a:r>
          </a:p>
          <a:p>
            <a:pPr marL="0" indent="0">
              <a:buNone/>
            </a:pPr>
            <a:endParaRPr lang="sl-SI" i="1" dirty="0" smtClean="0"/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endParaRPr lang="sl-SI" i="1" dirty="0" smtClean="0"/>
          </a:p>
          <a:p>
            <a:pPr marL="0" indent="0">
              <a:buNone/>
            </a:pPr>
            <a:r>
              <a:rPr lang="sl-SI" i="1" dirty="0" smtClean="0"/>
              <a:t>UŽIVAJ V OGLEDU!</a:t>
            </a:r>
          </a:p>
          <a:p>
            <a:pPr marL="0" indent="0">
              <a:buNone/>
            </a:pPr>
            <a:endParaRPr lang="sl-SI" i="1" dirty="0"/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88" y="3114141"/>
            <a:ext cx="4724809" cy="2761727"/>
          </a:xfrm>
          <a:prstGeom prst="rect">
            <a:avLst/>
          </a:prstGeom>
        </p:spPr>
      </p:pic>
      <p:cxnSp>
        <p:nvCxnSpPr>
          <p:cNvPr id="8" name="Raven puščični povezovalnik 7"/>
          <p:cNvCxnSpPr/>
          <p:nvPr/>
        </p:nvCxnSpPr>
        <p:spPr>
          <a:xfrm>
            <a:off x="3983422" y="2934138"/>
            <a:ext cx="2406869" cy="1282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7030A0"/>
                </a:solidFill>
              </a:rPr>
              <a:t>Glasba v predstavi Tajno društvo PGC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sz="2000" b="1" dirty="0" smtClean="0">
                <a:solidFill>
                  <a:srgbClr val="7030A0"/>
                </a:solidFill>
              </a:rPr>
              <a:t>Morda te zanima glasba in spoznavanje novih zvrsti. To je lahko tvoja dodatna naloga*.</a:t>
            </a:r>
          </a:p>
          <a:p>
            <a:pPr marL="0" indent="0">
              <a:buNone/>
            </a:pPr>
            <a:r>
              <a:rPr lang="sl-SI" sz="2000" dirty="0" smtClean="0"/>
              <a:t>     V gledališki predstavi si slišal-a za PUNK. (izgovorimo </a:t>
            </a:r>
            <a:r>
              <a:rPr lang="sl-SI" sz="2000" i="1" dirty="0" smtClean="0"/>
              <a:t>PANK</a:t>
            </a:r>
            <a:r>
              <a:rPr lang="sl-SI" sz="2000" dirty="0" smtClean="0"/>
              <a:t>)</a:t>
            </a:r>
          </a:p>
          <a:p>
            <a:pPr marL="0" indent="0">
              <a:buNone/>
            </a:pPr>
            <a:r>
              <a:rPr lang="sl-SI" sz="2000" dirty="0" smtClean="0"/>
              <a:t>     Punk </a:t>
            </a:r>
            <a:r>
              <a:rPr lang="sl-SI" sz="2000" dirty="0"/>
              <a:t>je </a:t>
            </a:r>
            <a:r>
              <a:rPr lang="en-US" sz="2000" dirty="0" err="1"/>
              <a:t>kulturno-glasben</a:t>
            </a:r>
            <a:r>
              <a:rPr lang="sl-SI" sz="2000" dirty="0"/>
              <a:t>o</a:t>
            </a:r>
            <a:r>
              <a:rPr lang="en-US" sz="2000" dirty="0"/>
              <a:t> </a:t>
            </a:r>
            <a:r>
              <a:rPr lang="en-US" sz="2000" dirty="0" err="1"/>
              <a:t>gibanj</a:t>
            </a:r>
            <a:r>
              <a:rPr lang="sl-SI" sz="2000" dirty="0"/>
              <a:t>e</a:t>
            </a:r>
            <a:r>
              <a:rPr lang="en-US" sz="2000" dirty="0"/>
              <a:t>,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katero</a:t>
            </a:r>
            <a:r>
              <a:rPr lang="en-US" sz="2000" dirty="0"/>
              <a:t> so </a:t>
            </a:r>
            <a:r>
              <a:rPr lang="en-US" sz="2000" dirty="0" err="1"/>
              <a:t>značilni</a:t>
            </a:r>
            <a:r>
              <a:rPr lang="en-US" sz="2000" dirty="0"/>
              <a:t> </a:t>
            </a:r>
            <a:r>
              <a:rPr lang="en-US" sz="2000" dirty="0" err="1"/>
              <a:t>specifična</a:t>
            </a:r>
            <a:r>
              <a:rPr lang="en-US" sz="2000" dirty="0"/>
              <a:t> </a:t>
            </a:r>
            <a:r>
              <a:rPr lang="en-US" sz="2000" dirty="0" err="1"/>
              <a:t>glasb</a:t>
            </a:r>
            <a:r>
              <a:rPr lang="sl-SI" sz="2000" dirty="0"/>
              <a:t>a</a:t>
            </a:r>
            <a:r>
              <a:rPr lang="en-US" sz="2000" dirty="0"/>
              <a:t> in </a:t>
            </a:r>
            <a:r>
              <a:rPr lang="en-US" sz="2000" dirty="0" err="1"/>
              <a:t>oblačil</a:t>
            </a:r>
            <a:r>
              <a:rPr lang="sl-SI" sz="2000" dirty="0"/>
              <a:t>a</a:t>
            </a:r>
            <a:r>
              <a:rPr lang="sl-SI" sz="2800" dirty="0"/>
              <a:t>. </a:t>
            </a:r>
            <a:endParaRPr lang="sl-SI" sz="2800" dirty="0" smtClean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sz="1400" dirty="0" smtClean="0"/>
              <a:t>       Klikni naslednjo stran.</a:t>
            </a:r>
            <a:endParaRPr lang="en-US" sz="1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41" y="3899338"/>
            <a:ext cx="4508938" cy="22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200" dirty="0" smtClean="0">
                <a:solidFill>
                  <a:srgbClr val="7030A0"/>
                </a:solidFill>
              </a:rPr>
              <a:t>P</a:t>
            </a:r>
            <a:r>
              <a:rPr lang="en-US" sz="3200" dirty="0" err="1">
                <a:solidFill>
                  <a:srgbClr val="7030A0"/>
                </a:solidFill>
              </a:rPr>
              <a:t>unk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sl-SI" sz="3200" dirty="0">
                <a:solidFill>
                  <a:srgbClr val="7030A0"/>
                </a:solidFill>
              </a:rPr>
              <a:t>je bil </a:t>
            </a:r>
            <a:r>
              <a:rPr lang="en-US" sz="3200" dirty="0" err="1">
                <a:solidFill>
                  <a:srgbClr val="7030A0"/>
                </a:solidFill>
              </a:rPr>
              <a:t>prisoten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tudi</a:t>
            </a:r>
            <a:r>
              <a:rPr lang="en-US" sz="3200" dirty="0">
                <a:solidFill>
                  <a:srgbClr val="7030A0"/>
                </a:solidFill>
              </a:rPr>
              <a:t> v </a:t>
            </a:r>
            <a:r>
              <a:rPr lang="en-US" sz="3200" dirty="0" err="1">
                <a:solidFill>
                  <a:srgbClr val="7030A0"/>
                </a:solidFill>
              </a:rPr>
              <a:t>slovenskem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prostoru</a:t>
            </a:r>
            <a:r>
              <a:rPr lang="sl-SI" sz="3200" dirty="0">
                <a:solidFill>
                  <a:srgbClr val="7030A0"/>
                </a:solidFill>
              </a:rPr>
              <a:t> in je opozarjal na napake tedanje družbe.</a:t>
            </a:r>
            <a:br>
              <a:rPr lang="sl-SI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sl-SI" sz="6400" dirty="0" smtClean="0">
                <a:solidFill>
                  <a:srgbClr val="7030A0"/>
                </a:solidFill>
              </a:rPr>
              <a:t>M</a:t>
            </a:r>
            <a:r>
              <a:rPr lang="en-US" sz="6400" dirty="0" err="1" smtClean="0">
                <a:solidFill>
                  <a:srgbClr val="7030A0"/>
                </a:solidFill>
              </a:rPr>
              <a:t>orda</a:t>
            </a:r>
            <a:r>
              <a:rPr lang="en-US" sz="6400" dirty="0" smtClean="0">
                <a:solidFill>
                  <a:srgbClr val="7030A0"/>
                </a:solidFill>
              </a:rPr>
              <a:t> </a:t>
            </a:r>
            <a:r>
              <a:rPr lang="en-US" sz="6400" dirty="0" err="1" smtClean="0">
                <a:solidFill>
                  <a:srgbClr val="7030A0"/>
                </a:solidFill>
              </a:rPr>
              <a:t>pozna</a:t>
            </a:r>
            <a:r>
              <a:rPr lang="sl-SI" sz="6400" dirty="0" smtClean="0">
                <a:solidFill>
                  <a:srgbClr val="7030A0"/>
                </a:solidFill>
              </a:rPr>
              <a:t>š</a:t>
            </a:r>
            <a:r>
              <a:rPr lang="en-US" sz="6400" dirty="0" smtClean="0">
                <a:solidFill>
                  <a:srgbClr val="7030A0"/>
                </a:solidFill>
              </a:rPr>
              <a:t> </a:t>
            </a:r>
            <a:r>
              <a:rPr lang="en-US" sz="6400" dirty="0" err="1">
                <a:solidFill>
                  <a:srgbClr val="7030A0"/>
                </a:solidFill>
              </a:rPr>
              <a:t>skupino</a:t>
            </a:r>
            <a:r>
              <a:rPr lang="en-US" sz="6400" dirty="0">
                <a:solidFill>
                  <a:srgbClr val="7030A0"/>
                </a:solidFill>
              </a:rPr>
              <a:t> </a:t>
            </a:r>
            <a:r>
              <a:rPr lang="en-US" sz="6400" b="1" dirty="0" err="1">
                <a:solidFill>
                  <a:srgbClr val="7030A0"/>
                </a:solidFill>
              </a:rPr>
              <a:t>Pankrti</a:t>
            </a:r>
            <a:r>
              <a:rPr lang="en-US" sz="6400" dirty="0">
                <a:solidFill>
                  <a:srgbClr val="7030A0"/>
                </a:solidFill>
              </a:rPr>
              <a:t> in </a:t>
            </a:r>
            <a:r>
              <a:rPr lang="en-US" sz="6400" dirty="0" err="1">
                <a:solidFill>
                  <a:srgbClr val="7030A0"/>
                </a:solidFill>
              </a:rPr>
              <a:t>njenega</a:t>
            </a:r>
            <a:r>
              <a:rPr lang="en-US" sz="6400" dirty="0">
                <a:solidFill>
                  <a:srgbClr val="7030A0"/>
                </a:solidFill>
              </a:rPr>
              <a:t> </a:t>
            </a:r>
            <a:r>
              <a:rPr lang="en-US" sz="6400" dirty="0" err="1">
                <a:solidFill>
                  <a:srgbClr val="7030A0"/>
                </a:solidFill>
              </a:rPr>
              <a:t>pevca</a:t>
            </a:r>
            <a:r>
              <a:rPr lang="en-US" sz="6400" dirty="0">
                <a:solidFill>
                  <a:srgbClr val="7030A0"/>
                </a:solidFill>
              </a:rPr>
              <a:t> </a:t>
            </a:r>
            <a:r>
              <a:rPr lang="en-US" sz="6400" b="1" dirty="0">
                <a:solidFill>
                  <a:srgbClr val="7030A0"/>
                </a:solidFill>
              </a:rPr>
              <a:t>Petra </a:t>
            </a:r>
            <a:r>
              <a:rPr lang="en-US" sz="6400" b="1" dirty="0" err="1" smtClean="0">
                <a:solidFill>
                  <a:srgbClr val="7030A0"/>
                </a:solidFill>
              </a:rPr>
              <a:t>Lovšina</a:t>
            </a:r>
            <a:r>
              <a:rPr lang="sl-SI" sz="6400" dirty="0" smtClean="0">
                <a:solidFill>
                  <a:srgbClr val="7030A0"/>
                </a:solidFill>
              </a:rPr>
              <a:t>?</a:t>
            </a:r>
          </a:p>
          <a:p>
            <a:r>
              <a:rPr lang="sl-SI" sz="6400" dirty="0" smtClean="0">
                <a:solidFill>
                  <a:srgbClr val="7030A0"/>
                </a:solidFill>
              </a:rPr>
              <a:t>Poslušaj njihovo pesem iz leta 1978 „</a:t>
            </a:r>
            <a:r>
              <a:rPr lang="sl-SI" sz="6400" dirty="0" err="1" smtClean="0">
                <a:solidFill>
                  <a:srgbClr val="7030A0"/>
                </a:solidFill>
              </a:rPr>
              <a:t>Lublana</a:t>
            </a:r>
            <a:r>
              <a:rPr lang="sl-SI" sz="6400" dirty="0" smtClean="0">
                <a:solidFill>
                  <a:srgbClr val="7030A0"/>
                </a:solidFill>
              </a:rPr>
              <a:t> je </a:t>
            </a:r>
            <a:r>
              <a:rPr lang="sl-SI" sz="6400" dirty="0" err="1" smtClean="0">
                <a:solidFill>
                  <a:srgbClr val="7030A0"/>
                </a:solidFill>
              </a:rPr>
              <a:t>bulana</a:t>
            </a:r>
            <a:r>
              <a:rPr lang="sl-SI" sz="6400" dirty="0" smtClean="0">
                <a:solidFill>
                  <a:srgbClr val="7030A0"/>
                </a:solidFill>
              </a:rPr>
              <a:t>“:</a:t>
            </a:r>
          </a:p>
          <a:p>
            <a:endParaRPr lang="sl-SI" sz="5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5600" dirty="0" smtClean="0">
                <a:hlinkClick r:id="rId2"/>
              </a:rPr>
              <a:t>https</a:t>
            </a:r>
            <a:r>
              <a:rPr lang="en-US" sz="5600" dirty="0">
                <a:hlinkClick r:id="rId2"/>
              </a:rPr>
              <a:t>://www.youtube.com/watch?v=C2DsbkK5-zM</a:t>
            </a:r>
            <a:endParaRPr lang="sl-SI" sz="5600" dirty="0" smtClean="0"/>
          </a:p>
          <a:p>
            <a:endParaRPr lang="sl-SI" dirty="0"/>
          </a:p>
          <a:p>
            <a:pPr marL="0" indent="0">
              <a:buNone/>
            </a:pPr>
            <a:r>
              <a:rPr lang="sl-SI" sz="5600" dirty="0" smtClean="0">
                <a:solidFill>
                  <a:srgbClr val="7030A0"/>
                </a:solidFill>
              </a:rPr>
              <a:t>ZANIMIVOSTI:</a:t>
            </a:r>
          </a:p>
          <a:p>
            <a:pPr marL="0" indent="0">
              <a:buNone/>
            </a:pPr>
            <a:r>
              <a:rPr lang="sl-SI" sz="5600" i="1" dirty="0" smtClean="0">
                <a:solidFill>
                  <a:srgbClr val="7030A0"/>
                </a:solidFill>
              </a:rPr>
              <a:t>Z</a:t>
            </a:r>
            <a:r>
              <a:rPr lang="en-US" sz="5600" i="1" dirty="0" smtClean="0">
                <a:solidFill>
                  <a:srgbClr val="7030A0"/>
                </a:solidFill>
              </a:rPr>
              <a:t>a </a:t>
            </a:r>
            <a:r>
              <a:rPr lang="en-US" sz="5600" i="1" dirty="0" err="1">
                <a:solidFill>
                  <a:srgbClr val="7030A0"/>
                </a:solidFill>
              </a:rPr>
              <a:t>tedanjo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javnost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sl-SI" sz="5600" i="1" dirty="0" smtClean="0">
                <a:solidFill>
                  <a:srgbClr val="7030A0"/>
                </a:solidFill>
              </a:rPr>
              <a:t>je bil </a:t>
            </a:r>
            <a:r>
              <a:rPr lang="en-US" sz="5600" i="1" dirty="0" err="1" smtClean="0">
                <a:solidFill>
                  <a:srgbClr val="7030A0"/>
                </a:solidFill>
              </a:rPr>
              <a:t>šok</a:t>
            </a:r>
            <a:r>
              <a:rPr lang="en-US" sz="5600" i="1" dirty="0" smtClean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že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sam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način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oblačenja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punkerja</a:t>
            </a:r>
            <a:r>
              <a:rPr lang="en-US" sz="5600" i="1" dirty="0">
                <a:solidFill>
                  <a:srgbClr val="7030A0"/>
                </a:solidFill>
              </a:rPr>
              <a:t>: </a:t>
            </a:r>
            <a:r>
              <a:rPr lang="en-US" sz="5600" i="1" dirty="0" err="1">
                <a:solidFill>
                  <a:srgbClr val="7030A0"/>
                </a:solidFill>
              </a:rPr>
              <a:t>strgane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kavbojke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verige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neti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pasje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ovratnice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bulerji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priponke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majice</a:t>
            </a:r>
            <a:r>
              <a:rPr lang="en-US" sz="5600" i="1" dirty="0">
                <a:solidFill>
                  <a:srgbClr val="7030A0"/>
                </a:solidFill>
              </a:rPr>
              <a:t> s </a:t>
            </a:r>
            <a:r>
              <a:rPr lang="en-US" sz="5600" i="1" dirty="0" err="1">
                <a:solidFill>
                  <a:srgbClr val="7030A0"/>
                </a:solidFill>
              </a:rPr>
              <a:t>provokativnimi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slikami</a:t>
            </a:r>
            <a:r>
              <a:rPr lang="en-US" sz="5600" i="1" dirty="0">
                <a:solidFill>
                  <a:srgbClr val="7030A0"/>
                </a:solidFill>
              </a:rPr>
              <a:t> in </a:t>
            </a:r>
            <a:r>
              <a:rPr lang="en-US" sz="5600" i="1" dirty="0" err="1">
                <a:solidFill>
                  <a:srgbClr val="7030A0"/>
                </a:solidFill>
              </a:rPr>
              <a:t>napisi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jakne</a:t>
            </a:r>
            <a:r>
              <a:rPr lang="en-US" sz="5600" i="1" dirty="0">
                <a:solidFill>
                  <a:srgbClr val="7030A0"/>
                </a:solidFill>
              </a:rPr>
              <a:t> in </a:t>
            </a:r>
            <a:r>
              <a:rPr lang="en-US" sz="5600" i="1" dirty="0" err="1">
                <a:solidFill>
                  <a:srgbClr val="7030A0"/>
                </a:solidFill>
              </a:rPr>
              <a:t>torbe</a:t>
            </a:r>
            <a:r>
              <a:rPr lang="en-US" sz="5600" i="1" dirty="0">
                <a:solidFill>
                  <a:srgbClr val="7030A0"/>
                </a:solidFill>
              </a:rPr>
              <a:t>, </a:t>
            </a:r>
            <a:r>
              <a:rPr lang="en-US" sz="5600" i="1" dirty="0" err="1">
                <a:solidFill>
                  <a:srgbClr val="7030A0"/>
                </a:solidFill>
              </a:rPr>
              <a:t>popisane</a:t>
            </a:r>
            <a:r>
              <a:rPr lang="en-US" sz="5600" i="1" dirty="0">
                <a:solidFill>
                  <a:srgbClr val="7030A0"/>
                </a:solidFill>
              </a:rPr>
              <a:t> </a:t>
            </a:r>
            <a:r>
              <a:rPr lang="en-US" sz="5600" i="1" dirty="0" err="1">
                <a:solidFill>
                  <a:srgbClr val="7030A0"/>
                </a:solidFill>
              </a:rPr>
              <a:t>kar</a:t>
            </a:r>
            <a:r>
              <a:rPr lang="en-US" sz="5600" i="1" dirty="0">
                <a:solidFill>
                  <a:srgbClr val="7030A0"/>
                </a:solidFill>
              </a:rPr>
              <a:t> z </a:t>
            </a:r>
            <a:r>
              <a:rPr lang="en-US" sz="5600" i="1" dirty="0" err="1">
                <a:solidFill>
                  <a:srgbClr val="7030A0"/>
                </a:solidFill>
              </a:rPr>
              <a:t>edigsom</a:t>
            </a:r>
            <a:r>
              <a:rPr lang="en-US" sz="5600" i="1" dirty="0">
                <a:solidFill>
                  <a:srgbClr val="7030A0"/>
                </a:solidFill>
              </a:rPr>
              <a:t> … </a:t>
            </a:r>
            <a:endParaRPr lang="sl-SI" sz="56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sz="5600" i="1" dirty="0" smtClean="0">
                <a:solidFill>
                  <a:srgbClr val="7030A0"/>
                </a:solidFill>
              </a:rPr>
              <a:t>*DODATNA NALOGA - ODGOVORI V ZVEZEK</a:t>
            </a:r>
          </a:p>
          <a:p>
            <a:pPr marL="0" indent="0">
              <a:buNone/>
            </a:pPr>
            <a:r>
              <a:rPr lang="sl-SI" sz="5600" dirty="0" smtClean="0">
                <a:solidFill>
                  <a:srgbClr val="7030A0"/>
                </a:solidFill>
              </a:rPr>
              <a:t>-</a:t>
            </a:r>
            <a:r>
              <a:rPr lang="en-US" sz="5600" dirty="0" smtClean="0">
                <a:solidFill>
                  <a:srgbClr val="7030A0"/>
                </a:solidFill>
              </a:rPr>
              <a:t>Ali</a:t>
            </a:r>
            <a:r>
              <a:rPr lang="sl-SI" sz="5600" dirty="0" smtClean="0">
                <a:solidFill>
                  <a:srgbClr val="7030A0"/>
                </a:solidFill>
              </a:rPr>
              <a:t> ti</a:t>
            </a:r>
            <a:r>
              <a:rPr lang="en-US" sz="5600" dirty="0" smtClean="0">
                <a:solidFill>
                  <a:srgbClr val="7030A0"/>
                </a:solidFill>
              </a:rPr>
              <a:t> </a:t>
            </a:r>
            <a:r>
              <a:rPr lang="en-US" sz="5600" dirty="0">
                <a:solidFill>
                  <a:srgbClr val="7030A0"/>
                </a:solidFill>
              </a:rPr>
              <a:t>je </a:t>
            </a:r>
            <a:r>
              <a:rPr lang="en-US" sz="5600" dirty="0" err="1" smtClean="0">
                <a:solidFill>
                  <a:srgbClr val="7030A0"/>
                </a:solidFill>
              </a:rPr>
              <a:t>takšen</a:t>
            </a:r>
            <a:r>
              <a:rPr lang="en-US" sz="5600" dirty="0" smtClean="0">
                <a:solidFill>
                  <a:srgbClr val="7030A0"/>
                </a:solidFill>
              </a:rPr>
              <a:t> </a:t>
            </a:r>
            <a:r>
              <a:rPr lang="en-US" sz="5600" dirty="0" err="1">
                <a:solidFill>
                  <a:srgbClr val="7030A0"/>
                </a:solidFill>
              </a:rPr>
              <a:t>način</a:t>
            </a:r>
            <a:r>
              <a:rPr lang="en-US" sz="5600" dirty="0">
                <a:solidFill>
                  <a:srgbClr val="7030A0"/>
                </a:solidFill>
              </a:rPr>
              <a:t> </a:t>
            </a:r>
            <a:r>
              <a:rPr lang="en-US" sz="5600" dirty="0" err="1">
                <a:solidFill>
                  <a:srgbClr val="7030A0"/>
                </a:solidFill>
              </a:rPr>
              <a:t>oblačenja</a:t>
            </a:r>
            <a:r>
              <a:rPr lang="en-US" sz="5600" dirty="0">
                <a:solidFill>
                  <a:srgbClr val="7030A0"/>
                </a:solidFill>
              </a:rPr>
              <a:t> </a:t>
            </a:r>
            <a:r>
              <a:rPr lang="en-US" sz="5600" dirty="0" err="1">
                <a:solidFill>
                  <a:srgbClr val="7030A0"/>
                </a:solidFill>
              </a:rPr>
              <a:t>tuj</a:t>
            </a:r>
            <a:r>
              <a:rPr lang="en-US" sz="5600" dirty="0">
                <a:solidFill>
                  <a:srgbClr val="7030A0"/>
                </a:solidFill>
              </a:rPr>
              <a:t> </a:t>
            </a:r>
            <a:r>
              <a:rPr lang="en-US" sz="5600" dirty="0" err="1">
                <a:solidFill>
                  <a:srgbClr val="7030A0"/>
                </a:solidFill>
              </a:rPr>
              <a:t>ali</a:t>
            </a:r>
            <a:r>
              <a:rPr lang="en-US" sz="5600" dirty="0">
                <a:solidFill>
                  <a:srgbClr val="7030A0"/>
                </a:solidFill>
              </a:rPr>
              <a:t> </a:t>
            </a:r>
            <a:r>
              <a:rPr lang="en-US" sz="5600" dirty="0" err="1">
                <a:solidFill>
                  <a:srgbClr val="7030A0"/>
                </a:solidFill>
              </a:rPr>
              <a:t>domač</a:t>
            </a:r>
            <a:r>
              <a:rPr lang="en-US" sz="5600" dirty="0" smtClean="0">
                <a:solidFill>
                  <a:srgbClr val="7030A0"/>
                </a:solidFill>
              </a:rPr>
              <a:t>?</a:t>
            </a:r>
            <a:r>
              <a:rPr lang="sl-SI" sz="5600" dirty="0" smtClean="0">
                <a:solidFill>
                  <a:srgbClr val="7030A0"/>
                </a:solidFill>
              </a:rPr>
              <a:t>                               </a:t>
            </a:r>
            <a:r>
              <a:rPr lang="sl-SI" sz="5600" b="1" i="1" dirty="0" smtClean="0">
                <a:solidFill>
                  <a:srgbClr val="7030A0"/>
                </a:solidFill>
              </a:rPr>
              <a:t>Pevec </a:t>
            </a:r>
            <a:r>
              <a:rPr lang="sl-SI" sz="5600" b="1" i="1" dirty="0">
                <a:solidFill>
                  <a:srgbClr val="7030A0"/>
                </a:solidFill>
              </a:rPr>
              <a:t>Peter (Pero) Lovšin je obiskoval OŠ Ketteja in </a:t>
            </a:r>
            <a:r>
              <a:rPr lang="sl-SI" sz="5600" b="1" i="1" dirty="0" smtClean="0">
                <a:solidFill>
                  <a:srgbClr val="7030A0"/>
                </a:solidFill>
              </a:rPr>
              <a:t>Murna. </a:t>
            </a:r>
            <a:r>
              <a:rPr lang="aa-ET" sz="5600" b="1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en-US" sz="5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sz="5600" dirty="0" smtClean="0">
                <a:solidFill>
                  <a:srgbClr val="7030A0"/>
                </a:solidFill>
              </a:rPr>
              <a:t>-Zapiši tudi, kakšna se ti zdi ta zvrst glasbe, ali ti je všeč, ali ne, in zakaj.</a:t>
            </a:r>
          </a:p>
          <a:p>
            <a:pPr marL="0" indent="0">
              <a:buNone/>
            </a:pPr>
            <a:r>
              <a:rPr lang="sl-SI" sz="5600" dirty="0" smtClean="0">
                <a:solidFill>
                  <a:srgbClr val="7030A0"/>
                </a:solidFill>
              </a:rPr>
              <a:t>-Če ti je glasba všeč, še sam malo raziskuj o punku in poišči še katero punk skupino na </a:t>
            </a:r>
            <a:r>
              <a:rPr lang="sl-SI" sz="5600" dirty="0" err="1" smtClean="0">
                <a:solidFill>
                  <a:srgbClr val="7030A0"/>
                </a:solidFill>
              </a:rPr>
              <a:t>youtube</a:t>
            </a:r>
            <a:r>
              <a:rPr lang="sl-SI" sz="5600" dirty="0" smtClean="0">
                <a:solidFill>
                  <a:srgbClr val="7030A0"/>
                </a:solidFill>
              </a:rPr>
              <a:t>-u.</a:t>
            </a:r>
          </a:p>
          <a:p>
            <a:pPr marL="0" indent="0">
              <a:buNone/>
            </a:pPr>
            <a:r>
              <a:rPr lang="sl-SI" sz="5600" i="1" dirty="0" smtClean="0">
                <a:solidFill>
                  <a:srgbClr val="7030A0"/>
                </a:solidFill>
              </a:rPr>
              <a:t>Svoje odgovore in razmišljanja o tej zvrsti glasbe zapiši poleg obveznih odgovorov in mi pošlji fotografijo naloge na mail.</a:t>
            </a:r>
          </a:p>
        </p:txBody>
      </p:sp>
    </p:spTree>
    <p:extLst>
      <p:ext uri="{BB962C8B-B14F-4D97-AF65-F5344CB8AC3E}">
        <p14:creationId xmlns:p14="http://schemas.microsoft.com/office/powerpoint/2010/main" val="5127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b="1" dirty="0" err="1"/>
              <a:t>Viri</a:t>
            </a:r>
            <a:endParaRPr lang="en-US" b="1" dirty="0"/>
          </a:p>
          <a:p>
            <a:pPr fontAlgn="base"/>
            <a:r>
              <a:rPr lang="en-US" dirty="0"/>
              <a:t> </a:t>
            </a:r>
            <a:r>
              <a:rPr lang="en-US" dirty="0" err="1"/>
              <a:t>Ferle</a:t>
            </a:r>
            <a:r>
              <a:rPr lang="en-US" dirty="0"/>
              <a:t>, M. (et. al.) (2018). </a:t>
            </a:r>
            <a:r>
              <a:rPr lang="en-US" dirty="0" err="1"/>
              <a:t>Zgodovina</a:t>
            </a:r>
            <a:r>
              <a:rPr lang="en-US" dirty="0"/>
              <a:t> </a:t>
            </a:r>
            <a:r>
              <a:rPr lang="en-US" dirty="0" err="1"/>
              <a:t>Ljubljane</a:t>
            </a:r>
            <a:r>
              <a:rPr lang="en-US" dirty="0"/>
              <a:t>: od </a:t>
            </a:r>
            <a:r>
              <a:rPr lang="en-US" dirty="0" err="1"/>
              <a:t>kolišč</a:t>
            </a:r>
            <a:r>
              <a:rPr lang="en-US" dirty="0"/>
              <a:t> do </a:t>
            </a:r>
            <a:r>
              <a:rPr lang="en-US" dirty="0" err="1"/>
              <a:t>zelene</a:t>
            </a:r>
            <a:r>
              <a:rPr lang="en-US" dirty="0"/>
              <a:t> </a:t>
            </a:r>
            <a:r>
              <a:rPr lang="en-US" dirty="0" err="1"/>
              <a:t>prestolnice</a:t>
            </a:r>
            <a:r>
              <a:rPr lang="en-US" dirty="0"/>
              <a:t>. Ljubljana: </a:t>
            </a:r>
            <a:r>
              <a:rPr lang="en-US" dirty="0" err="1"/>
              <a:t>Mestni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en-US" dirty="0"/>
              <a:t>, </a:t>
            </a:r>
            <a:r>
              <a:rPr lang="en-US" dirty="0" err="1"/>
              <a:t>Muzej</a:t>
            </a:r>
            <a:r>
              <a:rPr lang="en-US" dirty="0"/>
              <a:t> in </a:t>
            </a:r>
            <a:r>
              <a:rPr lang="en-US" dirty="0" err="1"/>
              <a:t>galerije</a:t>
            </a:r>
            <a:r>
              <a:rPr lang="en-US" dirty="0"/>
              <a:t> </a:t>
            </a:r>
            <a:r>
              <a:rPr lang="en-US" dirty="0" err="1"/>
              <a:t>mesta</a:t>
            </a:r>
            <a:r>
              <a:rPr lang="en-US" dirty="0"/>
              <a:t> </a:t>
            </a:r>
            <a:r>
              <a:rPr lang="en-US" dirty="0" err="1"/>
              <a:t>Ljubljane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 </a:t>
            </a:r>
            <a:r>
              <a:rPr lang="en-US" dirty="0" err="1"/>
              <a:t>Ilich</a:t>
            </a:r>
            <a:r>
              <a:rPr lang="en-US" dirty="0"/>
              <a:t>, I. (2004). Pota </a:t>
            </a:r>
            <a:r>
              <a:rPr lang="en-US" dirty="0" err="1"/>
              <a:t>knjige</a:t>
            </a:r>
            <a:r>
              <a:rPr lang="en-US" dirty="0"/>
              <a:t>. Ljubljana: DZS.</a:t>
            </a:r>
          </a:p>
          <a:p>
            <a:pPr fontAlgn="base"/>
            <a:r>
              <a:rPr lang="en-US" dirty="0"/>
              <a:t> </a:t>
            </a:r>
            <a:r>
              <a:rPr lang="en-US" dirty="0" err="1"/>
              <a:t>Kaestle</a:t>
            </a:r>
            <a:r>
              <a:rPr lang="en-US" dirty="0"/>
              <a:t>, C. F. (1985). The History of Literacy and the History of Readers. Sage journals, Vol. 12, issue 1, p. 11–53. </a:t>
            </a:r>
            <a:r>
              <a:rPr lang="en-US" dirty="0" err="1">
                <a:hlinkClick r:id="rId2"/>
              </a:rPr>
              <a:t>Preberi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več</a:t>
            </a:r>
            <a:endParaRPr lang="en-US" dirty="0"/>
          </a:p>
          <a:p>
            <a:pPr fontAlgn="base"/>
            <a:r>
              <a:rPr lang="en-US" dirty="0"/>
              <a:t> </a:t>
            </a:r>
            <a:r>
              <a:rPr lang="en-US" dirty="0" err="1"/>
              <a:t>Klemenčič</a:t>
            </a:r>
            <a:r>
              <a:rPr lang="en-US" dirty="0"/>
              <a:t>, S. (2011). </a:t>
            </a:r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indoevropskih</a:t>
            </a:r>
            <a:r>
              <a:rPr lang="en-US" dirty="0"/>
              <a:t> </a:t>
            </a:r>
            <a:r>
              <a:rPr lang="en-US" dirty="0" err="1"/>
              <a:t>jezikov</a:t>
            </a:r>
            <a:r>
              <a:rPr lang="en-US" dirty="0"/>
              <a:t>. Ljubljana: </a:t>
            </a:r>
            <a:r>
              <a:rPr lang="en-US" dirty="0" err="1"/>
              <a:t>Znanstvena</a:t>
            </a:r>
            <a:r>
              <a:rPr lang="en-US" dirty="0"/>
              <a:t> </a:t>
            </a:r>
            <a:r>
              <a:rPr lang="en-US" dirty="0" err="1"/>
              <a:t>založba</a:t>
            </a:r>
            <a:r>
              <a:rPr lang="en-US" dirty="0"/>
              <a:t> </a:t>
            </a:r>
            <a:r>
              <a:rPr lang="en-US" dirty="0" err="1"/>
              <a:t>Filozofske</a:t>
            </a:r>
            <a:r>
              <a:rPr lang="en-US" dirty="0"/>
              <a:t> </a:t>
            </a:r>
            <a:r>
              <a:rPr lang="en-US" dirty="0" err="1"/>
              <a:t>fakultete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 </a:t>
            </a:r>
            <a:r>
              <a:rPr lang="en-US" dirty="0" err="1"/>
              <a:t>Petru</a:t>
            </a:r>
            <a:r>
              <a:rPr lang="en-US" dirty="0"/>
              <a:t>, S. (2008). </a:t>
            </a:r>
            <a:r>
              <a:rPr lang="en-US" dirty="0" err="1"/>
              <a:t>Paleolitska</a:t>
            </a:r>
            <a:r>
              <a:rPr lang="en-US" dirty="0"/>
              <a:t> </a:t>
            </a:r>
            <a:r>
              <a:rPr lang="en-US" dirty="0" err="1"/>
              <a:t>umetnost</a:t>
            </a:r>
            <a:r>
              <a:rPr lang="en-US" dirty="0"/>
              <a:t>: </a:t>
            </a:r>
            <a:r>
              <a:rPr lang="en-US" dirty="0" err="1"/>
              <a:t>Magija</a:t>
            </a:r>
            <a:r>
              <a:rPr lang="en-US" dirty="0"/>
              <a:t> </a:t>
            </a:r>
            <a:r>
              <a:rPr lang="en-US" dirty="0" err="1"/>
              <a:t>podobe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podoba</a:t>
            </a:r>
            <a:r>
              <a:rPr lang="en-US" dirty="0"/>
              <a:t> </a:t>
            </a:r>
            <a:r>
              <a:rPr lang="en-US" dirty="0" err="1"/>
              <a:t>magije</a:t>
            </a:r>
            <a:r>
              <a:rPr lang="en-US" dirty="0"/>
              <a:t>. Ljubljana: </a:t>
            </a:r>
            <a:r>
              <a:rPr lang="en-US" dirty="0" err="1"/>
              <a:t>Filozofska</a:t>
            </a:r>
            <a:r>
              <a:rPr lang="en-US" dirty="0"/>
              <a:t> </a:t>
            </a:r>
            <a:r>
              <a:rPr lang="en-US" dirty="0" err="1"/>
              <a:t>fakulteta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 Turk, P. (2005). </a:t>
            </a:r>
            <a:r>
              <a:rPr lang="en-US" dirty="0" err="1"/>
              <a:t>Podobe</a:t>
            </a:r>
            <a:r>
              <a:rPr lang="en-US" dirty="0"/>
              <a:t> </a:t>
            </a:r>
            <a:r>
              <a:rPr lang="en-US" dirty="0" err="1"/>
              <a:t>Življenja</a:t>
            </a:r>
            <a:r>
              <a:rPr lang="en-US" dirty="0"/>
              <a:t> in </a:t>
            </a:r>
            <a:r>
              <a:rPr lang="en-US" dirty="0" err="1"/>
              <a:t>mita</a:t>
            </a:r>
            <a:r>
              <a:rPr lang="en-US" dirty="0"/>
              <a:t>: </a:t>
            </a:r>
            <a:r>
              <a:rPr lang="en-US" dirty="0" err="1"/>
              <a:t>katalog</a:t>
            </a:r>
            <a:r>
              <a:rPr lang="en-US" dirty="0"/>
              <a:t> </a:t>
            </a:r>
            <a:r>
              <a:rPr lang="en-US" dirty="0" err="1"/>
              <a:t>arheološke</a:t>
            </a:r>
            <a:r>
              <a:rPr lang="en-US" dirty="0"/>
              <a:t> </a:t>
            </a:r>
            <a:r>
              <a:rPr lang="en-US" dirty="0" err="1"/>
              <a:t>razstave</a:t>
            </a:r>
            <a:r>
              <a:rPr lang="en-US" dirty="0"/>
              <a:t>. Ljubljana: </a:t>
            </a:r>
            <a:r>
              <a:rPr lang="en-US" dirty="0" err="1"/>
              <a:t>Narodni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en-US" dirty="0"/>
              <a:t> </a:t>
            </a:r>
            <a:r>
              <a:rPr lang="en-US" dirty="0" err="1"/>
              <a:t>Slovenije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25344"/>
          </a:xfrm>
        </p:spPr>
        <p:txBody>
          <a:bodyPr>
            <a:normAutofit fontScale="90000"/>
          </a:bodyPr>
          <a:lstStyle/>
          <a:p>
            <a:r>
              <a:rPr lang="sl-SI" sz="7200" dirty="0" smtClean="0">
                <a:latin typeface="Edwardian Script ITC" panose="030303020407070D0804" pitchFamily="66" charset="0"/>
              </a:rPr>
              <a:t>Pisava</a:t>
            </a:r>
            <a:endParaRPr lang="en-US" sz="7200" dirty="0">
              <a:latin typeface="Edwardian Script ITC" panose="030303020407070D08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007477"/>
            <a:ext cx="9601196" cy="431975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b="1" dirty="0" err="1" smtClean="0"/>
              <a:t>Pisava</a:t>
            </a:r>
            <a:r>
              <a:rPr lang="en-US" sz="5000" b="1" dirty="0" smtClean="0"/>
              <a:t> </a:t>
            </a:r>
            <a:r>
              <a:rPr lang="en-US" sz="5000" b="1" dirty="0"/>
              <a:t>je </a:t>
            </a:r>
            <a:r>
              <a:rPr lang="en-US" sz="5000" b="1" dirty="0" err="1"/>
              <a:t>eden</a:t>
            </a:r>
            <a:r>
              <a:rPr lang="en-US" sz="5000" b="1" dirty="0"/>
              <a:t> </a:t>
            </a:r>
            <a:r>
              <a:rPr lang="en-US" sz="5000" b="1" dirty="0" err="1"/>
              <a:t>največjih</a:t>
            </a:r>
            <a:r>
              <a:rPr lang="en-US" sz="5000" b="1" dirty="0"/>
              <a:t> </a:t>
            </a:r>
            <a:r>
              <a:rPr lang="en-US" sz="5000" b="1" dirty="0" err="1"/>
              <a:t>dosežkov</a:t>
            </a:r>
            <a:r>
              <a:rPr lang="en-US" sz="5000" b="1" dirty="0"/>
              <a:t> </a:t>
            </a:r>
            <a:r>
              <a:rPr lang="en-US" sz="5000" b="1" dirty="0" smtClean="0"/>
              <a:t>v </a:t>
            </a:r>
            <a:r>
              <a:rPr lang="en-US" sz="5000" b="1" dirty="0" err="1"/>
              <a:t>zgodovini</a:t>
            </a:r>
            <a:r>
              <a:rPr lang="en-US" sz="5000" b="1" dirty="0"/>
              <a:t> </a:t>
            </a:r>
            <a:r>
              <a:rPr lang="en-US" sz="5000" b="1" dirty="0" err="1"/>
              <a:t>človeštva</a:t>
            </a:r>
            <a:r>
              <a:rPr lang="en-US" sz="5000" b="1" dirty="0"/>
              <a:t>.</a:t>
            </a:r>
            <a:r>
              <a:rPr lang="en-US" sz="5000" dirty="0"/>
              <a:t> </a:t>
            </a:r>
            <a:r>
              <a:rPr lang="sl-SI" sz="5000" dirty="0" smtClean="0"/>
              <a:t>                                 </a:t>
            </a:r>
          </a:p>
          <a:p>
            <a:endParaRPr lang="sl-SI" sz="1600" dirty="0" smtClean="0"/>
          </a:p>
          <a:p>
            <a:endParaRPr lang="sl-SI" sz="1600" dirty="0" smtClean="0"/>
          </a:p>
          <a:p>
            <a:pPr marL="0" indent="0">
              <a:buNone/>
            </a:pPr>
            <a:r>
              <a:rPr lang="pl-PL" sz="5000" dirty="0"/>
              <a:t>Od </a:t>
            </a:r>
            <a:r>
              <a:rPr lang="pl-PL" sz="5000" dirty="0" smtClean="0">
                <a:solidFill>
                  <a:srgbClr val="0070C0"/>
                </a:solidFill>
              </a:rPr>
              <a:t>IZUMA PISAVE  </a:t>
            </a:r>
            <a:r>
              <a:rPr lang="pl-PL" sz="5000" dirty="0"/>
              <a:t>do </a:t>
            </a:r>
            <a:r>
              <a:rPr lang="pl-PL" sz="5000" dirty="0" smtClean="0">
                <a:solidFill>
                  <a:srgbClr val="0070C0"/>
                </a:solidFill>
              </a:rPr>
              <a:t>NASTANKA KNJIGE </a:t>
            </a:r>
            <a:r>
              <a:rPr lang="pl-PL" sz="5000" dirty="0" smtClean="0"/>
              <a:t>je </a:t>
            </a:r>
            <a:r>
              <a:rPr lang="pl-PL" sz="5000" b="1" dirty="0"/>
              <a:t>dolga</a:t>
            </a:r>
            <a:r>
              <a:rPr lang="pl-PL" sz="5000" dirty="0"/>
              <a:t> pot.</a:t>
            </a:r>
            <a:endParaRPr lang="sl-SI" sz="5000" dirty="0"/>
          </a:p>
          <a:p>
            <a:pPr marL="0" indent="0">
              <a:buNone/>
            </a:pPr>
            <a:endParaRPr lang="sl-SI" sz="2900" b="1" dirty="0" smtClean="0"/>
          </a:p>
          <a:p>
            <a:pPr marL="0" indent="0">
              <a:buNone/>
            </a:pPr>
            <a:endParaRPr lang="sl-SI" sz="2900" b="1" dirty="0"/>
          </a:p>
          <a:p>
            <a:pPr marL="0" indent="0">
              <a:buNone/>
            </a:pPr>
            <a:r>
              <a:rPr lang="sl-SI" sz="5000" b="1" dirty="0" smtClean="0"/>
              <a:t>Preden </a:t>
            </a:r>
            <a:r>
              <a:rPr lang="sl-SI" sz="5000" b="1" dirty="0"/>
              <a:t>je človek izumil pisavo</a:t>
            </a:r>
            <a:r>
              <a:rPr lang="sl-SI" sz="5000" dirty="0"/>
              <a:t>, je poleg govora za komuniciranje </a:t>
            </a:r>
          </a:p>
          <a:p>
            <a:pPr marL="0" indent="0">
              <a:buNone/>
            </a:pPr>
            <a:r>
              <a:rPr lang="sl-SI" sz="5000" dirty="0"/>
              <a:t>uporabljal različne simbole,  na primer </a:t>
            </a:r>
            <a:r>
              <a:rPr lang="sl-SI" sz="5000" b="1" dirty="0"/>
              <a:t>dimne</a:t>
            </a:r>
            <a:r>
              <a:rPr lang="sl-SI" sz="5000" dirty="0"/>
              <a:t> in </a:t>
            </a:r>
            <a:r>
              <a:rPr lang="sl-SI" sz="5000" b="1" dirty="0"/>
              <a:t>svetlobne</a:t>
            </a:r>
            <a:r>
              <a:rPr lang="sl-SI" sz="5000" dirty="0"/>
              <a:t> </a:t>
            </a:r>
            <a:r>
              <a:rPr lang="sl-SI" sz="5000" dirty="0" smtClean="0"/>
              <a:t>signale</a:t>
            </a:r>
            <a:r>
              <a:rPr lang="sl-SI" sz="3800" dirty="0" smtClean="0"/>
              <a:t>.</a:t>
            </a:r>
          </a:p>
          <a:p>
            <a:endParaRPr lang="sl-SI" sz="1600" dirty="0"/>
          </a:p>
          <a:p>
            <a:pPr marL="0" indent="0">
              <a:buNone/>
            </a:pPr>
            <a:r>
              <a:rPr lang="sl-SI" sz="1600" dirty="0" smtClean="0"/>
              <a:t>     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sl-SI" sz="1600" dirty="0"/>
              <a:t>      </a:t>
            </a:r>
            <a:endParaRPr lang="sl-SI" sz="1600" dirty="0" smtClean="0"/>
          </a:p>
          <a:p>
            <a:pPr marL="0" indent="0">
              <a:buNone/>
            </a:pPr>
            <a:r>
              <a:rPr lang="sl-SI" sz="2600" dirty="0" smtClean="0"/>
              <a:t>. </a:t>
            </a:r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sl-SI" sz="1600" dirty="0" smtClean="0"/>
          </a:p>
          <a:p>
            <a:pPr marL="0" indent="0">
              <a:buNone/>
            </a:pPr>
            <a:endParaRPr lang="sl-SI" sz="1600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39" y="4624552"/>
            <a:ext cx="3536731" cy="1355835"/>
          </a:xfrm>
          <a:prstGeom prst="rect">
            <a:avLst/>
          </a:prstGeom>
        </p:spPr>
      </p:pic>
      <p:pic>
        <p:nvPicPr>
          <p:cNvPr id="8" name="Slika 7" descr="Bilbo's Random Thought Collection: Cartoon Saturd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67" y="4413759"/>
            <a:ext cx="5925207" cy="1690686"/>
          </a:xfrm>
          <a:prstGeom prst="rect">
            <a:avLst/>
          </a:prstGeom>
        </p:spPr>
      </p:pic>
      <p:pic>
        <p:nvPicPr>
          <p:cNvPr id="10" name="Slika 9" descr="Geometric &lt;strong&gt;Alphabet&lt;/strong&gt; Freebie | Pixifactor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54" y="2007477"/>
            <a:ext cx="2522116" cy="24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893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5408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 smtClean="0"/>
              <a:t>     J</a:t>
            </a:r>
            <a:r>
              <a:rPr lang="en-US" sz="2200" dirty="0" err="1" smtClean="0"/>
              <a:t>amske</a:t>
            </a:r>
            <a:r>
              <a:rPr lang="en-US" sz="2200" dirty="0" smtClean="0"/>
              <a:t> </a:t>
            </a:r>
            <a:r>
              <a:rPr lang="en-US" sz="2200" dirty="0" err="1" smtClean="0"/>
              <a:t>slikarije</a:t>
            </a:r>
            <a:r>
              <a:rPr lang="sl-SI" sz="2200" dirty="0" smtClean="0"/>
              <a:t> skrivajo </a:t>
            </a:r>
            <a:r>
              <a:rPr lang="sl-SI" sz="2200" b="1" dirty="0" smtClean="0"/>
              <a:t>simbolna sporočila</a:t>
            </a:r>
            <a:r>
              <a:rPr lang="en-US" sz="2200" dirty="0" smtClean="0"/>
              <a:t>, </a:t>
            </a:r>
            <a:r>
              <a:rPr lang="en-US" sz="2200" dirty="0"/>
              <a:t>s </a:t>
            </a:r>
            <a:r>
              <a:rPr lang="en-US" sz="2200" dirty="0" err="1"/>
              <a:t>katerimi</a:t>
            </a:r>
            <a:r>
              <a:rPr lang="en-US" sz="2200" dirty="0"/>
              <a:t> je </a:t>
            </a:r>
            <a:r>
              <a:rPr lang="en-US" sz="2200" dirty="0" err="1"/>
              <a:t>kamenodobni</a:t>
            </a:r>
            <a:r>
              <a:rPr lang="en-US" sz="2200" dirty="0"/>
              <a:t> </a:t>
            </a:r>
            <a:r>
              <a:rPr lang="en-US" sz="2200" dirty="0" err="1"/>
              <a:t>človek</a:t>
            </a:r>
            <a:r>
              <a:rPr lang="en-US" sz="2200" dirty="0"/>
              <a:t> </a:t>
            </a:r>
            <a:r>
              <a:rPr lang="sl-SI" sz="2200" dirty="0" smtClean="0"/>
              <a:t>         </a:t>
            </a:r>
            <a:r>
              <a:rPr lang="en-US" sz="2200" b="1" dirty="0" err="1" smtClean="0"/>
              <a:t>zapisoval</a:t>
            </a:r>
            <a:r>
              <a:rPr lang="en-US" sz="2200" b="1" dirty="0" smtClean="0"/>
              <a:t> </a:t>
            </a:r>
            <a:r>
              <a:rPr lang="en-US" sz="2200" b="1" dirty="0"/>
              <a:t>in </a:t>
            </a:r>
            <a:r>
              <a:rPr lang="en-US" sz="2200" b="1" dirty="0" err="1"/>
              <a:t>upodabljal</a:t>
            </a:r>
            <a:r>
              <a:rPr lang="en-US" sz="2200" b="1" dirty="0"/>
              <a:t> </a:t>
            </a:r>
            <a:r>
              <a:rPr lang="en-US" sz="2200" b="1" dirty="0" err="1" smtClean="0"/>
              <a:t>svoj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svet</a:t>
            </a:r>
            <a:r>
              <a:rPr lang="en-US" sz="2200" b="1" dirty="0" smtClean="0"/>
              <a:t>. </a:t>
            </a:r>
            <a:endParaRPr lang="sl-SI" sz="2200" b="1" dirty="0" smtClean="0"/>
          </a:p>
          <a:p>
            <a:endParaRPr lang="sl-SI" sz="2200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sz="1900" b="1" dirty="0" smtClean="0"/>
          </a:p>
          <a:p>
            <a:pPr marL="0" indent="0">
              <a:buNone/>
            </a:pPr>
            <a:r>
              <a:rPr lang="sl-SI" sz="1900" b="1" dirty="0" smtClean="0"/>
              <a:t>     </a:t>
            </a:r>
            <a:r>
              <a:rPr lang="en-US" sz="1900" b="1" dirty="0" err="1" smtClean="0"/>
              <a:t>Simboli</a:t>
            </a:r>
            <a:r>
              <a:rPr lang="en-US" sz="1900" b="1" dirty="0" smtClean="0"/>
              <a:t> </a:t>
            </a:r>
            <a:r>
              <a:rPr lang="en-US" sz="1900" dirty="0"/>
              <a:t>so </a:t>
            </a:r>
            <a:r>
              <a:rPr lang="en-US" sz="1900" dirty="0" err="1"/>
              <a:t>tudi</a:t>
            </a:r>
            <a:r>
              <a:rPr lang="en-US" sz="1900" dirty="0"/>
              <a:t> </a:t>
            </a:r>
            <a:r>
              <a:rPr lang="en-US" sz="1900" b="1" dirty="0" err="1" smtClean="0"/>
              <a:t>piktogrami</a:t>
            </a:r>
            <a:r>
              <a:rPr lang="en-US" sz="1900" dirty="0"/>
              <a:t>, </a:t>
            </a:r>
            <a:r>
              <a:rPr lang="en-US" sz="1900" dirty="0" err="1"/>
              <a:t>sporočila</a:t>
            </a:r>
            <a:r>
              <a:rPr lang="en-US" sz="1900" dirty="0"/>
              <a:t> v </a:t>
            </a:r>
            <a:r>
              <a:rPr lang="en-US" sz="1900" dirty="0" err="1"/>
              <a:t>obliki</a:t>
            </a:r>
            <a:r>
              <a:rPr lang="en-US" sz="1900" dirty="0"/>
              <a:t> </a:t>
            </a:r>
            <a:r>
              <a:rPr lang="en-US" sz="1900" dirty="0" err="1"/>
              <a:t>poenostavljenih</a:t>
            </a:r>
            <a:r>
              <a:rPr lang="en-US" sz="1900" dirty="0"/>
              <a:t> </a:t>
            </a:r>
            <a:r>
              <a:rPr lang="en-US" sz="1900" dirty="0" err="1"/>
              <a:t>slik</a:t>
            </a:r>
            <a:r>
              <a:rPr lang="en-US" sz="1900" dirty="0"/>
              <a:t>. </a:t>
            </a:r>
            <a:endParaRPr lang="sl-SI" sz="1900" dirty="0" smtClean="0"/>
          </a:p>
          <a:p>
            <a:pPr marL="0" indent="0">
              <a:buNone/>
            </a:pPr>
            <a:r>
              <a:rPr lang="sl-SI" sz="1900" dirty="0" smtClean="0"/>
              <a:t>     </a:t>
            </a:r>
            <a:r>
              <a:rPr lang="en-US" sz="1600" dirty="0" err="1" smtClean="0"/>
              <a:t>Uporabljali</a:t>
            </a:r>
            <a:r>
              <a:rPr lang="en-US" sz="1600" dirty="0" smtClean="0"/>
              <a:t> </a:t>
            </a:r>
            <a:r>
              <a:rPr lang="en-US" sz="1600" dirty="0"/>
              <a:t>so </a:t>
            </a:r>
            <a:r>
              <a:rPr lang="en-US" sz="1600" dirty="0" err="1"/>
              <a:t>jih</a:t>
            </a:r>
            <a:r>
              <a:rPr lang="en-US" sz="1600" dirty="0"/>
              <a:t> </a:t>
            </a:r>
            <a:r>
              <a:rPr lang="en-US" sz="1600" dirty="0" err="1"/>
              <a:t>že</a:t>
            </a:r>
            <a:r>
              <a:rPr lang="en-US" sz="1600" dirty="0"/>
              <a:t> v </a:t>
            </a:r>
            <a:r>
              <a:rPr lang="en-US" sz="1600" dirty="0" err="1"/>
              <a:t>prazgodovini</a:t>
            </a:r>
            <a:r>
              <a:rPr lang="en-US" sz="1600" dirty="0"/>
              <a:t> in so v </a:t>
            </a:r>
            <a:r>
              <a:rPr lang="en-US" sz="1600" dirty="0" err="1"/>
              <a:t>rabi</a:t>
            </a:r>
            <a:r>
              <a:rPr lang="en-US" sz="1600" dirty="0"/>
              <a:t> </a:t>
            </a:r>
            <a:r>
              <a:rPr lang="en-US" sz="1600" dirty="0" err="1"/>
              <a:t>še</a:t>
            </a:r>
            <a:r>
              <a:rPr lang="en-US" sz="1600" dirty="0"/>
              <a:t> </a:t>
            </a:r>
            <a:r>
              <a:rPr lang="en-US" sz="1600" dirty="0" err="1"/>
              <a:t>danes</a:t>
            </a:r>
            <a:r>
              <a:rPr lang="en-US" sz="1600" dirty="0"/>
              <a:t>. </a:t>
            </a:r>
            <a:endParaRPr lang="sl-SI" sz="1600" dirty="0" smtClean="0"/>
          </a:p>
          <a:p>
            <a:pPr marL="0" indent="0">
              <a:buNone/>
            </a:pPr>
            <a:r>
              <a:rPr lang="sl-SI" sz="1600" dirty="0" smtClean="0"/>
              <a:t>     </a:t>
            </a:r>
            <a:r>
              <a:rPr lang="en-US" sz="1600" dirty="0" err="1" smtClean="0"/>
              <a:t>Najdeš</a:t>
            </a:r>
            <a:r>
              <a:rPr lang="en-US" sz="1600" dirty="0" smtClean="0"/>
              <a:t> </a:t>
            </a:r>
            <a:r>
              <a:rPr lang="en-US" sz="1600" dirty="0" err="1"/>
              <a:t>jih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primer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prometnih</a:t>
            </a:r>
            <a:r>
              <a:rPr lang="en-US" sz="1600" dirty="0"/>
              <a:t> </a:t>
            </a:r>
            <a:r>
              <a:rPr lang="en-US" sz="1600" dirty="0" err="1"/>
              <a:t>znakih</a:t>
            </a:r>
            <a:r>
              <a:rPr lang="en-US" sz="1600" dirty="0"/>
              <a:t>, </a:t>
            </a:r>
            <a:r>
              <a:rPr lang="en-US" sz="1600" dirty="0" smtClean="0"/>
              <a:t>v </a:t>
            </a:r>
            <a:r>
              <a:rPr lang="en-US" sz="1600" dirty="0" err="1"/>
              <a:t>matematičnih</a:t>
            </a:r>
            <a:r>
              <a:rPr lang="en-US" sz="1600" dirty="0"/>
              <a:t> </a:t>
            </a:r>
            <a:endParaRPr lang="sl-SI" sz="1600" dirty="0" smtClean="0"/>
          </a:p>
          <a:p>
            <a:pPr marL="0" indent="0">
              <a:buNone/>
            </a:pPr>
            <a:r>
              <a:rPr lang="sl-SI" sz="1600" dirty="0"/>
              <a:t> </a:t>
            </a:r>
            <a:r>
              <a:rPr lang="sl-SI" sz="1600" dirty="0" smtClean="0"/>
              <a:t>    </a:t>
            </a:r>
            <a:r>
              <a:rPr lang="en-US" sz="1600" dirty="0" err="1" smtClean="0"/>
              <a:t>enačbah</a:t>
            </a:r>
            <a:r>
              <a:rPr lang="en-US" sz="1600" dirty="0" smtClean="0"/>
              <a:t> </a:t>
            </a:r>
            <a:r>
              <a:rPr lang="en-US" sz="1600" dirty="0"/>
              <a:t>in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mobilnem</a:t>
            </a:r>
            <a:r>
              <a:rPr lang="en-US" sz="1600" dirty="0"/>
              <a:t> </a:t>
            </a:r>
            <a:r>
              <a:rPr lang="en-US" sz="1600" dirty="0" err="1"/>
              <a:t>telefonu</a:t>
            </a:r>
            <a:r>
              <a:rPr lang="en-US" sz="1600" dirty="0"/>
              <a:t> v </a:t>
            </a:r>
            <a:r>
              <a:rPr lang="en-US" sz="1600" dirty="0" err="1"/>
              <a:t>obliki</a:t>
            </a:r>
            <a:r>
              <a:rPr lang="en-US" sz="1600" dirty="0"/>
              <a:t> </a:t>
            </a:r>
            <a:r>
              <a:rPr lang="en-US" sz="1600" dirty="0" err="1"/>
              <a:t>čustvenčkov</a:t>
            </a:r>
            <a:r>
              <a:rPr lang="en-US" sz="1600" dirty="0"/>
              <a:t>. </a:t>
            </a:r>
            <a:r>
              <a:rPr lang="sl-SI" sz="1600" dirty="0" smtClean="0"/>
              <a:t> </a:t>
            </a:r>
          </a:p>
          <a:p>
            <a:pPr marL="0" indent="0">
              <a:buNone/>
            </a:pPr>
            <a:endParaRPr lang="en-US" dirty="0" err="1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" y="1699555"/>
            <a:ext cx="2733346" cy="21051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71" y="1699555"/>
            <a:ext cx="2932386" cy="206158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74" y="1699554"/>
            <a:ext cx="2951154" cy="206158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44" y="5075717"/>
            <a:ext cx="1246790" cy="116664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75" y="5075717"/>
            <a:ext cx="1929253" cy="116664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576" y="4188361"/>
            <a:ext cx="2194750" cy="954510"/>
          </a:xfrm>
          <a:prstGeom prst="rect">
            <a:avLst/>
          </a:prstGeom>
        </p:spPr>
      </p:pic>
      <p:cxnSp>
        <p:nvCxnSpPr>
          <p:cNvPr id="13" name="Raven puščični povezovalnik 12"/>
          <p:cNvCxnSpPr/>
          <p:nvPr/>
        </p:nvCxnSpPr>
        <p:spPr>
          <a:xfrm>
            <a:off x="4126625" y="4188361"/>
            <a:ext cx="4079950" cy="12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1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latin typeface="Bradley Hand ITC" panose="03070402050302030203" pitchFamily="66" charset="0"/>
              </a:rPr>
              <a:t>PRVE PISAVE</a:t>
            </a:r>
            <a:endParaRPr lang="en-US" sz="3200" dirty="0">
              <a:latin typeface="Bradley Hand ITC" panose="03070402050302030203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2285998"/>
            <a:ext cx="9601196" cy="358986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Prve</a:t>
            </a:r>
            <a:r>
              <a:rPr lang="en-US" dirty="0"/>
              <a:t> </a:t>
            </a:r>
            <a:r>
              <a:rPr lang="en-US" dirty="0" err="1"/>
              <a:t>pisave</a:t>
            </a:r>
            <a:r>
              <a:rPr lang="en-US" dirty="0"/>
              <a:t> so se </a:t>
            </a:r>
            <a:r>
              <a:rPr lang="en-US" dirty="0" err="1"/>
              <a:t>razvile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praktičnih</a:t>
            </a:r>
            <a:r>
              <a:rPr lang="en-US" dirty="0"/>
              <a:t> </a:t>
            </a:r>
            <a:r>
              <a:rPr lang="en-US" dirty="0" err="1"/>
              <a:t>razlogov</a:t>
            </a:r>
            <a:r>
              <a:rPr lang="en-US" dirty="0"/>
              <a:t>, in </a:t>
            </a:r>
            <a:r>
              <a:rPr lang="en-US" dirty="0" err="1"/>
              <a:t>sicer</a:t>
            </a:r>
            <a:r>
              <a:rPr lang="en-US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trgovanje</a:t>
            </a:r>
            <a:r>
              <a:rPr lang="en-US" dirty="0"/>
              <a:t>, </a:t>
            </a:r>
            <a:r>
              <a:rPr lang="en-US" dirty="0" err="1"/>
              <a:t>zapisovanje</a:t>
            </a:r>
            <a:r>
              <a:rPr lang="en-US" dirty="0"/>
              <a:t> </a:t>
            </a:r>
            <a:r>
              <a:rPr lang="en-US" dirty="0" err="1"/>
              <a:t>dolgov</a:t>
            </a:r>
            <a:r>
              <a:rPr lang="en-US" dirty="0"/>
              <a:t> in </a:t>
            </a:r>
            <a:r>
              <a:rPr lang="en-US" dirty="0" err="1"/>
              <a:t>pobiranje</a:t>
            </a:r>
            <a:r>
              <a:rPr lang="en-US" dirty="0"/>
              <a:t> </a:t>
            </a:r>
            <a:r>
              <a:rPr lang="en-US" dirty="0" err="1"/>
              <a:t>dajatev</a:t>
            </a:r>
            <a:r>
              <a:rPr lang="en-US" dirty="0" smtClean="0"/>
              <a:t>. 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en-US" dirty="0" err="1" smtClean="0"/>
              <a:t>Pisava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torej</a:t>
            </a:r>
            <a:r>
              <a:rPr lang="en-US" dirty="0"/>
              <a:t> </a:t>
            </a:r>
            <a:r>
              <a:rPr lang="en-US" dirty="0" err="1" smtClean="0"/>
              <a:t>sprva</a:t>
            </a:r>
            <a:r>
              <a:rPr lang="en-US" dirty="0" smtClean="0"/>
              <a:t> </a:t>
            </a:r>
            <a:r>
              <a:rPr lang="en-US" b="1" dirty="0" err="1"/>
              <a:t>spominska</a:t>
            </a:r>
            <a:r>
              <a:rPr lang="en-US" b="1" dirty="0"/>
              <a:t> </a:t>
            </a:r>
            <a:r>
              <a:rPr lang="en-US" b="1" dirty="0" err="1"/>
              <a:t>opora</a:t>
            </a:r>
            <a:r>
              <a:rPr lang="en-US" dirty="0"/>
              <a:t>, </a:t>
            </a:r>
            <a:r>
              <a:rPr lang="en-US" dirty="0" err="1"/>
              <a:t>sčasoma</a:t>
            </a:r>
            <a:r>
              <a:rPr lang="en-US" dirty="0"/>
              <a:t> pa je </a:t>
            </a:r>
            <a:r>
              <a:rPr lang="en-US" dirty="0" err="1"/>
              <a:t>postala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b="1" dirty="0" err="1"/>
              <a:t>ohranjanje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živega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govorjenega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jezika</a:t>
            </a:r>
            <a:r>
              <a:rPr lang="en-US" dirty="0">
                <a:solidFill>
                  <a:srgbClr val="00B050"/>
                </a:solidFill>
              </a:rPr>
              <a:t>,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b="1" dirty="0" err="1"/>
              <a:t>zapisovanje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pesmi</a:t>
            </a:r>
            <a:r>
              <a:rPr lang="en-US" dirty="0" smtClean="0"/>
              <a:t>, </a:t>
            </a:r>
            <a:r>
              <a:rPr lang="en-US" b="1" dirty="0" err="1">
                <a:solidFill>
                  <a:srgbClr val="0070C0"/>
                </a:solidFill>
              </a:rPr>
              <a:t>zgodb</a:t>
            </a:r>
            <a:r>
              <a:rPr lang="en-US" dirty="0"/>
              <a:t> in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namen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šolanja</a:t>
            </a:r>
            <a:r>
              <a:rPr lang="en-US" dirty="0"/>
              <a:t>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2" y="3310758"/>
            <a:ext cx="2012731" cy="90988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71" y="3036422"/>
            <a:ext cx="2162339" cy="10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841" y="3426373"/>
            <a:ext cx="2530059" cy="227400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Pisave</a:t>
            </a:r>
            <a:r>
              <a:rPr lang="en-US" sz="3200" dirty="0"/>
              <a:t> so se </a:t>
            </a:r>
            <a:r>
              <a:rPr lang="en-US" sz="3200" dirty="0" err="1"/>
              <a:t>razvile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različnih</a:t>
            </a:r>
            <a:r>
              <a:rPr lang="en-US" sz="3200" dirty="0"/>
              <a:t> </a:t>
            </a:r>
            <a:r>
              <a:rPr lang="en-US" sz="3200" dirty="0" err="1"/>
              <a:t>koncih</a:t>
            </a:r>
            <a:r>
              <a:rPr lang="en-US" sz="3200" dirty="0"/>
              <a:t> </a:t>
            </a:r>
            <a:r>
              <a:rPr lang="en-US" sz="3200" dirty="0" err="1"/>
              <a:t>sveta</a:t>
            </a:r>
            <a:r>
              <a:rPr lang="en-US" sz="3200" dirty="0"/>
              <a:t>,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Kitajskem</a:t>
            </a:r>
            <a:r>
              <a:rPr lang="en-US" sz="3200" dirty="0"/>
              <a:t>, v </a:t>
            </a:r>
            <a:r>
              <a:rPr lang="en-US" sz="3200" dirty="0" err="1"/>
              <a:t>Srednji</a:t>
            </a:r>
            <a:r>
              <a:rPr lang="en-US" sz="3200" dirty="0"/>
              <a:t> </a:t>
            </a:r>
            <a:r>
              <a:rPr lang="en-US" sz="3200" dirty="0" err="1"/>
              <a:t>Ameriki</a:t>
            </a:r>
            <a:r>
              <a:rPr lang="en-US" sz="3200" dirty="0"/>
              <a:t>, v </a:t>
            </a:r>
            <a:r>
              <a:rPr lang="en-US" sz="3200" dirty="0" err="1"/>
              <a:t>starem</a:t>
            </a:r>
            <a:r>
              <a:rPr lang="en-US" sz="3200" dirty="0"/>
              <a:t> </a:t>
            </a:r>
            <a:r>
              <a:rPr lang="en-US" sz="3200" dirty="0" err="1"/>
              <a:t>Egiptu</a:t>
            </a:r>
            <a:r>
              <a:rPr lang="en-US" sz="3200" dirty="0"/>
              <a:t> in </a:t>
            </a:r>
            <a:r>
              <a:rPr lang="en-US" sz="3200" dirty="0" err="1"/>
              <a:t>Mezopotamiji</a:t>
            </a:r>
            <a:r>
              <a:rPr lang="en-US" sz="3200" dirty="0"/>
              <a:t>, </a:t>
            </a:r>
            <a:r>
              <a:rPr lang="en-US" sz="3200" dirty="0" err="1"/>
              <a:t>neodvisno</a:t>
            </a:r>
            <a:r>
              <a:rPr lang="en-US" sz="3200" dirty="0"/>
              <a:t> </a:t>
            </a:r>
            <a:r>
              <a:rPr lang="en-US" sz="3200" dirty="0" err="1"/>
              <a:t>ena</a:t>
            </a:r>
            <a:r>
              <a:rPr lang="en-US" sz="3200" dirty="0"/>
              <a:t> od </a:t>
            </a:r>
            <a:r>
              <a:rPr lang="en-US" sz="3200" dirty="0" err="1"/>
              <a:t>druge</a:t>
            </a:r>
            <a:r>
              <a:rPr lang="en-US" sz="3200" dirty="0"/>
              <a:t>.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sl-SI" dirty="0" smtClean="0">
                <a:latin typeface="+mj-lt"/>
              </a:rPr>
              <a:t>       Si že slišal-a za </a:t>
            </a:r>
            <a:r>
              <a:rPr lang="sl-SI" b="1" dirty="0" smtClean="0">
                <a:latin typeface="+mj-lt"/>
              </a:rPr>
              <a:t>Mezopotamijo</a:t>
            </a:r>
            <a:r>
              <a:rPr lang="sl-SI" dirty="0" smtClean="0">
                <a:latin typeface="+mj-lt"/>
              </a:rPr>
              <a:t>? To je bila dežela </a:t>
            </a:r>
            <a:r>
              <a:rPr lang="sl-SI" dirty="0" smtClean="0">
                <a:latin typeface="+mj-lt"/>
                <a:ea typeface="Times New Roman" panose="02020603050405020304" pitchFamily="18" charset="0"/>
              </a:rPr>
              <a:t>med </a:t>
            </a:r>
            <a:r>
              <a:rPr lang="sl-SI" dirty="0">
                <a:latin typeface="+mj-lt"/>
                <a:ea typeface="Times New Roman" panose="02020603050405020304" pitchFamily="18" charset="0"/>
              </a:rPr>
              <a:t>rekama Evfrat in </a:t>
            </a:r>
            <a:r>
              <a:rPr lang="sl-SI" dirty="0" smtClean="0">
                <a:latin typeface="+mj-lt"/>
                <a:ea typeface="Times New Roman" panose="02020603050405020304" pitchFamily="18" charset="0"/>
              </a:rPr>
              <a:t>Tigris v Grčiji </a:t>
            </a:r>
            <a:r>
              <a:rPr lang="sl-SI" dirty="0">
                <a:latin typeface="+mj-lt"/>
                <a:ea typeface="Times New Roman" panose="02020603050405020304" pitchFamily="18" charset="0"/>
              </a:rPr>
              <a:t>=&gt; </a:t>
            </a:r>
            <a:r>
              <a:rPr lang="sl-SI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Medrečje / </a:t>
            </a:r>
            <a:r>
              <a:rPr lang="sl-SI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Mezopotamija.</a:t>
            </a:r>
          </a:p>
          <a:p>
            <a:pPr marL="0" indent="0">
              <a:spcAft>
                <a:spcPts val="0"/>
              </a:spcAft>
              <a:buNone/>
            </a:pPr>
            <a:endParaRPr lang="en-US" sz="1800" dirty="0" smtClean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900" dirty="0"/>
              <a:t>P</a:t>
            </a:r>
            <a:r>
              <a:rPr lang="en-US" sz="2900" dirty="0" err="1"/>
              <a:t>rav</a:t>
            </a:r>
            <a:r>
              <a:rPr lang="en-US" sz="2900" dirty="0"/>
              <a:t> z </a:t>
            </a:r>
            <a:r>
              <a:rPr lang="en-US" sz="2900" dirty="0" err="1"/>
              <a:t>območja</a:t>
            </a:r>
            <a:r>
              <a:rPr lang="en-US" sz="2900" dirty="0"/>
              <a:t> </a:t>
            </a:r>
            <a:r>
              <a:rPr lang="sl-SI" sz="2900" b="1" dirty="0">
                <a:solidFill>
                  <a:srgbClr val="00B050"/>
                </a:solidFill>
              </a:rPr>
              <a:t>M</a:t>
            </a:r>
            <a:r>
              <a:rPr lang="en-US" sz="2900" b="1" dirty="0" err="1">
                <a:solidFill>
                  <a:srgbClr val="00B050"/>
                </a:solidFill>
              </a:rPr>
              <a:t>ezopotamije</a:t>
            </a:r>
            <a:r>
              <a:rPr lang="en-US" sz="2900" b="1" dirty="0">
                <a:solidFill>
                  <a:srgbClr val="00B050"/>
                </a:solidFill>
              </a:rPr>
              <a:t> </a:t>
            </a:r>
            <a:r>
              <a:rPr lang="en-US" sz="2900" dirty="0" err="1"/>
              <a:t>izvira</a:t>
            </a:r>
            <a:r>
              <a:rPr lang="en-US" sz="2900" dirty="0"/>
              <a:t> </a:t>
            </a:r>
            <a:r>
              <a:rPr lang="en-US" sz="2900" b="1" dirty="0"/>
              <a:t>NAJSTAREJŠA </a:t>
            </a:r>
            <a:r>
              <a:rPr lang="en-US" sz="2900" b="1" dirty="0" err="1"/>
              <a:t>pisava</a:t>
            </a:r>
            <a:r>
              <a:rPr lang="en-US" sz="2900" b="1" dirty="0"/>
              <a:t> </a:t>
            </a:r>
            <a:r>
              <a:rPr lang="en-US" sz="2900" b="1" dirty="0" err="1"/>
              <a:t>na</a:t>
            </a:r>
            <a:r>
              <a:rPr lang="en-US" sz="2900" b="1" dirty="0"/>
              <a:t> </a:t>
            </a:r>
            <a:r>
              <a:rPr lang="en-US" sz="2900" b="1" dirty="0" err="1"/>
              <a:t>svetu</a:t>
            </a:r>
            <a:r>
              <a:rPr lang="en-US" sz="2900" b="1" dirty="0"/>
              <a:t>, </a:t>
            </a:r>
            <a:endParaRPr lang="sl-SI" sz="2900" b="1" dirty="0" smtClean="0"/>
          </a:p>
          <a:p>
            <a:pPr marL="0" indent="0">
              <a:buNone/>
            </a:pPr>
            <a:r>
              <a:rPr lang="en-US" sz="2900" u="sng" dirty="0" err="1" smtClean="0"/>
              <a:t>sumerski</a:t>
            </a:r>
            <a:r>
              <a:rPr lang="en-US" sz="2900" u="sng" dirty="0" smtClean="0"/>
              <a:t> </a:t>
            </a:r>
            <a:r>
              <a:rPr lang="en-US" sz="2900" b="1" u="sng" dirty="0"/>
              <a:t>KLINOPISNI ZAPISI</a:t>
            </a:r>
            <a:r>
              <a:rPr lang="en-US" sz="2900" dirty="0"/>
              <a:t>, </a:t>
            </a:r>
            <a:r>
              <a:rPr lang="en-US" sz="2900" dirty="0" err="1"/>
              <a:t>ki</a:t>
            </a:r>
            <a:r>
              <a:rPr lang="en-US" sz="2900" dirty="0"/>
              <a:t> je </a:t>
            </a:r>
            <a:r>
              <a:rPr lang="en-US" sz="2900" dirty="0" err="1"/>
              <a:t>nastala</a:t>
            </a:r>
            <a:r>
              <a:rPr lang="en-US" sz="2900" dirty="0"/>
              <a:t> </a:t>
            </a:r>
            <a:r>
              <a:rPr lang="en-US" sz="2900" dirty="0" err="1"/>
              <a:t>pred</a:t>
            </a:r>
            <a:r>
              <a:rPr lang="en-US" sz="2900" dirty="0"/>
              <a:t> </a:t>
            </a:r>
            <a:r>
              <a:rPr lang="en-US" sz="2900" dirty="0" err="1"/>
              <a:t>več</a:t>
            </a:r>
            <a:r>
              <a:rPr lang="en-US" sz="2900" dirty="0"/>
              <a:t> </a:t>
            </a:r>
            <a:r>
              <a:rPr lang="en-US" sz="2900" dirty="0" err="1"/>
              <a:t>kot</a:t>
            </a:r>
            <a:r>
              <a:rPr lang="en-US" sz="2900" dirty="0"/>
              <a:t> 5500 </a:t>
            </a:r>
            <a:r>
              <a:rPr lang="en-US" sz="2900" dirty="0" err="1"/>
              <a:t>leti</a:t>
            </a:r>
            <a:r>
              <a:rPr lang="en-US" sz="2900" dirty="0"/>
              <a:t>. </a:t>
            </a:r>
            <a:endParaRPr lang="sl-SI" sz="2900" dirty="0"/>
          </a:p>
          <a:p>
            <a:pPr marL="0" indent="0">
              <a:buNone/>
            </a:pPr>
            <a:r>
              <a:rPr lang="en-US" sz="2900" b="1" i="1" dirty="0" err="1" smtClean="0"/>
              <a:t>sestavljena</a:t>
            </a:r>
            <a:r>
              <a:rPr lang="en-US" sz="2900" b="1" i="1" dirty="0" smtClean="0"/>
              <a:t> </a:t>
            </a:r>
            <a:r>
              <a:rPr lang="en-US" sz="2900" b="1" i="1" dirty="0"/>
              <a:t>je </a:t>
            </a:r>
            <a:r>
              <a:rPr lang="en-US" sz="2900" b="1" i="1" dirty="0" err="1"/>
              <a:t>bila</a:t>
            </a:r>
            <a:r>
              <a:rPr lang="en-US" sz="2900" b="1" i="1" dirty="0"/>
              <a:t> </a:t>
            </a:r>
            <a:r>
              <a:rPr lang="en-US" sz="2900" b="1" i="1" dirty="0" err="1"/>
              <a:t>iz</a:t>
            </a:r>
            <a:r>
              <a:rPr lang="en-US" sz="2900" b="1" i="1" dirty="0"/>
              <a:t> </a:t>
            </a:r>
            <a:r>
              <a:rPr lang="en-US" sz="2900" b="1" i="1" dirty="0" err="1"/>
              <a:t>različnih</a:t>
            </a:r>
            <a:r>
              <a:rPr lang="en-US" sz="2900" b="1" i="1" dirty="0"/>
              <a:t> </a:t>
            </a:r>
            <a:r>
              <a:rPr lang="en-US" sz="2900" b="1" i="1" dirty="0" err="1"/>
              <a:t>kombinacij</a:t>
            </a:r>
            <a:r>
              <a:rPr lang="en-US" sz="2900" b="1" i="1" dirty="0"/>
              <a:t> </a:t>
            </a:r>
            <a:r>
              <a:rPr lang="en-US" sz="2900" b="1" i="1" dirty="0" err="1"/>
              <a:t>znakov</a:t>
            </a:r>
            <a:r>
              <a:rPr lang="en-US" sz="2900" b="1" i="1" dirty="0"/>
              <a:t>,</a:t>
            </a:r>
            <a:r>
              <a:rPr lang="sl-SI" sz="2900" b="1" i="1" dirty="0"/>
              <a:t> </a:t>
            </a:r>
            <a:r>
              <a:rPr lang="en-US" sz="2900" b="1" i="1" dirty="0" err="1"/>
              <a:t>podobnih</a:t>
            </a:r>
            <a:r>
              <a:rPr lang="en-US" sz="2900" b="1" i="1" dirty="0"/>
              <a:t> </a:t>
            </a:r>
            <a:r>
              <a:rPr lang="en-US" sz="2900" b="1" i="1" dirty="0" err="1" smtClean="0"/>
              <a:t>klinom</a:t>
            </a:r>
            <a:r>
              <a:rPr lang="en-US" sz="2900" dirty="0"/>
              <a:t>. </a:t>
            </a:r>
            <a:r>
              <a:rPr lang="sl-SI" sz="2900" dirty="0"/>
              <a:t> </a:t>
            </a:r>
            <a:endParaRPr lang="sl-SI" sz="2900" dirty="0" smtClean="0"/>
          </a:p>
          <a:p>
            <a:pPr marL="0" indent="0">
              <a:buNone/>
            </a:pPr>
            <a:endParaRPr lang="sl-SI" sz="2900" dirty="0" smtClean="0"/>
          </a:p>
          <a:p>
            <a:pPr marL="0" indent="0">
              <a:buNone/>
            </a:pPr>
            <a:r>
              <a:rPr lang="sl-SI" sz="2900" dirty="0" smtClean="0"/>
              <a:t>N</a:t>
            </a:r>
            <a:r>
              <a:rPr lang="en-US" sz="2900" dirty="0"/>
              <a:t>a </a:t>
            </a:r>
            <a:r>
              <a:rPr lang="en-US" sz="2900" dirty="0" err="1"/>
              <a:t>vlažne</a:t>
            </a:r>
            <a:r>
              <a:rPr lang="en-US" sz="2900" dirty="0"/>
              <a:t> </a:t>
            </a:r>
            <a:r>
              <a:rPr lang="en-US" sz="2900" dirty="0" err="1"/>
              <a:t>glinene</a:t>
            </a:r>
            <a:r>
              <a:rPr lang="en-US" sz="2900" dirty="0"/>
              <a:t> </a:t>
            </a:r>
            <a:r>
              <a:rPr lang="en-US" sz="2900" dirty="0" err="1"/>
              <a:t>tablice</a:t>
            </a:r>
            <a:r>
              <a:rPr lang="en-US" sz="2900" dirty="0"/>
              <a:t> so </a:t>
            </a:r>
            <a:r>
              <a:rPr lang="en-US" sz="2900" dirty="0" err="1"/>
              <a:t>besedilo</a:t>
            </a:r>
            <a:r>
              <a:rPr lang="en-US" sz="2900" dirty="0"/>
              <a:t> </a:t>
            </a:r>
            <a:r>
              <a:rPr lang="en-US" sz="2900" dirty="0" err="1"/>
              <a:t>vtiskovali</a:t>
            </a:r>
            <a:r>
              <a:rPr lang="en-US" sz="2900" dirty="0"/>
              <a:t> </a:t>
            </a:r>
            <a:r>
              <a:rPr lang="en-US" sz="2900" dirty="0" smtClean="0"/>
              <a:t>s </a:t>
            </a:r>
            <a:r>
              <a:rPr lang="en-US" sz="2900" dirty="0" err="1"/>
              <a:t>trstenimi</a:t>
            </a:r>
            <a:r>
              <a:rPr lang="en-US" sz="2900" dirty="0"/>
              <a:t> </a:t>
            </a:r>
            <a:r>
              <a:rPr lang="en-US" sz="2900" dirty="0" err="1"/>
              <a:t>paličicami</a:t>
            </a:r>
            <a:r>
              <a:rPr lang="en-US" sz="2900" dirty="0"/>
              <a:t> </a:t>
            </a:r>
            <a:r>
              <a:rPr lang="sl-SI" sz="2900" dirty="0"/>
              <a:t> </a:t>
            </a:r>
            <a:endParaRPr lang="sl-SI" sz="2900" dirty="0" smtClean="0"/>
          </a:p>
          <a:p>
            <a:pPr marL="0" indent="0">
              <a:buNone/>
            </a:pPr>
            <a:r>
              <a:rPr lang="en-US" sz="2900" dirty="0" smtClean="0"/>
              <a:t>in </a:t>
            </a:r>
            <a:r>
              <a:rPr lang="en-US" sz="2900" dirty="0" err="1"/>
              <a:t>tablic</a:t>
            </a:r>
            <a:r>
              <a:rPr lang="sl-SI" sz="2900" dirty="0"/>
              <a:t>e </a:t>
            </a:r>
            <a:r>
              <a:rPr lang="en-US" sz="2900" dirty="0" err="1"/>
              <a:t>pustili</a:t>
            </a:r>
            <a:r>
              <a:rPr lang="en-US" sz="2900" dirty="0"/>
              <a:t>, da so se </a:t>
            </a:r>
            <a:r>
              <a:rPr lang="en-US" sz="2900" dirty="0" err="1"/>
              <a:t>posušile</a:t>
            </a:r>
            <a:r>
              <a:rPr lang="en-US" sz="2900" dirty="0"/>
              <a:t> </a:t>
            </a:r>
            <a:r>
              <a:rPr lang="en-US" sz="2900" dirty="0" err="1" smtClean="0"/>
              <a:t>na</a:t>
            </a:r>
            <a:r>
              <a:rPr lang="en-US" sz="2900" dirty="0" smtClean="0"/>
              <a:t> </a:t>
            </a:r>
            <a:r>
              <a:rPr lang="en-US" sz="2900" dirty="0" err="1"/>
              <a:t>soncu</a:t>
            </a:r>
            <a:r>
              <a:rPr lang="en-US" sz="2900" dirty="0"/>
              <a:t>, s tem pa je </a:t>
            </a:r>
            <a:r>
              <a:rPr lang="en-US" sz="2900" dirty="0" err="1"/>
              <a:t>zapis</a:t>
            </a:r>
            <a:r>
              <a:rPr lang="en-US" sz="2900" dirty="0"/>
              <a:t> postal </a:t>
            </a:r>
            <a:r>
              <a:rPr lang="en-US" sz="2900" dirty="0" err="1"/>
              <a:t>trajen</a:t>
            </a:r>
            <a:r>
              <a:rPr lang="en-US" sz="2900" dirty="0"/>
              <a:t>. </a:t>
            </a:r>
            <a:endParaRPr lang="sl-SI" sz="2900" dirty="0" smtClean="0"/>
          </a:p>
          <a:p>
            <a:pPr marL="0" indent="0">
              <a:buNone/>
            </a:pPr>
            <a:r>
              <a:rPr lang="sl-SI" sz="2900" dirty="0" smtClean="0"/>
              <a:t>T</a:t>
            </a:r>
            <a:r>
              <a:rPr lang="en-US" sz="2900" dirty="0" err="1"/>
              <a:t>ablice</a:t>
            </a:r>
            <a:r>
              <a:rPr lang="en-US" sz="2900" dirty="0"/>
              <a:t> so </a:t>
            </a:r>
            <a:r>
              <a:rPr lang="en-US" sz="2900" dirty="0" err="1"/>
              <a:t>nato</a:t>
            </a:r>
            <a:r>
              <a:rPr lang="en-US" sz="2900" dirty="0"/>
              <a:t> </a:t>
            </a:r>
            <a:r>
              <a:rPr lang="en-US" sz="2900" dirty="0" err="1" smtClean="0"/>
              <a:t>spravili</a:t>
            </a:r>
            <a:r>
              <a:rPr lang="en-US" sz="2900" dirty="0" smtClean="0"/>
              <a:t> </a:t>
            </a:r>
            <a:r>
              <a:rPr lang="en-US" sz="2900" dirty="0" err="1"/>
              <a:t>ali</a:t>
            </a:r>
            <a:r>
              <a:rPr lang="en-US" sz="2900" dirty="0"/>
              <a:t> pa </a:t>
            </a:r>
            <a:r>
              <a:rPr lang="en-US" sz="2900" dirty="0" err="1"/>
              <a:t>jih</a:t>
            </a:r>
            <a:r>
              <a:rPr lang="en-US" sz="2900" dirty="0"/>
              <a:t> </a:t>
            </a:r>
            <a:r>
              <a:rPr lang="en-US" sz="2900" dirty="0" err="1"/>
              <a:t>poslali</a:t>
            </a:r>
            <a:r>
              <a:rPr lang="en-US" sz="2900" dirty="0"/>
              <a:t> </a:t>
            </a:r>
            <a:r>
              <a:rPr lang="en-US" sz="2900" dirty="0" err="1"/>
              <a:t>naslovniku</a:t>
            </a:r>
            <a:r>
              <a:rPr lang="en-US" sz="2900" dirty="0"/>
              <a:t>.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sz="1900" dirty="0" smtClean="0"/>
              <a:t>                                            </a:t>
            </a:r>
          </a:p>
          <a:p>
            <a:pPr marL="0" indent="0">
              <a:buNone/>
            </a:pPr>
            <a:r>
              <a:rPr lang="sl-SI" sz="1700" dirty="0" smtClean="0"/>
              <a:t>                                                                                 </a:t>
            </a:r>
            <a:endParaRPr lang="en-US" sz="17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94" y="2556932"/>
            <a:ext cx="1576551" cy="11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mlajši</a:t>
            </a:r>
            <a:r>
              <a:rPr lang="en-US" dirty="0"/>
              <a:t> so </a:t>
            </a:r>
            <a:r>
              <a:rPr lang="en-US" b="1" dirty="0" err="1"/>
              <a:t>hieroglifi</a:t>
            </a:r>
            <a:r>
              <a:rPr lang="en-US" dirty="0"/>
              <a:t>, </a:t>
            </a:r>
            <a:r>
              <a:rPr lang="en-US" dirty="0" err="1"/>
              <a:t>zapletena</a:t>
            </a:r>
            <a:r>
              <a:rPr lang="en-US" dirty="0"/>
              <a:t> </a:t>
            </a:r>
            <a:r>
              <a:rPr lang="en-US" dirty="0" err="1"/>
              <a:t>pisava</a:t>
            </a:r>
            <a:r>
              <a:rPr lang="en-US" dirty="0"/>
              <a:t> </a:t>
            </a:r>
            <a:r>
              <a:rPr lang="en-US" dirty="0" err="1"/>
              <a:t>starih</a:t>
            </a:r>
            <a:r>
              <a:rPr lang="en-US" dirty="0"/>
              <a:t> </a:t>
            </a:r>
            <a:r>
              <a:rPr lang="en-US" dirty="0" err="1" smtClean="0"/>
              <a:t>Egipčanov</a:t>
            </a:r>
            <a:r>
              <a:rPr lang="sl-SI" dirty="0" smtClean="0"/>
              <a:t>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en-US" dirty="0"/>
          </a:p>
        </p:txBody>
      </p:sp>
      <p:sp>
        <p:nvSpPr>
          <p:cNvPr id="33" name="Označba mesta vsebine 32"/>
          <p:cNvSpPr>
            <a:spLocks noGrp="1"/>
          </p:cNvSpPr>
          <p:nvPr>
            <p:ph idx="1"/>
          </p:nvPr>
        </p:nvSpPr>
        <p:spPr>
          <a:xfrm>
            <a:off x="1295402" y="2577953"/>
            <a:ext cx="9601196" cy="3318936"/>
          </a:xfrm>
        </p:spPr>
        <p:txBody>
          <a:bodyPr/>
          <a:lstStyle/>
          <a:p>
            <a:r>
              <a:rPr lang="sl-SI" dirty="0" smtClean="0"/>
              <a:t>Ta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sestavljena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700 </a:t>
            </a:r>
            <a:r>
              <a:rPr lang="en-US" dirty="0" err="1"/>
              <a:t>znakov</a:t>
            </a:r>
            <a:r>
              <a:rPr lang="en-US" dirty="0"/>
              <a:t>. </a:t>
            </a:r>
            <a:r>
              <a:rPr lang="en-US" dirty="0" err="1"/>
              <a:t>Nekateri</a:t>
            </a:r>
            <a:r>
              <a:rPr lang="en-US" dirty="0"/>
              <a:t> so </a:t>
            </a:r>
            <a:r>
              <a:rPr lang="en-US" dirty="0" err="1"/>
              <a:t>enakovredni</a:t>
            </a:r>
            <a:r>
              <a:rPr lang="en-US" dirty="0"/>
              <a:t> </a:t>
            </a:r>
            <a:r>
              <a:rPr lang="en-US" dirty="0" err="1"/>
              <a:t>našim</a:t>
            </a:r>
            <a:r>
              <a:rPr lang="en-US" dirty="0"/>
              <a:t> </a:t>
            </a:r>
            <a:r>
              <a:rPr lang="en-US" dirty="0" err="1"/>
              <a:t>črkam</a:t>
            </a:r>
            <a:r>
              <a:rPr lang="en-US" dirty="0"/>
              <a:t>,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zlogom</a:t>
            </a:r>
            <a:r>
              <a:rPr lang="en-US" dirty="0"/>
              <a:t>, </a:t>
            </a:r>
            <a:r>
              <a:rPr lang="en-US" dirty="0" err="1"/>
              <a:t>tretji</a:t>
            </a:r>
            <a:r>
              <a:rPr lang="en-US" dirty="0"/>
              <a:t> pa </a:t>
            </a:r>
            <a:r>
              <a:rPr lang="en-US" dirty="0" err="1"/>
              <a:t>pomenijo</a:t>
            </a:r>
            <a:r>
              <a:rPr lang="en-US" dirty="0"/>
              <a:t> </a:t>
            </a:r>
            <a:r>
              <a:rPr lang="en-US" dirty="0" err="1"/>
              <a:t>celo</a:t>
            </a:r>
            <a:r>
              <a:rPr lang="en-US" dirty="0"/>
              <a:t> </a:t>
            </a:r>
            <a:r>
              <a:rPr lang="en-US" dirty="0" err="1"/>
              <a:t>besedo</a:t>
            </a:r>
            <a:r>
              <a:rPr lang="en-US" dirty="0"/>
              <a:t>. </a:t>
            </a:r>
            <a:r>
              <a:rPr lang="en-US" dirty="0" err="1"/>
              <a:t>Pisanje</a:t>
            </a:r>
            <a:r>
              <a:rPr lang="en-US" dirty="0"/>
              <a:t> </a:t>
            </a:r>
            <a:r>
              <a:rPr lang="en-US" dirty="0" err="1"/>
              <a:t>obeh</a:t>
            </a:r>
            <a:r>
              <a:rPr lang="en-US" dirty="0"/>
              <a:t> so </a:t>
            </a:r>
            <a:r>
              <a:rPr lang="en-US" dirty="0" err="1"/>
              <a:t>sprva</a:t>
            </a:r>
            <a:r>
              <a:rPr lang="en-US" dirty="0"/>
              <a:t> </a:t>
            </a:r>
            <a:r>
              <a:rPr lang="en-US" dirty="0" err="1"/>
              <a:t>obvladali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pisarji</a:t>
            </a:r>
            <a:r>
              <a:rPr lang="en-US" dirty="0" smtClean="0"/>
              <a:t>.</a:t>
            </a:r>
            <a:endParaRPr lang="sl-SI" dirty="0" smtClean="0"/>
          </a:p>
          <a:p>
            <a:endParaRPr lang="en-US" dirty="0"/>
          </a:p>
        </p:txBody>
      </p:sp>
      <p:pic>
        <p:nvPicPr>
          <p:cNvPr id="34" name="Slika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773212"/>
            <a:ext cx="3689131" cy="2333297"/>
          </a:xfrm>
          <a:prstGeom prst="rect">
            <a:avLst/>
          </a:prstGeom>
        </p:spPr>
      </p:pic>
      <p:pic>
        <p:nvPicPr>
          <p:cNvPr id="35" name="Slika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59" y="3910433"/>
            <a:ext cx="4340772" cy="19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8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A</a:t>
            </a:r>
            <a:r>
              <a:rPr lang="sl-SI" dirty="0" smtClean="0">
                <a:solidFill>
                  <a:srgbClr val="FFC000"/>
                </a:solidFill>
              </a:rPr>
              <a:t>B</a:t>
            </a:r>
            <a:r>
              <a:rPr lang="sl-SI" dirty="0" smtClean="0">
                <a:solidFill>
                  <a:srgbClr val="FF0000"/>
                </a:solidFill>
              </a:rPr>
              <a:t>E</a:t>
            </a:r>
            <a:r>
              <a:rPr lang="sl-SI" dirty="0" smtClean="0">
                <a:solidFill>
                  <a:srgbClr val="00B050"/>
                </a:solidFill>
              </a:rPr>
              <a:t>C</a:t>
            </a:r>
            <a:r>
              <a:rPr lang="sl-SI" dirty="0" smtClean="0">
                <a:solidFill>
                  <a:srgbClr val="7030A0"/>
                </a:solidFill>
              </a:rPr>
              <a:t>E</a:t>
            </a:r>
            <a:r>
              <a:rPr lang="sl-SI" dirty="0" smtClean="0">
                <a:solidFill>
                  <a:srgbClr val="92D050"/>
                </a:solidFill>
              </a:rPr>
              <a:t>D</a:t>
            </a:r>
            <a:r>
              <a:rPr lang="sl-SI" dirty="0" smtClean="0">
                <a:solidFill>
                  <a:srgbClr val="002060"/>
                </a:solidFill>
              </a:rPr>
              <a:t>N</a:t>
            </a:r>
            <a:r>
              <a:rPr lang="sl-SI" dirty="0" smtClean="0">
                <a:solidFill>
                  <a:srgbClr val="C00000"/>
                </a:solidFill>
              </a:rPr>
              <a:t>A</a:t>
            </a:r>
            <a:r>
              <a:rPr lang="sl-SI" dirty="0" smtClean="0"/>
              <a:t> PISAVA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Nastanek</a:t>
            </a:r>
            <a:r>
              <a:rPr lang="en-US" dirty="0"/>
              <a:t> </a:t>
            </a:r>
            <a:r>
              <a:rPr lang="en-US" dirty="0" smtClean="0"/>
              <a:t>ABECEDNE PISAVE je </a:t>
            </a:r>
            <a:r>
              <a:rPr lang="en-US" b="1" dirty="0" err="1"/>
              <a:t>poenostavil</a:t>
            </a:r>
            <a:r>
              <a:rPr lang="en-US" b="1" dirty="0"/>
              <a:t> </a:t>
            </a:r>
            <a:r>
              <a:rPr lang="en-US" b="1" dirty="0" err="1"/>
              <a:t>pisanje</a:t>
            </a:r>
            <a:r>
              <a:rPr lang="en-US" b="1" dirty="0"/>
              <a:t> in </a:t>
            </a:r>
            <a:r>
              <a:rPr lang="en-US" b="1" dirty="0" err="1"/>
              <a:t>branje</a:t>
            </a:r>
            <a:r>
              <a:rPr lang="en-US" b="1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b="1" dirty="0" err="1"/>
              <a:t>zmanjšal</a:t>
            </a:r>
            <a:r>
              <a:rPr lang="en-US" b="1" dirty="0"/>
              <a:t> </a:t>
            </a:r>
            <a:r>
              <a:rPr lang="en-US" b="1" dirty="0" err="1"/>
              <a:t>število</a:t>
            </a:r>
            <a:r>
              <a:rPr lang="en-US" b="1" dirty="0"/>
              <a:t> </a:t>
            </a:r>
            <a:r>
              <a:rPr lang="en-US" b="1" dirty="0" err="1"/>
              <a:t>uporabljenih</a:t>
            </a:r>
            <a:r>
              <a:rPr lang="en-US" b="1" dirty="0"/>
              <a:t> </a:t>
            </a:r>
            <a:r>
              <a:rPr lang="en-US" b="1" dirty="0" err="1"/>
              <a:t>znakov</a:t>
            </a:r>
            <a:r>
              <a:rPr lang="en-US" b="1" dirty="0"/>
              <a:t>. </a:t>
            </a:r>
            <a:endParaRPr lang="sl-SI" b="1" dirty="0" smtClean="0"/>
          </a:p>
          <a:p>
            <a:r>
              <a:rPr lang="en-US" dirty="0" err="1" smtClean="0"/>
              <a:t>Abecede</a:t>
            </a:r>
            <a:r>
              <a:rPr lang="en-US" dirty="0" smtClean="0"/>
              <a:t> </a:t>
            </a:r>
            <a:r>
              <a:rPr lang="en-US" dirty="0"/>
              <a:t>se je </a:t>
            </a:r>
            <a:r>
              <a:rPr lang="en-US" dirty="0" err="1"/>
              <a:t>zlahka</a:t>
            </a:r>
            <a:r>
              <a:rPr lang="en-US" dirty="0"/>
              <a:t> </a:t>
            </a:r>
            <a:r>
              <a:rPr lang="en-US" dirty="0" err="1"/>
              <a:t>naučil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rekoč</a:t>
            </a:r>
            <a:r>
              <a:rPr lang="en-US" dirty="0"/>
              <a:t> </a:t>
            </a:r>
            <a:r>
              <a:rPr lang="en-US" dirty="0" err="1"/>
              <a:t>vsakdo</a:t>
            </a:r>
            <a:r>
              <a:rPr lang="en-US" dirty="0"/>
              <a:t>. S </a:t>
            </a:r>
            <a:r>
              <a:rPr lang="en-US" b="1" dirty="0" err="1">
                <a:solidFill>
                  <a:srgbClr val="C00000"/>
                </a:solidFill>
              </a:rPr>
              <a:t>čedalje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širšim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krogom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bralcev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je </a:t>
            </a:r>
            <a:r>
              <a:rPr lang="en-US" dirty="0" err="1"/>
              <a:t>bil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izpolnjen</a:t>
            </a:r>
            <a:r>
              <a:rPr lang="en-US" dirty="0"/>
              <a:t> </a:t>
            </a:r>
            <a:r>
              <a:rPr lang="en-US" b="1" dirty="0" err="1"/>
              <a:t>prvi</a:t>
            </a:r>
            <a:r>
              <a:rPr lang="en-US" b="1" dirty="0"/>
              <a:t> </a:t>
            </a:r>
            <a:r>
              <a:rPr lang="en-US" b="1" dirty="0" err="1"/>
              <a:t>pogoj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nastanek</a:t>
            </a:r>
            <a:r>
              <a:rPr lang="en-US" b="1" dirty="0"/>
              <a:t> </a:t>
            </a:r>
            <a:r>
              <a:rPr lang="en-US" b="1" dirty="0" err="1"/>
              <a:t>današnje</a:t>
            </a:r>
            <a:r>
              <a:rPr lang="en-US" b="1" dirty="0"/>
              <a:t> </a:t>
            </a:r>
            <a:r>
              <a:rPr lang="en-US" b="1" dirty="0" err="1"/>
              <a:t>knjige</a:t>
            </a:r>
            <a:r>
              <a:rPr lang="en-US" b="1" dirty="0"/>
              <a:t>. </a:t>
            </a:r>
            <a:endParaRPr lang="sl-SI" b="1" dirty="0" smtClean="0"/>
          </a:p>
          <a:p>
            <a:r>
              <a:rPr lang="en-US" b="1" dirty="0" err="1" smtClean="0"/>
              <a:t>Črke</a:t>
            </a:r>
            <a:r>
              <a:rPr lang="en-US" b="1" dirty="0" smtClean="0"/>
              <a:t> </a:t>
            </a:r>
            <a:r>
              <a:rPr lang="en-US" b="1" dirty="0" err="1"/>
              <a:t>abecede</a:t>
            </a:r>
            <a:r>
              <a:rPr lang="en-US" b="1" dirty="0"/>
              <a:t> </a:t>
            </a:r>
            <a:r>
              <a:rPr lang="en-US" b="1" dirty="0" err="1"/>
              <a:t>skušajo</a:t>
            </a:r>
            <a:r>
              <a:rPr lang="en-US" b="1" dirty="0"/>
              <a:t> </a:t>
            </a:r>
            <a:r>
              <a:rPr lang="en-US" b="1" dirty="0" err="1"/>
              <a:t>posnemati</a:t>
            </a:r>
            <a:r>
              <a:rPr lang="en-US" b="1" dirty="0"/>
              <a:t> </a:t>
            </a:r>
            <a:r>
              <a:rPr lang="en-US" b="1" dirty="0" err="1"/>
              <a:t>glasove</a:t>
            </a:r>
            <a:r>
              <a:rPr lang="en-US" dirty="0"/>
              <a:t>, </a:t>
            </a:r>
            <a:r>
              <a:rPr lang="en-US" dirty="0" err="1"/>
              <a:t>vendar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lastnih</a:t>
            </a:r>
            <a:r>
              <a:rPr lang="en-US" dirty="0"/>
              <a:t> </a:t>
            </a:r>
            <a:r>
              <a:rPr lang="en-US" dirty="0" err="1"/>
              <a:t>izkušenj</a:t>
            </a:r>
            <a:r>
              <a:rPr lang="en-US" dirty="0"/>
              <a:t> </a:t>
            </a:r>
            <a:r>
              <a:rPr lang="en-US" dirty="0" err="1"/>
              <a:t>veš</a:t>
            </a:r>
            <a:r>
              <a:rPr lang="en-US" dirty="0"/>
              <a:t>, da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določene</a:t>
            </a:r>
            <a:r>
              <a:rPr lang="en-US" dirty="0"/>
              <a:t> </a:t>
            </a:r>
            <a:r>
              <a:rPr lang="en-US" dirty="0" err="1"/>
              <a:t>črke</a:t>
            </a:r>
            <a:r>
              <a:rPr lang="en-US" dirty="0"/>
              <a:t> </a:t>
            </a:r>
            <a:r>
              <a:rPr lang="en-US" dirty="0" err="1"/>
              <a:t>različno</a:t>
            </a:r>
            <a:r>
              <a:rPr lang="en-US" dirty="0"/>
              <a:t> </a:t>
            </a:r>
            <a:r>
              <a:rPr lang="en-US" dirty="0" err="1" smtClean="0"/>
              <a:t>zvenijo</a:t>
            </a:r>
            <a:r>
              <a:rPr lang="sl-SI" dirty="0" smtClean="0">
                <a:solidFill>
                  <a:srgbClr val="0070C0"/>
                </a:solidFill>
              </a:rPr>
              <a:t>*</a:t>
            </a:r>
            <a:r>
              <a:rPr lang="en-US" dirty="0" smtClean="0"/>
              <a:t>. </a:t>
            </a:r>
            <a:endParaRPr lang="sl-SI" dirty="0" smtClean="0"/>
          </a:p>
          <a:p>
            <a:pPr marL="0" indent="0">
              <a:buNone/>
            </a:pPr>
            <a:r>
              <a:rPr lang="sl-SI" sz="1900" dirty="0"/>
              <a:t>*</a:t>
            </a:r>
            <a:r>
              <a:rPr lang="en-US" sz="1600" dirty="0" smtClean="0">
                <a:solidFill>
                  <a:srgbClr val="0070C0"/>
                </a:solidFill>
              </a:rPr>
              <a:t>V </a:t>
            </a:r>
            <a:r>
              <a:rPr lang="en-US" sz="1600" dirty="0" err="1">
                <a:solidFill>
                  <a:srgbClr val="0070C0"/>
                </a:solidFill>
              </a:rPr>
              <a:t>angleščini</a:t>
            </a:r>
            <a:r>
              <a:rPr lang="en-US" sz="1600" dirty="0">
                <a:solidFill>
                  <a:srgbClr val="0070C0"/>
                </a:solidFill>
              </a:rPr>
              <a:t> je </a:t>
            </a:r>
            <a:r>
              <a:rPr lang="en-US" sz="1600" dirty="0" err="1">
                <a:solidFill>
                  <a:srgbClr val="0070C0"/>
                </a:solidFill>
              </a:rPr>
              <a:t>na</a:t>
            </a:r>
            <a:r>
              <a:rPr lang="en-US" sz="1600" dirty="0">
                <a:solidFill>
                  <a:srgbClr val="0070C0"/>
                </a:solidFill>
              </a:rPr>
              <a:t> primer </a:t>
            </a:r>
            <a:r>
              <a:rPr lang="en-US" sz="1600" dirty="0" err="1">
                <a:solidFill>
                  <a:srgbClr val="0070C0"/>
                </a:solidFill>
              </a:rPr>
              <a:t>razlika</a:t>
            </a:r>
            <a:r>
              <a:rPr lang="en-US" sz="1600" dirty="0">
                <a:solidFill>
                  <a:srgbClr val="0070C0"/>
                </a:solidFill>
              </a:rPr>
              <a:t> med </a:t>
            </a:r>
            <a:r>
              <a:rPr lang="en-US" sz="1600" dirty="0" err="1">
                <a:solidFill>
                  <a:srgbClr val="0070C0"/>
                </a:solidFill>
              </a:rPr>
              <a:t>pisano</a:t>
            </a:r>
            <a:r>
              <a:rPr lang="en-US" sz="1600" dirty="0">
                <a:solidFill>
                  <a:srgbClr val="0070C0"/>
                </a:solidFill>
              </a:rPr>
              <a:t> in </a:t>
            </a:r>
            <a:r>
              <a:rPr lang="en-US" sz="1600" dirty="0" err="1">
                <a:solidFill>
                  <a:srgbClr val="0070C0"/>
                </a:solidFill>
              </a:rPr>
              <a:t>govorjeno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besedo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tako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velika</a:t>
            </a:r>
            <a:r>
              <a:rPr lang="en-US" sz="1600" dirty="0">
                <a:solidFill>
                  <a:srgbClr val="0070C0"/>
                </a:solidFill>
              </a:rPr>
              <a:t>, da </a:t>
            </a:r>
            <a:r>
              <a:rPr lang="en-US" sz="1600" dirty="0" err="1">
                <a:solidFill>
                  <a:srgbClr val="0070C0"/>
                </a:solidFill>
              </a:rPr>
              <a:t>moraš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na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pamet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poznati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izgovorjavo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vsake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besede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posebej</a:t>
            </a:r>
            <a:r>
              <a:rPr lang="en-US" sz="1600" dirty="0">
                <a:solidFill>
                  <a:srgbClr val="0070C0"/>
                </a:solidFill>
              </a:rPr>
              <a:t>! </a:t>
            </a:r>
            <a:r>
              <a:rPr lang="en-US" sz="1600" dirty="0" err="1">
                <a:solidFill>
                  <a:srgbClr val="0070C0"/>
                </a:solidFill>
              </a:rPr>
              <a:t>Najbližje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temu</a:t>
            </a:r>
            <a:r>
              <a:rPr lang="en-US" sz="1600" dirty="0">
                <a:solidFill>
                  <a:srgbClr val="0070C0"/>
                </a:solidFill>
              </a:rPr>
              <a:t>, da se </a:t>
            </a:r>
            <a:r>
              <a:rPr lang="en-US" sz="1600" dirty="0" err="1">
                <a:solidFill>
                  <a:srgbClr val="0070C0"/>
                </a:solidFill>
              </a:rPr>
              <a:t>črke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berejo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tako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lang="en-US" sz="1600" dirty="0" err="1">
                <a:solidFill>
                  <a:srgbClr val="0070C0"/>
                </a:solidFill>
              </a:rPr>
              <a:t>kot</a:t>
            </a:r>
            <a:r>
              <a:rPr lang="en-US" sz="1600" dirty="0">
                <a:solidFill>
                  <a:srgbClr val="0070C0"/>
                </a:solidFill>
              </a:rPr>
              <a:t> so </a:t>
            </a:r>
            <a:r>
              <a:rPr lang="en-US" sz="1600" dirty="0" err="1">
                <a:solidFill>
                  <a:srgbClr val="0070C0"/>
                </a:solidFill>
              </a:rPr>
              <a:t>napisane</a:t>
            </a:r>
            <a:r>
              <a:rPr lang="en-US" sz="1600" dirty="0">
                <a:solidFill>
                  <a:srgbClr val="0070C0"/>
                </a:solidFill>
              </a:rPr>
              <a:t>, so </a:t>
            </a:r>
            <a:r>
              <a:rPr lang="en-US" sz="1600" dirty="0" err="1">
                <a:solidFill>
                  <a:srgbClr val="0070C0"/>
                </a:solidFill>
              </a:rPr>
              <a:t>pisave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srbščine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lang="en-US" sz="1600" dirty="0" err="1">
                <a:solidFill>
                  <a:srgbClr val="0070C0"/>
                </a:solidFill>
              </a:rPr>
              <a:t>hrvaščine</a:t>
            </a:r>
            <a:r>
              <a:rPr lang="en-US" sz="1600" dirty="0">
                <a:solidFill>
                  <a:srgbClr val="0070C0"/>
                </a:solidFill>
              </a:rPr>
              <a:t> in </a:t>
            </a:r>
            <a:r>
              <a:rPr lang="en-US" sz="1600" dirty="0" err="1" smtClean="0">
                <a:solidFill>
                  <a:srgbClr val="0070C0"/>
                </a:solidFill>
              </a:rPr>
              <a:t>finščine</a:t>
            </a:r>
            <a:r>
              <a:rPr lang="sl-SI" sz="1600" dirty="0" smtClean="0">
                <a:solidFill>
                  <a:srgbClr val="0070C0"/>
                </a:solidFill>
              </a:rPr>
              <a:t>.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1249</TotalTime>
  <Words>1795</Words>
  <Application>Microsoft Office PowerPoint</Application>
  <PresentationFormat>Širokozaslonsko</PresentationFormat>
  <Paragraphs>223</Paragraphs>
  <Slides>39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39</vt:i4>
      </vt:variant>
    </vt:vector>
  </HeadingPairs>
  <TitlesOfParts>
    <vt:vector size="46" baseType="lpstr">
      <vt:lpstr>Arial</vt:lpstr>
      <vt:lpstr>Bradley Hand ITC</vt:lpstr>
      <vt:lpstr>Edwardian Script ITC</vt:lpstr>
      <vt:lpstr>Garamond</vt:lpstr>
      <vt:lpstr>Times New Roman</vt:lpstr>
      <vt:lpstr>Wingdings</vt:lpstr>
      <vt:lpstr>Naravno</vt:lpstr>
      <vt:lpstr>KULTURNI DAN</vt:lpstr>
      <vt:lpstr>ALI SI KDAJ RAZMIŠLJAL-A, KAKO JE NASTALA ČLOVEŠKA PISAVA?</vt:lpstr>
      <vt:lpstr>  </vt:lpstr>
      <vt:lpstr>Pisava</vt:lpstr>
      <vt:lpstr>PowerPointova predstavitev</vt:lpstr>
      <vt:lpstr>PRVE PISAVE</vt:lpstr>
      <vt:lpstr>Pisave so se razvile na različnih koncih sveta, na Kitajskem, v Srednji Ameriki, v starem Egiptu in Mezopotamiji, neodvisno ena od druge. </vt:lpstr>
      <vt:lpstr>    Nekoliko mlajši so hieroglifi, zapletena pisava starih Egipčanov.    </vt:lpstr>
      <vt:lpstr>ABECEDNA PISAVA</vt:lpstr>
      <vt:lpstr>Ljudje po svetu uporabljajo zelo raznolike pisave in načine pisanja. </vt:lpstr>
      <vt:lpstr>Večina Evrope uporablja LATINICO, ki se je razvila iz pisave STARIH RIMLJANOV, GRKI uporabljajo GRŠKO ABECEDO, nekateri slovanski narodi pa pišejo v CIRILICI.</vt:lpstr>
      <vt:lpstr>PowerPointova predstavitev</vt:lpstr>
      <vt:lpstr>PowerPointova predstavitev</vt:lpstr>
      <vt:lpstr>Večinoma pisanje poteka od leve proti desni,   a arabska in hebrejska pisava se pišeta v obratni smeri.</vt:lpstr>
      <vt:lpstr>Kitajska in japonska tradicionalna pisava se pišeta v vrsticah, od zgoraj navzdol. </vt:lpstr>
      <vt:lpstr>PowerPointova predstavitev</vt:lpstr>
      <vt:lpstr>Ljudje, ki so znali pisati, so bili v vseh starih civilizacijah zelo cenjeni. </vt:lpstr>
      <vt:lpstr>PowerPointova predstavitev</vt:lpstr>
      <vt:lpstr>Vsak jezik se sproti razvija, zato pravimo, da je jezik živ. Tudi slovenščina v zgodovini ni zvenela enako kot zveni danes.</vt:lpstr>
      <vt:lpstr>Najstarejši zapis brez pisave z območja Ljubljane najdemo na pasni sponi, ki je pripadala železnodobnemu bojevniku.</vt:lpstr>
      <vt:lpstr>TAKO. SEDAJ SI SE VELIKO NOVEGA NAUČIL-A O PISAVAH.</vt:lpstr>
      <vt:lpstr>Za reševanje kviza se moraš REGISTRIRATI kot nov uporabnik. V tem primeru klikni na Pridruži se. Če se ne želiš registrirati, lahko vstopiš kot gost*; tako vidiš vprašanja in nanja ustno odgovarjaš.</vt:lpstr>
      <vt:lpstr>Ko boš kliknil na KVIZ, se ti bo odprlo pet sklopov, zapisanih z rdečo barvo. Klikni prvega: 1. Pišem, da ne pozabim.  Danes boš rešil-a samo 1. sklop kviza.</vt:lpstr>
      <vt:lpstr>Ko odpreš prvi sklop, se ti odpre 8 poglavij oziroma vprašanj. Poskusi najti odgovor na vseh osem vprašanj.  Če ti odgovori ne gredo, se vrni na predstavitev od začetka in še enkrat preberi o pisavah.</vt:lpstr>
      <vt:lpstr>Takole se ti bo odprlo prvo vprašanje. Če si se registriral-a, lahko odgovor vpišeš v prazen prostorček. Ko želiš na naslednje vprašanje, klikni spodaj desno na: Naprej</vt:lpstr>
      <vt:lpstr>PowerPointova predstavitev</vt:lpstr>
      <vt:lpstr>  Prepričana sem, da ti je šel MEGA KVIZ odlično ali vsaj zelo dobro! *POROČAJ MI O TEM NA MOJO ELEKTRONSKO POŠTO. </vt:lpstr>
      <vt:lpstr> V naslednjih dveh urah bomo spoznali književno delo Tajno društvo PGC, pisatelja Antona Ingoliča. </vt:lpstr>
      <vt:lpstr> Spoznajmo avtorja  Anton Ingolič </vt:lpstr>
      <vt:lpstr> O čem pripoveduje zgodba v knjigi? </vt:lpstr>
      <vt:lpstr>Seveda je bilo treba Ingoličevo knjigo pred postavitvijo na oder spremeniti v DRAMSKO BESEDILO.</vt:lpstr>
      <vt:lpstr>Ogledali si bomo gledališko predstavo z istim naslovom.</vt:lpstr>
      <vt:lpstr>Čeprav bo naše gledališče danes soba, je prav, da pred ogledom predstave ponovimo GLEDALIŠKI BONTON. * Kot za pravo gledališče se lahko temu primerno tudi urediš .</vt:lpstr>
      <vt:lpstr>Podatki o gledališki predstavi</vt:lpstr>
      <vt:lpstr>Čas je za ogled!</vt:lpstr>
      <vt:lpstr>PowerPointova predstavitev</vt:lpstr>
      <vt:lpstr>Glasba v predstavi Tajno društvo PGC</vt:lpstr>
      <vt:lpstr> Punk je bil prisoten tudi v slovenskem prostoru in je opozarjal na napake tedanje družbe. 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KULTURNI DAN</dc:title>
  <dc:creator>Windows User</dc:creator>
  <cp:lastModifiedBy>ucenec</cp:lastModifiedBy>
  <cp:revision>153</cp:revision>
  <dcterms:created xsi:type="dcterms:W3CDTF">2020-04-11T05:51:45Z</dcterms:created>
  <dcterms:modified xsi:type="dcterms:W3CDTF">2020-04-14T09:36:17Z</dcterms:modified>
</cp:coreProperties>
</file>