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2" r:id="rId4"/>
    <p:sldId id="259" r:id="rId5"/>
    <p:sldId id="263" r:id="rId6"/>
    <p:sldId id="257" r:id="rId7"/>
    <p:sldId id="258" r:id="rId8"/>
    <p:sldId id="260" r:id="rId9"/>
    <p:sldId id="264" r:id="rId10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0066CC"/>
    <a:srgbClr val="CC6600"/>
    <a:srgbClr val="FFFF66"/>
    <a:srgbClr val="FFFF99"/>
    <a:srgbClr val="FF0000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6BF5F3-770B-430B-9329-8EEEAC28E752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525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13C37-2AEA-4567-A3D8-C947245093C0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71AC9-2576-4E6E-8D8A-3723A0D2098A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BA70C-239C-4053-ABD9-1853F229B1EE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EC7CB75-4BCF-4337-9EBC-E0948A18EF4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DFA9E6A-6D28-4877-91F7-9E01D59B77C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122BA-A972-4BEF-9EF9-F1F4DA7EA62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BE25F-D41C-425C-AF6D-2E3D52C04E9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9A15C-670E-4458-87CB-870643DF599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BC399-FB27-4AFC-B51F-B2A8A209916A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13CC3-B1FB-46E3-89B3-34FE4766FEF4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03CC2-D0D3-48A1-84EF-750875975D6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70A87-34AC-4725-8632-CF44C6F884E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CADC5-B0BE-4823-9F63-115BC3FC252E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B2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F2099F-C40C-4DCF-8F9C-EC48AF474637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zoom/>
  </p:transition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549275"/>
            <a:ext cx="7772400" cy="1470025"/>
          </a:xfrm>
          <a:solidFill>
            <a:schemeClr val="bg1"/>
          </a:solidFill>
        </p:spPr>
        <p:txBody>
          <a:bodyPr/>
          <a:lstStyle/>
          <a:p>
            <a:r>
              <a:rPr lang="sl-SI" b="1"/>
              <a:t>Pravokotnik in kvadrat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581525"/>
            <a:ext cx="6400800" cy="792163"/>
          </a:xfrm>
          <a:solidFill>
            <a:srgbClr val="FFCC00"/>
          </a:solidFill>
        </p:spPr>
        <p:txBody>
          <a:bodyPr/>
          <a:lstStyle/>
          <a:p>
            <a:r>
              <a:rPr lang="sl-SI" b="1"/>
              <a:t>Lastnosti, označevanje, risanje</a:t>
            </a:r>
          </a:p>
        </p:txBody>
      </p:sp>
      <p:pic>
        <p:nvPicPr>
          <p:cNvPr id="2052" name="Picture 4" descr="KVAD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2133600"/>
            <a:ext cx="3933825" cy="23463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pic>
        <p:nvPicPr>
          <p:cNvPr id="9221" name="Picture 5" descr="racunalnik_levo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5580063" y="4365625"/>
            <a:ext cx="3317875" cy="1820863"/>
          </a:xfrm>
          <a:noFill/>
          <a:ln/>
        </p:spPr>
      </p:pic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5724525" y="692150"/>
            <a:ext cx="2916238" cy="3386138"/>
          </a:xfrm>
          <a:prstGeom prst="wedgeRoundRectCallout">
            <a:avLst>
              <a:gd name="adj1" fmla="val 12005"/>
              <a:gd name="adj2" fmla="val 6017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800"/>
              <a:t>Narisani so različni liki. </a:t>
            </a:r>
            <a:r>
              <a:rPr lang="sl-SI" sz="2800" b="1"/>
              <a:t>Poimenuj</a:t>
            </a:r>
            <a:r>
              <a:rPr lang="sl-SI" sz="2800"/>
              <a:t> tiste, ki jih poznaš, pri vseh pa ugotovi </a:t>
            </a:r>
            <a:r>
              <a:rPr lang="sl-SI" sz="2800" b="1"/>
              <a:t>število stranic.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4213" y="333375"/>
            <a:ext cx="1008062" cy="10080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39750" y="3284538"/>
            <a:ext cx="360363" cy="1944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2843213" y="2420938"/>
            <a:ext cx="2232025" cy="863600"/>
          </a:xfrm>
          <a:prstGeom prst="parallelogram">
            <a:avLst>
              <a:gd name="adj" fmla="val 64614"/>
            </a:avLst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1258888" y="4149725"/>
            <a:ext cx="1368425" cy="11525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1835150" y="2852738"/>
            <a:ext cx="792163" cy="7921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9" name="Oval 13"/>
          <p:cNvSpPr>
            <a:spLocks noChangeArrowheads="1"/>
          </p:cNvSpPr>
          <p:nvPr/>
        </p:nvSpPr>
        <p:spPr bwMode="auto">
          <a:xfrm>
            <a:off x="468313" y="5661025"/>
            <a:ext cx="1727200" cy="86360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3276600" y="3933825"/>
            <a:ext cx="1223963" cy="7921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323850" y="1700213"/>
            <a:ext cx="1584325" cy="1439862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>
            <a:off x="2627313" y="5084763"/>
            <a:ext cx="1296987" cy="1081087"/>
          </a:xfrm>
          <a:prstGeom prst="hexagon">
            <a:avLst>
              <a:gd name="adj" fmla="val 29993"/>
              <a:gd name="vf" fmla="val 11547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2700338" y="765175"/>
            <a:ext cx="2016125" cy="1368425"/>
          </a:xfrm>
          <a:prstGeom prst="pentagon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971550" y="549275"/>
            <a:ext cx="431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1.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3492500" y="1268413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2.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908050" y="2133600"/>
            <a:ext cx="431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3.</a:t>
            </a: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1979613" y="2924175"/>
            <a:ext cx="431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4.</a:t>
            </a: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3635375" y="2565400"/>
            <a:ext cx="431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5.</a:t>
            </a: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519113" y="4005263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6.</a:t>
            </a: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1763713" y="4365625"/>
            <a:ext cx="431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7.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3635375" y="4149725"/>
            <a:ext cx="431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8.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3059113" y="5373688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9.</a:t>
            </a: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1042988" y="5805488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10.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Kaj imajo liki?</a:t>
            </a:r>
          </a:p>
        </p:txBody>
      </p:sp>
      <p:pic>
        <p:nvPicPr>
          <p:cNvPr id="12296" name="Picture 8" descr="liki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2565400"/>
            <a:ext cx="2476500" cy="2439988"/>
          </a:xfrm>
          <a:noFill/>
          <a:ln/>
        </p:spPr>
      </p:pic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250825" y="620713"/>
            <a:ext cx="2376488" cy="1584325"/>
          </a:xfrm>
          <a:prstGeom prst="wedgeRoundRectCallout">
            <a:avLst>
              <a:gd name="adj1" fmla="val -25218"/>
              <a:gd name="adj2" fmla="val 85870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sl-SI" sz="2800"/>
              <a:t>Liki imajo:</a:t>
            </a:r>
          </a:p>
          <a:p>
            <a:pPr>
              <a:buFontTx/>
              <a:buChar char="•"/>
            </a:pPr>
            <a:r>
              <a:rPr lang="sl-SI" sz="2800"/>
              <a:t> stranice</a:t>
            </a:r>
          </a:p>
          <a:p>
            <a:pPr>
              <a:buFontTx/>
              <a:buChar char="•"/>
            </a:pPr>
            <a:r>
              <a:rPr lang="sl-SI" sz="2800"/>
              <a:t> oglišča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4284663" y="2708275"/>
            <a:ext cx="3382962" cy="2016125"/>
          </a:xfrm>
          <a:prstGeom prst="rect">
            <a:avLst/>
          </a:prstGeom>
          <a:solidFill>
            <a:srgbClr val="FFFF99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23" name="Oval 35"/>
          <p:cNvSpPr>
            <a:spLocks noChangeArrowheads="1"/>
          </p:cNvSpPr>
          <p:nvPr/>
        </p:nvSpPr>
        <p:spPr bwMode="auto">
          <a:xfrm>
            <a:off x="4224338" y="4627563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24" name="Oval 36"/>
          <p:cNvSpPr>
            <a:spLocks noChangeArrowheads="1"/>
          </p:cNvSpPr>
          <p:nvPr/>
        </p:nvSpPr>
        <p:spPr bwMode="auto">
          <a:xfrm>
            <a:off x="7596188" y="4614863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25" name="Oval 37"/>
          <p:cNvSpPr>
            <a:spLocks noChangeArrowheads="1"/>
          </p:cNvSpPr>
          <p:nvPr/>
        </p:nvSpPr>
        <p:spPr bwMode="auto">
          <a:xfrm>
            <a:off x="4233863" y="2649538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26" name="Oval 38"/>
          <p:cNvSpPr>
            <a:spLocks noChangeArrowheads="1"/>
          </p:cNvSpPr>
          <p:nvPr/>
        </p:nvSpPr>
        <p:spPr bwMode="auto">
          <a:xfrm>
            <a:off x="7562850" y="2636838"/>
            <a:ext cx="144463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27" name="Rectangle 39"/>
          <p:cNvSpPr>
            <a:spLocks noChangeArrowheads="1"/>
          </p:cNvSpPr>
          <p:nvPr/>
        </p:nvSpPr>
        <p:spPr bwMode="auto">
          <a:xfrm>
            <a:off x="5940425" y="1412875"/>
            <a:ext cx="19446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stranica</a:t>
            </a:r>
          </a:p>
        </p:txBody>
      </p:sp>
      <p:sp>
        <p:nvSpPr>
          <p:cNvPr id="12328" name="Rectangle 40"/>
          <p:cNvSpPr>
            <a:spLocks noChangeArrowheads="1"/>
          </p:cNvSpPr>
          <p:nvPr/>
        </p:nvSpPr>
        <p:spPr bwMode="auto">
          <a:xfrm>
            <a:off x="6084888" y="5516563"/>
            <a:ext cx="172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oglišče</a:t>
            </a:r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 flipH="1">
            <a:off x="6443663" y="1844675"/>
            <a:ext cx="288925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 flipV="1">
            <a:off x="6804025" y="4797425"/>
            <a:ext cx="720725" cy="936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2331" name="Rectangle 43"/>
          <p:cNvSpPr>
            <a:spLocks noChangeArrowheads="1"/>
          </p:cNvSpPr>
          <p:nvPr/>
        </p:nvSpPr>
        <p:spPr bwMode="auto">
          <a:xfrm>
            <a:off x="3995738" y="3573463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b</a:t>
            </a:r>
          </a:p>
        </p:txBody>
      </p:sp>
      <p:sp>
        <p:nvSpPr>
          <p:cNvPr id="12332" name="Rectangle 44"/>
          <p:cNvSpPr>
            <a:spLocks noChangeArrowheads="1"/>
          </p:cNvSpPr>
          <p:nvPr/>
        </p:nvSpPr>
        <p:spPr bwMode="auto">
          <a:xfrm>
            <a:off x="5651500" y="2339975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12333" name="Rectangle 45"/>
          <p:cNvSpPr>
            <a:spLocks noChangeArrowheads="1"/>
          </p:cNvSpPr>
          <p:nvPr/>
        </p:nvSpPr>
        <p:spPr bwMode="auto">
          <a:xfrm>
            <a:off x="5724525" y="4645025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12334" name="Rectangle 46"/>
          <p:cNvSpPr>
            <a:spLocks noChangeArrowheads="1"/>
          </p:cNvSpPr>
          <p:nvPr/>
        </p:nvSpPr>
        <p:spPr bwMode="auto">
          <a:xfrm>
            <a:off x="7596188" y="3500438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b</a:t>
            </a:r>
          </a:p>
        </p:txBody>
      </p:sp>
      <p:sp>
        <p:nvSpPr>
          <p:cNvPr id="12335" name="Rectangle 47"/>
          <p:cNvSpPr>
            <a:spLocks noChangeArrowheads="1"/>
          </p:cNvSpPr>
          <p:nvPr/>
        </p:nvSpPr>
        <p:spPr bwMode="auto">
          <a:xfrm>
            <a:off x="4140200" y="4652963"/>
            <a:ext cx="3603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12336" name="Rectangle 48"/>
          <p:cNvSpPr>
            <a:spLocks noChangeArrowheads="1"/>
          </p:cNvSpPr>
          <p:nvPr/>
        </p:nvSpPr>
        <p:spPr bwMode="auto">
          <a:xfrm>
            <a:off x="7524750" y="4652963"/>
            <a:ext cx="3603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B</a:t>
            </a:r>
          </a:p>
        </p:txBody>
      </p:sp>
      <p:sp>
        <p:nvSpPr>
          <p:cNvPr id="12337" name="Rectangle 49"/>
          <p:cNvSpPr>
            <a:spLocks noChangeArrowheads="1"/>
          </p:cNvSpPr>
          <p:nvPr/>
        </p:nvSpPr>
        <p:spPr bwMode="auto">
          <a:xfrm>
            <a:off x="7451725" y="2251075"/>
            <a:ext cx="360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C</a:t>
            </a:r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4127500" y="2255838"/>
            <a:ext cx="3603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D</a:t>
            </a:r>
          </a:p>
        </p:txBody>
      </p:sp>
      <p:sp>
        <p:nvSpPr>
          <p:cNvPr id="12339" name="AutoShape 51"/>
          <p:cNvSpPr>
            <a:spLocks noChangeArrowheads="1"/>
          </p:cNvSpPr>
          <p:nvPr/>
        </p:nvSpPr>
        <p:spPr bwMode="auto">
          <a:xfrm>
            <a:off x="971550" y="5300663"/>
            <a:ext cx="2376488" cy="1035050"/>
          </a:xfrm>
          <a:prstGeom prst="wedgeRoundRectCallout">
            <a:avLst>
              <a:gd name="adj1" fmla="val -43921"/>
              <a:gd name="adj2" fmla="val -11840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sl-SI" sz="2800"/>
              <a:t>In kako jih označujemo.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animBg="1"/>
      <p:bldP spid="12327" grpId="0"/>
      <p:bldP spid="12328" grpId="0"/>
      <p:bldP spid="12329" grpId="0" animBg="1"/>
      <p:bldP spid="12330" grpId="0" animBg="1"/>
      <p:bldP spid="123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pic>
        <p:nvPicPr>
          <p:cNvPr id="6149" name="Picture 5" descr="puncixxx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4221163"/>
            <a:ext cx="2497138" cy="1987550"/>
          </a:xfrm>
          <a:noFill/>
          <a:ln/>
        </p:spPr>
      </p:pic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468313" y="1196975"/>
            <a:ext cx="3167062" cy="2374900"/>
          </a:xfrm>
          <a:prstGeom prst="wedgeRoundRectCallout">
            <a:avLst>
              <a:gd name="adj1" fmla="val -10403"/>
              <a:gd name="adj2" fmla="val 7927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800"/>
              <a:t>Oglej si stranico med krajiščema A in B. Kako imenujemo tako črto?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284663" y="2708275"/>
            <a:ext cx="3382962" cy="2016125"/>
          </a:xfrm>
          <a:prstGeom prst="rect">
            <a:avLst/>
          </a:prstGeom>
          <a:solidFill>
            <a:srgbClr val="FFFF99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140200" y="4652963"/>
            <a:ext cx="3603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4105275" y="2247900"/>
            <a:ext cx="360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D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7477125" y="2243138"/>
            <a:ext cx="3603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C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7489825" y="4645025"/>
            <a:ext cx="360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B</a:t>
            </a:r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4224338" y="463232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7583488" y="461962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4211638" y="263683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9" name="Oval 15"/>
          <p:cNvSpPr>
            <a:spLocks noChangeArrowheads="1"/>
          </p:cNvSpPr>
          <p:nvPr/>
        </p:nvSpPr>
        <p:spPr bwMode="auto">
          <a:xfrm>
            <a:off x="7596188" y="263683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4356100" y="4724400"/>
            <a:ext cx="32400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pic>
        <p:nvPicPr>
          <p:cNvPr id="19463" name="Picture 7" descr="pravokot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2565400"/>
            <a:ext cx="4195762" cy="3509963"/>
          </a:xfrm>
          <a:noFill/>
          <a:ln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4500563" y="4076700"/>
            <a:ext cx="1008062" cy="10080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b="1"/>
              <a:t>kvadrat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>
            <a:off x="1908175" y="404813"/>
            <a:ext cx="5688013" cy="1584325"/>
          </a:xfrm>
          <a:prstGeom prst="wedgeRoundRectCallout">
            <a:avLst>
              <a:gd name="adj1" fmla="val -21199"/>
              <a:gd name="adj2" fmla="val 10270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800"/>
              <a:t>Danes si bomo natančneje ogledali dva štirikotnika: </a:t>
            </a:r>
            <a:r>
              <a:rPr lang="sl-SI" sz="2800" b="1">
                <a:solidFill>
                  <a:srgbClr val="FF0000"/>
                </a:solidFill>
              </a:rPr>
              <a:t>pravokotnik</a:t>
            </a:r>
            <a:r>
              <a:rPr lang="sl-SI" sz="2800"/>
              <a:t> in </a:t>
            </a:r>
            <a:r>
              <a:rPr lang="sl-SI" sz="2800" b="1">
                <a:solidFill>
                  <a:srgbClr val="FF0000"/>
                </a:solidFill>
              </a:rPr>
              <a:t>kvadrat</a:t>
            </a:r>
            <a:r>
              <a:rPr lang="sl-SI" sz="2800"/>
              <a:t>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nimBg="1"/>
      <p:bldP spid="194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16013" y="3500438"/>
            <a:ext cx="3024187" cy="18002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300788" y="3573463"/>
            <a:ext cx="1800225" cy="165576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07" name="Freeform 11"/>
          <p:cNvSpPr>
            <a:spLocks/>
          </p:cNvSpPr>
          <p:nvPr/>
        </p:nvSpPr>
        <p:spPr bwMode="auto">
          <a:xfrm>
            <a:off x="2192338" y="4652963"/>
            <a:ext cx="1031875" cy="288925"/>
          </a:xfrm>
          <a:custGeom>
            <a:avLst/>
            <a:gdLst/>
            <a:ahLst/>
            <a:cxnLst>
              <a:cxn ang="0">
                <a:pos x="15" y="45"/>
              </a:cxn>
              <a:cxn ang="0">
                <a:pos x="15" y="91"/>
              </a:cxn>
              <a:cxn ang="0">
                <a:pos x="105" y="182"/>
              </a:cxn>
              <a:cxn ang="0">
                <a:pos x="332" y="227"/>
              </a:cxn>
              <a:cxn ang="0">
                <a:pos x="468" y="182"/>
              </a:cxn>
              <a:cxn ang="0">
                <a:pos x="604" y="91"/>
              </a:cxn>
              <a:cxn ang="0">
                <a:pos x="604" y="45"/>
              </a:cxn>
              <a:cxn ang="0">
                <a:pos x="604" y="0"/>
              </a:cxn>
            </a:cxnLst>
            <a:rect l="0" t="0" r="r" b="b"/>
            <a:pathLst>
              <a:path w="627" h="227">
                <a:moveTo>
                  <a:pt x="15" y="45"/>
                </a:moveTo>
                <a:cubicBezTo>
                  <a:pt x="7" y="56"/>
                  <a:pt x="0" y="68"/>
                  <a:pt x="15" y="91"/>
                </a:cubicBezTo>
                <a:cubicBezTo>
                  <a:pt x="30" y="114"/>
                  <a:pt x="52" y="159"/>
                  <a:pt x="105" y="182"/>
                </a:cubicBezTo>
                <a:cubicBezTo>
                  <a:pt x="158" y="205"/>
                  <a:pt x="272" y="227"/>
                  <a:pt x="332" y="227"/>
                </a:cubicBezTo>
                <a:cubicBezTo>
                  <a:pt x="392" y="227"/>
                  <a:pt x="423" y="205"/>
                  <a:pt x="468" y="182"/>
                </a:cubicBezTo>
                <a:cubicBezTo>
                  <a:pt x="513" y="159"/>
                  <a:pt x="581" y="114"/>
                  <a:pt x="604" y="91"/>
                </a:cubicBezTo>
                <a:cubicBezTo>
                  <a:pt x="627" y="68"/>
                  <a:pt x="604" y="60"/>
                  <a:pt x="604" y="45"/>
                </a:cubicBezTo>
                <a:cubicBezTo>
                  <a:pt x="604" y="30"/>
                  <a:pt x="604" y="15"/>
                  <a:pt x="604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2195513" y="3933825"/>
            <a:ext cx="288925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0" name="Oval 14"/>
          <p:cNvSpPr>
            <a:spLocks noChangeArrowheads="1"/>
          </p:cNvSpPr>
          <p:nvPr/>
        </p:nvSpPr>
        <p:spPr bwMode="auto">
          <a:xfrm>
            <a:off x="2916238" y="3933825"/>
            <a:ext cx="288925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3059113" y="4005263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2339975" y="4005263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3" name="Freeform 17"/>
          <p:cNvSpPr>
            <a:spLocks/>
          </p:cNvSpPr>
          <p:nvPr/>
        </p:nvSpPr>
        <p:spPr bwMode="auto">
          <a:xfrm>
            <a:off x="2555875" y="4292600"/>
            <a:ext cx="227013" cy="155575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0" y="46"/>
              </a:cxn>
              <a:cxn ang="0">
                <a:pos x="46" y="91"/>
              </a:cxn>
              <a:cxn ang="0">
                <a:pos x="91" y="91"/>
              </a:cxn>
              <a:cxn ang="0">
                <a:pos x="136" y="46"/>
              </a:cxn>
              <a:cxn ang="0">
                <a:pos x="136" y="0"/>
              </a:cxn>
            </a:cxnLst>
            <a:rect l="0" t="0" r="r" b="b"/>
            <a:pathLst>
              <a:path w="143" h="98">
                <a:moveTo>
                  <a:pt x="46" y="0"/>
                </a:moveTo>
                <a:cubicBezTo>
                  <a:pt x="23" y="15"/>
                  <a:pt x="0" y="31"/>
                  <a:pt x="0" y="46"/>
                </a:cubicBezTo>
                <a:cubicBezTo>
                  <a:pt x="0" y="61"/>
                  <a:pt x="31" y="84"/>
                  <a:pt x="46" y="91"/>
                </a:cubicBezTo>
                <a:cubicBezTo>
                  <a:pt x="61" y="98"/>
                  <a:pt x="76" y="98"/>
                  <a:pt x="91" y="91"/>
                </a:cubicBezTo>
                <a:cubicBezTo>
                  <a:pt x="106" y="84"/>
                  <a:pt x="129" y="61"/>
                  <a:pt x="136" y="46"/>
                </a:cubicBezTo>
                <a:cubicBezTo>
                  <a:pt x="143" y="31"/>
                  <a:pt x="139" y="15"/>
                  <a:pt x="136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4114" name="Oval 18"/>
          <p:cNvSpPr>
            <a:spLocks noChangeArrowheads="1"/>
          </p:cNvSpPr>
          <p:nvPr/>
        </p:nvSpPr>
        <p:spPr bwMode="auto">
          <a:xfrm>
            <a:off x="7308850" y="4149725"/>
            <a:ext cx="288925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5" name="Oval 19"/>
          <p:cNvSpPr>
            <a:spLocks noChangeArrowheads="1"/>
          </p:cNvSpPr>
          <p:nvPr/>
        </p:nvSpPr>
        <p:spPr bwMode="auto">
          <a:xfrm>
            <a:off x="6732588" y="4149725"/>
            <a:ext cx="288925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>
            <a:off x="6732588" y="421322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>
            <a:off x="7308850" y="4221163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19" name="Freeform 23"/>
          <p:cNvSpPr>
            <a:spLocks/>
          </p:cNvSpPr>
          <p:nvPr/>
        </p:nvSpPr>
        <p:spPr bwMode="auto">
          <a:xfrm>
            <a:off x="6937375" y="4797425"/>
            <a:ext cx="442913" cy="227013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7" y="45"/>
              </a:cxn>
              <a:cxn ang="0">
                <a:pos x="52" y="91"/>
              </a:cxn>
              <a:cxn ang="0">
                <a:pos x="98" y="136"/>
              </a:cxn>
              <a:cxn ang="0">
                <a:pos x="188" y="136"/>
              </a:cxn>
              <a:cxn ang="0">
                <a:pos x="234" y="91"/>
              </a:cxn>
              <a:cxn ang="0">
                <a:pos x="279" y="0"/>
              </a:cxn>
            </a:cxnLst>
            <a:rect l="0" t="0" r="r" b="b"/>
            <a:pathLst>
              <a:path w="279" h="143">
                <a:moveTo>
                  <a:pt x="7" y="0"/>
                </a:moveTo>
                <a:cubicBezTo>
                  <a:pt x="3" y="15"/>
                  <a:pt x="0" y="30"/>
                  <a:pt x="7" y="45"/>
                </a:cubicBezTo>
                <a:cubicBezTo>
                  <a:pt x="14" y="60"/>
                  <a:pt x="37" y="76"/>
                  <a:pt x="52" y="91"/>
                </a:cubicBezTo>
                <a:cubicBezTo>
                  <a:pt x="67" y="106"/>
                  <a:pt x="75" y="129"/>
                  <a:pt x="98" y="136"/>
                </a:cubicBezTo>
                <a:cubicBezTo>
                  <a:pt x="121" y="143"/>
                  <a:pt x="165" y="143"/>
                  <a:pt x="188" y="136"/>
                </a:cubicBezTo>
                <a:cubicBezTo>
                  <a:pt x="211" y="129"/>
                  <a:pt x="219" y="114"/>
                  <a:pt x="234" y="91"/>
                </a:cubicBezTo>
                <a:cubicBezTo>
                  <a:pt x="249" y="68"/>
                  <a:pt x="264" y="34"/>
                  <a:pt x="279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4121" name="Freeform 25"/>
          <p:cNvSpPr>
            <a:spLocks/>
          </p:cNvSpPr>
          <p:nvPr/>
        </p:nvSpPr>
        <p:spPr bwMode="auto">
          <a:xfrm>
            <a:off x="7092950" y="4508500"/>
            <a:ext cx="165100" cy="239713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7" y="46"/>
              </a:cxn>
              <a:cxn ang="0">
                <a:pos x="7" y="136"/>
              </a:cxn>
              <a:cxn ang="0">
                <a:pos x="52" y="136"/>
              </a:cxn>
              <a:cxn ang="0">
                <a:pos x="97" y="91"/>
              </a:cxn>
              <a:cxn ang="0">
                <a:pos x="97" y="46"/>
              </a:cxn>
            </a:cxnLst>
            <a:rect l="0" t="0" r="r" b="b"/>
            <a:pathLst>
              <a:path w="104" h="151">
                <a:moveTo>
                  <a:pt x="7" y="0"/>
                </a:moveTo>
                <a:cubicBezTo>
                  <a:pt x="7" y="11"/>
                  <a:pt x="7" y="23"/>
                  <a:pt x="7" y="46"/>
                </a:cubicBezTo>
                <a:cubicBezTo>
                  <a:pt x="7" y="69"/>
                  <a:pt x="0" y="121"/>
                  <a:pt x="7" y="136"/>
                </a:cubicBezTo>
                <a:cubicBezTo>
                  <a:pt x="14" y="151"/>
                  <a:pt x="37" y="143"/>
                  <a:pt x="52" y="136"/>
                </a:cubicBezTo>
                <a:cubicBezTo>
                  <a:pt x="67" y="129"/>
                  <a:pt x="90" y="106"/>
                  <a:pt x="97" y="91"/>
                </a:cubicBezTo>
                <a:cubicBezTo>
                  <a:pt x="104" y="76"/>
                  <a:pt x="97" y="53"/>
                  <a:pt x="97" y="4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4122" name="AutoShape 26"/>
          <p:cNvSpPr>
            <a:spLocks noChangeArrowheads="1"/>
          </p:cNvSpPr>
          <p:nvPr/>
        </p:nvSpPr>
        <p:spPr bwMode="auto">
          <a:xfrm>
            <a:off x="468313" y="1700213"/>
            <a:ext cx="2303462" cy="1657350"/>
          </a:xfrm>
          <a:prstGeom prst="wedgeRoundRectCallout">
            <a:avLst>
              <a:gd name="adj1" fmla="val 7685"/>
              <a:gd name="adj2" fmla="val 6599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400"/>
              <a:t>Naj se ti predstavim: </a:t>
            </a:r>
            <a:r>
              <a:rPr lang="sl-SI" sz="2400" b="1"/>
              <a:t>jaz sem pravokotnik.</a:t>
            </a:r>
            <a:endParaRPr lang="sl-SI" sz="2400"/>
          </a:p>
        </p:txBody>
      </p:sp>
      <p:sp>
        <p:nvSpPr>
          <p:cNvPr id="4123" name="AutoShape 27"/>
          <p:cNvSpPr>
            <a:spLocks noChangeArrowheads="1"/>
          </p:cNvSpPr>
          <p:nvPr/>
        </p:nvSpPr>
        <p:spPr bwMode="auto">
          <a:xfrm>
            <a:off x="3563938" y="1844675"/>
            <a:ext cx="3313112" cy="1295400"/>
          </a:xfrm>
          <a:prstGeom prst="wedgeRoundRectCallout">
            <a:avLst>
              <a:gd name="adj1" fmla="val 40319"/>
              <a:gd name="adj2" fmla="val 1071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400"/>
              <a:t>Naj se ti tudi sam predstavim:</a:t>
            </a:r>
            <a:r>
              <a:rPr lang="sl-SI" sz="2400" b="1"/>
              <a:t> jaz sem pravokotnik.</a:t>
            </a:r>
            <a:endParaRPr lang="sl-SI" sz="2400"/>
          </a:p>
        </p:txBody>
      </p:sp>
      <p:sp>
        <p:nvSpPr>
          <p:cNvPr id="4124" name="AutoShape 28"/>
          <p:cNvSpPr>
            <a:spLocks noChangeArrowheads="1"/>
          </p:cNvSpPr>
          <p:nvPr/>
        </p:nvSpPr>
        <p:spPr bwMode="auto">
          <a:xfrm>
            <a:off x="5724525" y="333375"/>
            <a:ext cx="3168650" cy="1368425"/>
          </a:xfrm>
          <a:prstGeom prst="wedgeRoundRectCallout">
            <a:avLst>
              <a:gd name="adj1" fmla="val 16685"/>
              <a:gd name="adj2" fmla="val 19199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400"/>
              <a:t>Saj se ne norčujem. Jaz sem resnično</a:t>
            </a:r>
            <a:r>
              <a:rPr lang="sl-SI" sz="2400" b="1"/>
              <a:t> pravokotnik.</a:t>
            </a:r>
            <a:endParaRPr lang="sl-SI" sz="2400"/>
          </a:p>
        </p:txBody>
      </p:sp>
      <p:sp>
        <p:nvSpPr>
          <p:cNvPr id="4125" name="AutoShape 29"/>
          <p:cNvSpPr>
            <a:spLocks noChangeArrowheads="1"/>
          </p:cNvSpPr>
          <p:nvPr/>
        </p:nvSpPr>
        <p:spPr bwMode="auto">
          <a:xfrm>
            <a:off x="755650" y="5589588"/>
            <a:ext cx="2376488" cy="863600"/>
          </a:xfrm>
          <a:prstGeom prst="wedgeRoundRectCallout">
            <a:avLst>
              <a:gd name="adj1" fmla="val 46792"/>
              <a:gd name="adj2" fmla="val -11213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400"/>
              <a:t>Ne norčuj se! </a:t>
            </a:r>
            <a:r>
              <a:rPr lang="sl-SI" sz="2400" b="1"/>
              <a:t>Ti si kvadrat!</a:t>
            </a: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619625" cy="706437"/>
          </a:xfrm>
        </p:spPr>
        <p:txBody>
          <a:bodyPr/>
          <a:lstStyle/>
          <a:p>
            <a:pPr algn="l"/>
            <a:r>
              <a:rPr lang="sl-SI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Kdo ima prav?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2" grpId="0" animBg="1"/>
      <p:bldP spid="4123" grpId="0" animBg="1"/>
      <p:bldP spid="4124" grpId="0" animBg="1"/>
      <p:bldP spid="4125" grpId="0" animBg="1"/>
      <p:bldP spid="41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Podobnosti in razlike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  <a:solidFill>
            <a:srgbClr val="FFFFCC"/>
          </a:solidFill>
        </p:spPr>
        <p:txBody>
          <a:bodyPr/>
          <a:lstStyle/>
          <a:p>
            <a:pPr marL="533400" indent="-533400">
              <a:buFontTx/>
              <a:buNone/>
            </a:pPr>
            <a:r>
              <a:rPr lang="sl-SI" sz="2800"/>
              <a:t>Na sliki sta dva lika:</a:t>
            </a:r>
          </a:p>
          <a:p>
            <a:pPr marL="533400" indent="-533400">
              <a:buFontTx/>
              <a:buNone/>
            </a:pPr>
            <a:r>
              <a:rPr lang="sl-SI" sz="2800"/>
              <a:t>prvi je </a:t>
            </a:r>
            <a:r>
              <a:rPr lang="sl-SI" sz="2800" b="1">
                <a:solidFill>
                  <a:schemeClr val="accent2"/>
                </a:solidFill>
              </a:rPr>
              <a:t>modre</a:t>
            </a:r>
            <a:r>
              <a:rPr lang="sl-SI" sz="2800"/>
              <a:t> barve</a:t>
            </a:r>
          </a:p>
          <a:p>
            <a:pPr marL="533400" indent="-533400">
              <a:buFontTx/>
              <a:buNone/>
            </a:pPr>
            <a:r>
              <a:rPr lang="sl-SI" sz="2800"/>
              <a:t>drugi je </a:t>
            </a:r>
            <a:r>
              <a:rPr lang="sl-SI" sz="2800" b="1">
                <a:solidFill>
                  <a:srgbClr val="006600"/>
                </a:solidFill>
              </a:rPr>
              <a:t>zelen</a:t>
            </a:r>
            <a:r>
              <a:rPr lang="sl-SI" sz="2800">
                <a:solidFill>
                  <a:srgbClr val="006600"/>
                </a:solidFill>
              </a:rPr>
              <a:t>.</a:t>
            </a:r>
          </a:p>
          <a:p>
            <a:pPr marL="533400" indent="-533400">
              <a:buFontTx/>
              <a:buNone/>
            </a:pPr>
            <a:endParaRPr lang="sl-SI" sz="2800"/>
          </a:p>
          <a:p>
            <a:pPr marL="533400" indent="-533400">
              <a:buFontTx/>
              <a:buNone/>
            </a:pPr>
            <a:r>
              <a:rPr lang="sl-SI" sz="2800"/>
              <a:t>Natančno si ju oglej in </a:t>
            </a:r>
          </a:p>
          <a:p>
            <a:pPr marL="533400" indent="-533400">
              <a:buFontTx/>
              <a:buNone/>
            </a:pPr>
            <a:r>
              <a:rPr lang="sl-SI" sz="2800"/>
              <a:t>primerjaj njune stranice.</a:t>
            </a:r>
          </a:p>
          <a:p>
            <a:pPr marL="533400" indent="-533400">
              <a:buFontTx/>
              <a:buNone/>
            </a:pPr>
            <a:r>
              <a:rPr lang="sl-SI" sz="2800"/>
              <a:t>Kaj vse opaziš?</a:t>
            </a:r>
          </a:p>
        </p:txBody>
      </p:sp>
      <p:pic>
        <p:nvPicPr>
          <p:cNvPr id="5127" name="Picture 7" descr="kvader+kvadrat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2887663"/>
            <a:ext cx="4038600" cy="1949450"/>
          </a:xfrm>
          <a:noFill/>
          <a:ln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sl-SI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Vzporedne in pravokotne daljice</a:t>
            </a:r>
          </a:p>
        </p:txBody>
      </p:sp>
      <p:pic>
        <p:nvPicPr>
          <p:cNvPr id="7173" name="Picture 5" descr="kvader+kvadrat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1916113"/>
            <a:ext cx="6848475" cy="3306762"/>
          </a:xfrm>
          <a:noFill/>
          <a:ln/>
        </p:spPr>
      </p:pic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788025" y="2166938"/>
            <a:ext cx="431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795963" y="4292600"/>
            <a:ext cx="43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916238" y="2205038"/>
            <a:ext cx="431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916238" y="4292600"/>
            <a:ext cx="43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6804025" y="3284538"/>
            <a:ext cx="431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779963" y="3309938"/>
            <a:ext cx="431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a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4300538" y="3332163"/>
            <a:ext cx="431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b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1504950" y="3314700"/>
            <a:ext cx="43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/>
              <a:t>b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723063" y="4352925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4211638" y="4360863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4922838" y="4356100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1692275" y="4365625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4953000" y="2212975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1692275" y="2238375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6732588" y="2225675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4178300" y="2217738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7193" name="AutoShape 25"/>
          <p:cNvSpPr>
            <a:spLocks noChangeArrowheads="1"/>
          </p:cNvSpPr>
          <p:nvPr/>
        </p:nvSpPr>
        <p:spPr bwMode="auto">
          <a:xfrm>
            <a:off x="4067175" y="5084763"/>
            <a:ext cx="4033838" cy="1081087"/>
          </a:xfrm>
          <a:prstGeom prst="wedgeRoundRectCallout">
            <a:avLst>
              <a:gd name="adj1" fmla="val -84120"/>
              <a:gd name="adj2" fmla="val -20630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sz="2800"/>
              <a:t>Poiščimo vzporedne in pravokotne daljice.</a:t>
            </a:r>
          </a:p>
        </p:txBody>
      </p:sp>
      <p:pic>
        <p:nvPicPr>
          <p:cNvPr id="7194" name="Picture 26" descr="xxxkje2222Z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8888" y="4581525"/>
            <a:ext cx="1828800" cy="20462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3898900" cy="561975"/>
          </a:xfrm>
        </p:spPr>
        <p:txBody>
          <a:bodyPr/>
          <a:lstStyle/>
          <a:p>
            <a:pPr algn="l"/>
            <a:r>
              <a:rPr lang="sl-SI" sz="3600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Zapis v zvezke: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765175"/>
            <a:ext cx="8785225" cy="5543550"/>
          </a:xfrm>
          <a:solidFill>
            <a:schemeClr val="bg1"/>
          </a:solidFill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sl-SI" b="1">
                <a:solidFill>
                  <a:srgbClr val="FF0000"/>
                </a:solidFill>
              </a:rPr>
              <a:t>Pravokotnik in kvadrat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400" i="1"/>
              <a:t>(Narišite </a:t>
            </a:r>
            <a:r>
              <a:rPr lang="sl-SI" sz="2400" i="1" u="sng"/>
              <a:t>pravokotnik</a:t>
            </a:r>
            <a:r>
              <a:rPr lang="sl-SI" sz="2400" i="1"/>
              <a:t> </a:t>
            </a:r>
            <a:r>
              <a:rPr lang="sl-SI" sz="2400" b="1" i="1"/>
              <a:t>a = 6 cm, b = 4 cm</a:t>
            </a:r>
            <a:r>
              <a:rPr lang="sl-SI" sz="2400" i="1"/>
              <a:t> in </a:t>
            </a:r>
            <a:r>
              <a:rPr lang="sl-SI" sz="2400" i="1" u="sng"/>
              <a:t>kvadrat</a:t>
            </a:r>
            <a:r>
              <a:rPr lang="sl-SI" sz="2400" i="1"/>
              <a:t> </a:t>
            </a:r>
            <a:r>
              <a:rPr lang="sl-SI" sz="2400" b="1" i="1"/>
              <a:t>a = 4 cm</a:t>
            </a:r>
            <a:r>
              <a:rPr lang="sl-SI" sz="2400" i="1"/>
              <a:t>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400" i="1"/>
              <a:t>Oglišča in stranice ustrezno označite. Nato prepišite besedilo.)</a:t>
            </a:r>
            <a:endParaRPr lang="sl-SI" sz="1000" i="1"/>
          </a:p>
          <a:p>
            <a:pPr>
              <a:lnSpc>
                <a:spcPct val="90000"/>
              </a:lnSpc>
              <a:buFontTx/>
              <a:buNone/>
            </a:pPr>
            <a:endParaRPr lang="sl-SI" sz="1000"/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/>
              <a:t>Pravokotnik in kvadrat sta </a:t>
            </a:r>
            <a:r>
              <a:rPr lang="sl-SI" sz="2800">
                <a:solidFill>
                  <a:srgbClr val="FF0000"/>
                </a:solidFill>
              </a:rPr>
              <a:t>štirikotnika</a:t>
            </a:r>
            <a:r>
              <a:rPr lang="sl-SI" sz="2800"/>
              <a:t>. Njune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/>
              <a:t>stranice so </a:t>
            </a:r>
            <a:r>
              <a:rPr lang="sl-SI" sz="2800">
                <a:solidFill>
                  <a:srgbClr val="FF0000"/>
                </a:solidFill>
              </a:rPr>
              <a:t>vzporedne </a:t>
            </a:r>
            <a:r>
              <a:rPr lang="sl-SI" sz="2800"/>
              <a:t>in </a:t>
            </a:r>
            <a:r>
              <a:rPr lang="sl-SI" sz="2800">
                <a:solidFill>
                  <a:srgbClr val="FF0000"/>
                </a:solidFill>
              </a:rPr>
              <a:t>pravokotne</a:t>
            </a:r>
            <a:r>
              <a:rPr lang="sl-SI" sz="280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>
                <a:solidFill>
                  <a:srgbClr val="FF0000"/>
                </a:solidFill>
              </a:rPr>
              <a:t>Pravokotnik</a:t>
            </a:r>
            <a:r>
              <a:rPr lang="sl-SI" sz="2800"/>
              <a:t> ima po dve stranici enako dolgi, </a:t>
            </a:r>
            <a:r>
              <a:rPr lang="sl-SI" sz="2800">
                <a:solidFill>
                  <a:srgbClr val="FF0000"/>
                </a:solidFill>
              </a:rPr>
              <a:t>kvadrat</a:t>
            </a:r>
            <a:r>
              <a:rPr lang="sl-SI" sz="280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/>
              <a:t>pa ima enako dolge vse štiri stranice.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>
                <a:solidFill>
                  <a:srgbClr val="FF0000"/>
                </a:solidFill>
              </a:rPr>
              <a:t>Oglišča</a:t>
            </a:r>
            <a:r>
              <a:rPr lang="sl-SI" sz="2800"/>
              <a:t> likov označujemo z velikimi tiskanimi črkami,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>
                <a:solidFill>
                  <a:srgbClr val="FF0000"/>
                </a:solidFill>
              </a:rPr>
              <a:t>stranice</a:t>
            </a:r>
            <a:r>
              <a:rPr lang="sl-SI" sz="2800"/>
              <a:t> pa z malimi.</a:t>
            </a:r>
            <a:endParaRPr lang="sl-SI" sz="2800" b="1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/>
              <a:t>Kvadrat je pravokotnik, pravokotnik pa ni kvadrat.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sz="2800">
                <a:solidFill>
                  <a:srgbClr val="FF0000"/>
                </a:solidFill>
              </a:rPr>
              <a:t>Razloži </a:t>
            </a:r>
            <a:r>
              <a:rPr lang="sl-SI" sz="2800"/>
              <a:t>in zapiši za domačo nalogo.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342</Words>
  <Application>Microsoft Office PowerPoint</Application>
  <PresentationFormat>Diaprojekcija na zaslonu (4:3)</PresentationFormat>
  <Paragraphs>88</Paragraphs>
  <Slides>9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Privzeti načrt</vt:lpstr>
      <vt:lpstr>Pravokotnik in kvadrat</vt:lpstr>
      <vt:lpstr>PowerPointova predstavitev</vt:lpstr>
      <vt:lpstr>Kaj imajo liki?</vt:lpstr>
      <vt:lpstr>PowerPointova predstavitev</vt:lpstr>
      <vt:lpstr>PowerPointova predstavitev</vt:lpstr>
      <vt:lpstr>Kdo ima prav?</vt:lpstr>
      <vt:lpstr>Podobnosti in razlike</vt:lpstr>
      <vt:lpstr>Vzporedne in pravokotne daljice</vt:lpstr>
      <vt:lpstr>Zapis v zvezke: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Pravokotnik in kvadrat</dc:title>
  <dc:creator>Mojca</dc:creator>
  <cp:lastModifiedBy>Hafner</cp:lastModifiedBy>
  <cp:revision>32</cp:revision>
  <dcterms:created xsi:type="dcterms:W3CDTF">2009-02-13T17:10:47Z</dcterms:created>
  <dcterms:modified xsi:type="dcterms:W3CDTF">2020-04-14T12:28:51Z</dcterms:modified>
</cp:coreProperties>
</file>