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7" r:id="rId21"/>
    <p:sldId id="278" r:id="rId22"/>
    <p:sldId id="287" r:id="rId23"/>
    <p:sldId id="292" r:id="rId24"/>
    <p:sldId id="279" r:id="rId25"/>
    <p:sldId id="280" r:id="rId26"/>
    <p:sldId id="282" r:id="rId27"/>
    <p:sldId id="291" r:id="rId28"/>
    <p:sldId id="285" r:id="rId29"/>
    <p:sldId id="286" r:id="rId30"/>
    <p:sldId id="290" r:id="rId31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F878-DF09-4D58-9A4E-1014890287EC}" type="datetimeFigureOut">
              <a:rPr lang="sl-SI" smtClean="0"/>
              <a:t>15. 04. 2020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0A5D4-834C-467B-BE50-7516975703A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69203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F878-DF09-4D58-9A4E-1014890287EC}" type="datetimeFigureOut">
              <a:rPr lang="sl-SI" smtClean="0"/>
              <a:t>15. 04. 2020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0A5D4-834C-467B-BE50-7516975703A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45948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F878-DF09-4D58-9A4E-1014890287EC}" type="datetimeFigureOut">
              <a:rPr lang="sl-SI" smtClean="0"/>
              <a:t>15. 04. 2020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0A5D4-834C-467B-BE50-7516975703A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14760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F878-DF09-4D58-9A4E-1014890287EC}" type="datetimeFigureOut">
              <a:rPr lang="sl-SI" smtClean="0"/>
              <a:t>15. 04. 2020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0A5D4-834C-467B-BE50-7516975703A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92848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F878-DF09-4D58-9A4E-1014890287EC}" type="datetimeFigureOut">
              <a:rPr lang="sl-SI" smtClean="0"/>
              <a:t>15. 04. 2020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0A5D4-834C-467B-BE50-7516975703A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72627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F878-DF09-4D58-9A4E-1014890287EC}" type="datetimeFigureOut">
              <a:rPr lang="sl-SI" smtClean="0"/>
              <a:t>15. 04. 2020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0A5D4-834C-467B-BE50-7516975703A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42317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F878-DF09-4D58-9A4E-1014890287EC}" type="datetimeFigureOut">
              <a:rPr lang="sl-SI" smtClean="0"/>
              <a:t>15. 04. 2020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0A5D4-834C-467B-BE50-7516975703A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24016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F878-DF09-4D58-9A4E-1014890287EC}" type="datetimeFigureOut">
              <a:rPr lang="sl-SI" smtClean="0"/>
              <a:t>15. 04. 2020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0A5D4-834C-467B-BE50-7516975703A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51573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F878-DF09-4D58-9A4E-1014890287EC}" type="datetimeFigureOut">
              <a:rPr lang="sl-SI" smtClean="0"/>
              <a:t>15. 04. 2020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0A5D4-834C-467B-BE50-7516975703A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39586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F878-DF09-4D58-9A4E-1014890287EC}" type="datetimeFigureOut">
              <a:rPr lang="sl-SI" smtClean="0"/>
              <a:t>15. 04. 2020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0A5D4-834C-467B-BE50-7516975703A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63158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BF878-DF09-4D58-9A4E-1014890287EC}" type="datetimeFigureOut">
              <a:rPr lang="sl-SI" smtClean="0"/>
              <a:t>15. 04. 2020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0A5D4-834C-467B-BE50-7516975703A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88294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BF878-DF09-4D58-9A4E-1014890287EC}" type="datetimeFigureOut">
              <a:rPr lang="sl-SI" smtClean="0"/>
              <a:t>15. 04. 2020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0A5D4-834C-467B-BE50-7516975703A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94318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699910"/>
            <a:ext cx="9144000" cy="1297341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sl-SI" sz="4000" dirty="0" smtClean="0">
                <a:latin typeface="Book Antiqua" panose="02040602050305030304" pitchFamily="18" charset="0"/>
              </a:rPr>
              <a:t>NAČINI KIPARSKEGA USTVARJANJA</a:t>
            </a:r>
            <a:endParaRPr lang="sl-SI" sz="4000" dirty="0">
              <a:latin typeface="Book Antiqua" panose="02040602050305030304" pitchFamily="18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1997251"/>
            <a:ext cx="9144000" cy="3260549"/>
          </a:xfrm>
        </p:spPr>
        <p:txBody>
          <a:bodyPr/>
          <a:lstStyle/>
          <a:p>
            <a:pPr algn="l"/>
            <a:r>
              <a:rPr lang="sl-SI" dirty="0"/>
              <a:t>Kiparstvo je veja upodabljajočih umetnosti, ki deluje v treh dimenzijah oziroma oblikuje volumen</a:t>
            </a:r>
            <a:r>
              <a:rPr lang="sl-SI" dirty="0" smtClean="0"/>
              <a:t>. </a:t>
            </a:r>
          </a:p>
          <a:p>
            <a:pPr algn="l"/>
            <a:endParaRPr lang="sl-SI" sz="1000" dirty="0" smtClean="0">
              <a:latin typeface="Book Antiqua" panose="02040602050305030304" pitchFamily="18" charset="0"/>
            </a:endParaRPr>
          </a:p>
          <a:p>
            <a:pPr algn="l"/>
            <a:endParaRPr lang="sl-SI" sz="1000" dirty="0">
              <a:latin typeface="Book Antiqua" panose="02040602050305030304" pitchFamily="18" charset="0"/>
            </a:endParaRPr>
          </a:p>
          <a:p>
            <a:pPr algn="l"/>
            <a:endParaRPr lang="sl-SI" sz="1000" dirty="0" smtClean="0">
              <a:latin typeface="Book Antiqua" panose="02040602050305030304" pitchFamily="18" charset="0"/>
            </a:endParaRPr>
          </a:p>
          <a:p>
            <a:pPr algn="l"/>
            <a:endParaRPr lang="sl-SI" sz="1000" dirty="0">
              <a:latin typeface="Book Antiqua" panose="02040602050305030304" pitchFamily="18" charset="0"/>
            </a:endParaRPr>
          </a:p>
          <a:p>
            <a:pPr algn="l"/>
            <a:endParaRPr lang="sl-SI" sz="1000" dirty="0" smtClean="0">
              <a:latin typeface="Book Antiqua" panose="02040602050305030304" pitchFamily="18" charset="0"/>
            </a:endParaRPr>
          </a:p>
          <a:p>
            <a:pPr algn="l"/>
            <a:endParaRPr lang="sl-SI" sz="1000" dirty="0">
              <a:latin typeface="Book Antiqua" panose="02040602050305030304" pitchFamily="18" charset="0"/>
            </a:endParaRPr>
          </a:p>
          <a:p>
            <a:pPr algn="l"/>
            <a:endParaRPr lang="sl-SI" sz="1000" dirty="0" smtClean="0">
              <a:latin typeface="Book Antiqua" panose="02040602050305030304" pitchFamily="18" charset="0"/>
            </a:endParaRPr>
          </a:p>
          <a:p>
            <a:pPr algn="l"/>
            <a:endParaRPr lang="sl-SI" sz="1000" dirty="0">
              <a:latin typeface="Book Antiqua" panose="02040602050305030304" pitchFamily="18" charset="0"/>
            </a:endParaRPr>
          </a:p>
          <a:p>
            <a:pPr algn="l"/>
            <a:r>
              <a:rPr lang="sl-SI" sz="1000" dirty="0" smtClean="0">
                <a:latin typeface="Book Antiqua" panose="02040602050305030304" pitchFamily="18" charset="0"/>
              </a:rPr>
              <a:t>                                                                     Michelangelo, Mojzes</a:t>
            </a:r>
            <a:endParaRPr lang="sl-SI" sz="1000" dirty="0">
              <a:latin typeface="Book Antiqua" panose="02040602050305030304" pitchFamily="18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040" y="2540001"/>
            <a:ext cx="2453099" cy="367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949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9556" y="358746"/>
            <a:ext cx="4670916" cy="62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001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0800" y="539367"/>
            <a:ext cx="4194329" cy="559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61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77333" y="349956"/>
            <a:ext cx="10676467" cy="5827007"/>
          </a:xfrm>
        </p:spPr>
        <p:txBody>
          <a:bodyPr/>
          <a:lstStyle/>
          <a:p>
            <a:r>
              <a:rPr lang="sl-SI" dirty="0" smtClean="0">
                <a:latin typeface="Book Antiqua" panose="02040602050305030304" pitchFamily="18" charset="0"/>
              </a:rPr>
              <a:t>INŠTALACIJA: kipar uporabi različne predmete in jih razporedi v nek točno določen prostor v izbrano kompozicijo.</a:t>
            </a:r>
          </a:p>
          <a:p>
            <a:pPr marL="0" indent="0">
              <a:buNone/>
            </a:pPr>
            <a:endParaRPr lang="sl-SI" dirty="0">
              <a:latin typeface="Book Antiqua" panose="02040602050305030304" pitchFamily="18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691" y="1414463"/>
            <a:ext cx="71437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73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49512" y="468245"/>
            <a:ext cx="3926064" cy="595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7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8889" y="336969"/>
            <a:ext cx="4076224" cy="613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38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93068" y="483575"/>
            <a:ext cx="3727270" cy="569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545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2757" y="290839"/>
            <a:ext cx="3796550" cy="588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69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64089" y="694172"/>
            <a:ext cx="4362212" cy="582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56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sl-SI" sz="2800" dirty="0" smtClean="0"/>
              <a:t>Inštalacije pogosto želijo s svojo nenavadnostjo šokirati gledalca. So pa zabavne in pritegnejo veliko pogledov. Umetniki jih namenoma postavijo na lokacije, kjer je veliko ljudi, ki običajno ne zaidejo v galerijo (nakupovalni centri, mestni trgi…)</a:t>
            </a:r>
            <a:endParaRPr lang="sl-SI" sz="28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4248" y="1825625"/>
            <a:ext cx="326350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61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4755" y="255791"/>
            <a:ext cx="5168511" cy="627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31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sl-SI" dirty="0" smtClean="0"/>
              <a:t>Glede na to kakšen likovni motiv izbere kipar ločimo: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904647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sl-SI" dirty="0" smtClean="0"/>
              <a:t>FIGURALNO KIPARSTVO</a:t>
            </a:r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      Kipar upodobi človeško ali živalsko figuro.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sz="1600" dirty="0" smtClean="0"/>
              <a:t>                                                Avguste Rodin: Mislec</a:t>
            </a:r>
            <a:endParaRPr lang="sl-SI" sz="16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111" y="3083983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003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1779" y="158109"/>
            <a:ext cx="4278727" cy="639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1451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8490" y="887404"/>
            <a:ext cx="8264877" cy="465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655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7407" y="372533"/>
            <a:ext cx="8508283" cy="577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61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9982" y="712310"/>
            <a:ext cx="6895174" cy="516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2289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98311" y="293511"/>
            <a:ext cx="10755489" cy="5883452"/>
          </a:xfrm>
        </p:spPr>
        <p:txBody>
          <a:bodyPr>
            <a:normAutofit/>
          </a:bodyPr>
          <a:lstStyle/>
          <a:p>
            <a:r>
              <a:rPr lang="sl-SI" sz="2000" dirty="0" smtClean="0">
                <a:latin typeface="Book Antiqua" panose="02040602050305030304" pitchFamily="18" charset="0"/>
              </a:rPr>
              <a:t>LAND ART- KRAJINSKA UMETNOST: umetniki, ki se ukvarjajo s krajinsko umetnostjo oblikujejo dele pokrajine. Če je pokrajina odmaknjena, postavitev fotografirajo in v galerijo postavijo fotografijo. Pogosto pa izkoristijo prostore, kjer bo njihove umetnine videlo veliko ljudi. Nenehno tekmujejo v izvirnosti in originalnosti. Vsekakor je to ena najbolj atraktivnih zvrsti umetnosti.</a:t>
            </a:r>
            <a:endParaRPr lang="sl-SI" sz="2000" dirty="0">
              <a:latin typeface="Book Antiqua" panose="02040602050305030304" pitchFamily="18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452" y="1805164"/>
            <a:ext cx="42862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671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8578" y="330922"/>
            <a:ext cx="5160049" cy="606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205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3053" y="474133"/>
            <a:ext cx="8363143" cy="557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123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značba mesta vsebine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717" b="9650"/>
          <a:stretch/>
        </p:blipFill>
        <p:spPr>
          <a:xfrm>
            <a:off x="1873955" y="548924"/>
            <a:ext cx="7823201" cy="519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1509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sl-SI" dirty="0" smtClean="0"/>
              <a:t>Po velikosti lahko kipar oblikuje: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>
                <a:latin typeface="Book Antiqua" panose="02040602050305030304" pitchFamily="18" charset="0"/>
              </a:rPr>
              <a:t>MALO PLASTIKO:  kipi so majhnih formatov.</a:t>
            </a:r>
          </a:p>
          <a:p>
            <a:pPr marL="0" indent="0">
              <a:buNone/>
            </a:pPr>
            <a:endParaRPr lang="sl-SI" sz="2000" dirty="0" smtClean="0">
              <a:latin typeface="Book Antiqua" panose="02040602050305030304" pitchFamily="18" charset="0"/>
            </a:endParaRPr>
          </a:p>
          <a:p>
            <a:pPr marL="0" indent="0">
              <a:buNone/>
            </a:pPr>
            <a:endParaRPr lang="sl-SI" sz="2000" dirty="0">
              <a:latin typeface="Book Antiqua" panose="02040602050305030304" pitchFamily="18" charset="0"/>
            </a:endParaRPr>
          </a:p>
          <a:p>
            <a:pPr marL="0" indent="0">
              <a:buNone/>
            </a:pPr>
            <a:endParaRPr lang="sl-SI" sz="2000" dirty="0" smtClean="0">
              <a:latin typeface="Book Antiqua" panose="02040602050305030304" pitchFamily="18" charset="0"/>
            </a:endParaRPr>
          </a:p>
          <a:p>
            <a:pPr marL="0" indent="0">
              <a:buNone/>
            </a:pPr>
            <a:endParaRPr lang="sl-SI" sz="2000" dirty="0">
              <a:latin typeface="Book Antiqua" panose="02040602050305030304" pitchFamily="18" charset="0"/>
            </a:endParaRPr>
          </a:p>
          <a:p>
            <a:pPr marL="0" indent="0">
              <a:buNone/>
            </a:pPr>
            <a:endParaRPr lang="sl-SI" sz="2000" dirty="0" smtClean="0">
              <a:latin typeface="Book Antiqua" panose="02040602050305030304" pitchFamily="18" charset="0"/>
            </a:endParaRPr>
          </a:p>
          <a:p>
            <a:pPr marL="0" indent="0">
              <a:buNone/>
            </a:pPr>
            <a:endParaRPr lang="sl-SI" sz="2000" dirty="0">
              <a:latin typeface="Book Antiqua" panose="02040602050305030304" pitchFamily="18" charset="0"/>
            </a:endParaRPr>
          </a:p>
          <a:p>
            <a:pPr marL="0" indent="0">
              <a:buNone/>
            </a:pPr>
            <a:endParaRPr lang="sl-SI" sz="2000" dirty="0" smtClean="0">
              <a:latin typeface="Book Antiqua" panose="02040602050305030304" pitchFamily="18" charset="0"/>
            </a:endParaRPr>
          </a:p>
          <a:p>
            <a:pPr marL="0" indent="0">
              <a:buNone/>
            </a:pPr>
            <a:endParaRPr lang="sl-SI" sz="2000" dirty="0">
              <a:latin typeface="Book Antiqua" panose="02040602050305030304" pitchFamily="18" charset="0"/>
            </a:endParaRPr>
          </a:p>
          <a:p>
            <a:pPr marL="0" indent="0">
              <a:buNone/>
            </a:pPr>
            <a:r>
              <a:rPr lang="sl-SI" sz="2000" dirty="0" smtClean="0">
                <a:latin typeface="Book Antiqua" panose="02040602050305030304" pitchFamily="18" charset="0"/>
              </a:rPr>
              <a:t>Janez Boljka</a:t>
            </a:r>
            <a:endParaRPr lang="sl-SI" sz="2000" dirty="0">
              <a:latin typeface="Book Antiqua" panose="02040602050305030304" pitchFamily="18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356" y="2365112"/>
            <a:ext cx="4997626" cy="412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2908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96711" y="327378"/>
            <a:ext cx="10857089" cy="5849585"/>
          </a:xfrm>
        </p:spPr>
        <p:txBody>
          <a:bodyPr/>
          <a:lstStyle/>
          <a:p>
            <a:r>
              <a:rPr lang="sl-SI" dirty="0" smtClean="0">
                <a:latin typeface="Book Antiqua" panose="02040602050305030304" pitchFamily="18" charset="0"/>
              </a:rPr>
              <a:t>MONUMENTALNO PLASTIKO:  kipi so zelo velikih razsežnosti.</a:t>
            </a:r>
            <a:endParaRPr lang="sl-SI" dirty="0">
              <a:latin typeface="Book Antiqua" panose="02040602050305030304" pitchFamily="18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027" y="1229825"/>
            <a:ext cx="7206456" cy="480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993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99911" y="722489"/>
            <a:ext cx="10653889" cy="5454474"/>
          </a:xfrm>
        </p:spPr>
        <p:txBody>
          <a:bodyPr/>
          <a:lstStyle/>
          <a:p>
            <a:pPr marL="0" indent="0">
              <a:buNone/>
            </a:pPr>
            <a:r>
              <a:rPr lang="sl-SI" sz="1400" dirty="0" smtClean="0"/>
              <a:t>  </a:t>
            </a:r>
          </a:p>
          <a:p>
            <a:pPr marL="0" indent="0">
              <a:buNone/>
            </a:pPr>
            <a:endParaRPr lang="sl-SI" sz="1400" dirty="0"/>
          </a:p>
          <a:p>
            <a:pPr marL="0" indent="0">
              <a:buNone/>
            </a:pPr>
            <a:endParaRPr lang="sl-SI" sz="1400" dirty="0" smtClean="0"/>
          </a:p>
          <a:p>
            <a:pPr marL="0" indent="0">
              <a:buNone/>
            </a:pPr>
            <a:endParaRPr lang="sl-SI" sz="1400" dirty="0"/>
          </a:p>
          <a:p>
            <a:pPr marL="0" indent="0">
              <a:buNone/>
            </a:pPr>
            <a:endParaRPr lang="sl-SI" sz="1400" dirty="0" smtClean="0"/>
          </a:p>
          <a:p>
            <a:pPr marL="0" indent="0">
              <a:buNone/>
            </a:pPr>
            <a:endParaRPr lang="sl-SI" sz="1400" dirty="0"/>
          </a:p>
          <a:p>
            <a:pPr marL="0" indent="0">
              <a:buNone/>
            </a:pPr>
            <a:endParaRPr lang="sl-SI" sz="1400" dirty="0" smtClean="0"/>
          </a:p>
          <a:p>
            <a:pPr marL="0" indent="0">
              <a:buNone/>
            </a:pPr>
            <a:endParaRPr lang="sl-SI" sz="1400" dirty="0"/>
          </a:p>
          <a:p>
            <a:pPr marL="0" indent="0">
              <a:buNone/>
            </a:pPr>
            <a:endParaRPr lang="sl-SI" sz="1400" dirty="0" smtClean="0"/>
          </a:p>
          <a:p>
            <a:pPr marL="0" indent="0">
              <a:buNone/>
            </a:pPr>
            <a:endParaRPr lang="sl-SI" sz="1400" dirty="0"/>
          </a:p>
          <a:p>
            <a:pPr marL="0" indent="0">
              <a:buNone/>
            </a:pPr>
            <a:endParaRPr lang="sl-SI" sz="1400" dirty="0" smtClean="0"/>
          </a:p>
          <a:p>
            <a:pPr marL="0" indent="0">
              <a:buNone/>
            </a:pPr>
            <a:endParaRPr lang="sl-SI" sz="1400" dirty="0"/>
          </a:p>
          <a:p>
            <a:pPr marL="0" indent="0">
              <a:buNone/>
            </a:pPr>
            <a:endParaRPr lang="sl-SI" sz="1400" dirty="0" smtClean="0"/>
          </a:p>
          <a:p>
            <a:pPr marL="0" indent="0">
              <a:buNone/>
            </a:pPr>
            <a:endParaRPr lang="sl-SI" sz="1400" dirty="0"/>
          </a:p>
          <a:p>
            <a:pPr marL="0" indent="0">
              <a:buNone/>
            </a:pPr>
            <a:endParaRPr lang="sl-SI" sz="1400" dirty="0" smtClean="0"/>
          </a:p>
          <a:p>
            <a:pPr marL="0" indent="0">
              <a:buNone/>
            </a:pPr>
            <a:r>
              <a:rPr lang="sl-SI" sz="1400" dirty="0" smtClean="0"/>
              <a:t>Zmajski most, Ljubljana</a:t>
            </a:r>
            <a:endParaRPr lang="sl-SI" sz="1400" dirty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244" y="1305559"/>
            <a:ext cx="6053666" cy="445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1596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1782" y="726831"/>
            <a:ext cx="10267218" cy="513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77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sl-SI" sz="2800" dirty="0" smtClean="0">
                <a:latin typeface="Book Antiqua" panose="02040602050305030304" pitchFamily="18" charset="0"/>
              </a:rPr>
              <a:t>2. NEFIGURALNO KIPARSTVO</a:t>
            </a:r>
            <a:br>
              <a:rPr lang="sl-SI" sz="2800" dirty="0" smtClean="0">
                <a:latin typeface="Book Antiqua" panose="02040602050305030304" pitchFamily="18" charset="0"/>
              </a:rPr>
            </a:br>
            <a:r>
              <a:rPr lang="sl-SI" sz="2800" dirty="0" smtClean="0">
                <a:latin typeface="Book Antiqua" panose="02040602050305030304" pitchFamily="18" charset="0"/>
              </a:rPr>
              <a:t>Kipar kombinira različne oblike, kompozicije, površine….Kipi vabijo gledalca, da si sam ustvari predstavo o likovnem motivu.</a:t>
            </a:r>
            <a:endParaRPr lang="sl-SI" sz="2800" dirty="0">
              <a:latin typeface="Book Antiqua" panose="02040602050305030304" pitchFamily="18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sz="2000" dirty="0" smtClean="0"/>
              <a:t>                                    Slavko Tihec</a:t>
            </a:r>
            <a:endParaRPr lang="sl-SI" sz="20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488" y="1991216"/>
            <a:ext cx="2905660" cy="432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29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369094"/>
            <a:ext cx="7472892" cy="560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63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sl-SI" dirty="0" smtClean="0"/>
              <a:t>Kipar lahko izbere različne načine oblikovanja volumna.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SAMOSTOJEČI OBHODNI KIP: oblikovan je z vseh strani in stoji samostojno.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sz="2000" dirty="0" smtClean="0">
                <a:latin typeface="Book Antiqua" panose="02040602050305030304" pitchFamily="18" charset="0"/>
              </a:rPr>
              <a:t>                 </a:t>
            </a:r>
            <a:r>
              <a:rPr lang="sl-SI" sz="2000" dirty="0" err="1" smtClean="0">
                <a:latin typeface="Book Antiqua" panose="02040602050305030304" pitchFamily="18" charset="0"/>
              </a:rPr>
              <a:t>Brunsvick</a:t>
            </a:r>
            <a:r>
              <a:rPr lang="sl-SI" sz="2000" dirty="0" smtClean="0">
                <a:latin typeface="Book Antiqua" panose="02040602050305030304" pitchFamily="18" charset="0"/>
              </a:rPr>
              <a:t>, Lev</a:t>
            </a:r>
            <a:endParaRPr lang="sl-SI" sz="2000" dirty="0">
              <a:latin typeface="Book Antiqua" panose="02040602050305030304" pitchFamily="18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3379" y="2472266"/>
            <a:ext cx="4029195" cy="393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044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09600" y="553156"/>
            <a:ext cx="10744200" cy="5623807"/>
          </a:xfrm>
        </p:spPr>
        <p:txBody>
          <a:bodyPr/>
          <a:lstStyle/>
          <a:p>
            <a:r>
              <a:rPr lang="sl-SI" dirty="0" smtClean="0">
                <a:latin typeface="Book Antiqua" panose="02040602050305030304" pitchFamily="18" charset="0"/>
              </a:rPr>
              <a:t>RELIEF: oblikovan je samo z ene strani. Površina se na različne načine dviga iz osnovne ploskve. Lahko je tudi pritrjen na steno.</a:t>
            </a:r>
          </a:p>
          <a:p>
            <a:pPr marL="0" indent="0">
              <a:buNone/>
            </a:pPr>
            <a:endParaRPr lang="sl-SI" dirty="0" smtClean="0">
              <a:latin typeface="Book Antiqua" panose="02040602050305030304" pitchFamily="18" charset="0"/>
            </a:endParaRPr>
          </a:p>
          <a:p>
            <a:pPr marL="0" indent="0">
              <a:buNone/>
            </a:pPr>
            <a:endParaRPr lang="sl-SI" dirty="0">
              <a:latin typeface="Book Antiqua" panose="02040602050305030304" pitchFamily="18" charset="0"/>
            </a:endParaRPr>
          </a:p>
          <a:p>
            <a:pPr marL="0" indent="0">
              <a:buNone/>
            </a:pPr>
            <a:endParaRPr lang="sl-SI" dirty="0" smtClean="0">
              <a:latin typeface="Book Antiqua" panose="02040602050305030304" pitchFamily="18" charset="0"/>
            </a:endParaRPr>
          </a:p>
          <a:p>
            <a:pPr marL="0" indent="0">
              <a:buNone/>
            </a:pPr>
            <a:endParaRPr lang="sl-SI" dirty="0">
              <a:latin typeface="Book Antiqua" panose="02040602050305030304" pitchFamily="18" charset="0"/>
            </a:endParaRPr>
          </a:p>
          <a:p>
            <a:pPr marL="0" indent="0">
              <a:buNone/>
            </a:pPr>
            <a:endParaRPr lang="sl-SI" dirty="0" smtClean="0">
              <a:latin typeface="Book Antiqua" panose="02040602050305030304" pitchFamily="18" charset="0"/>
            </a:endParaRPr>
          </a:p>
          <a:p>
            <a:pPr marL="0" indent="0">
              <a:buNone/>
            </a:pPr>
            <a:endParaRPr lang="sl-SI" dirty="0">
              <a:latin typeface="Book Antiqua" panose="02040602050305030304" pitchFamily="18" charset="0"/>
            </a:endParaRPr>
          </a:p>
          <a:p>
            <a:pPr marL="0" indent="0">
              <a:buNone/>
            </a:pPr>
            <a:endParaRPr lang="sl-SI" dirty="0" smtClean="0">
              <a:latin typeface="Book Antiqua" panose="02040602050305030304" pitchFamily="18" charset="0"/>
            </a:endParaRPr>
          </a:p>
          <a:p>
            <a:pPr marL="0" indent="0">
              <a:buNone/>
            </a:pPr>
            <a:endParaRPr lang="sl-SI" dirty="0">
              <a:latin typeface="Book Antiqua" panose="02040602050305030304" pitchFamily="18" charset="0"/>
            </a:endParaRPr>
          </a:p>
          <a:p>
            <a:pPr marL="0" indent="0">
              <a:buNone/>
            </a:pPr>
            <a:r>
              <a:rPr lang="sl-SI" sz="2000" dirty="0" smtClean="0">
                <a:latin typeface="Book Antiqua" panose="02040602050305030304" pitchFamily="18" charset="0"/>
              </a:rPr>
              <a:t>                       Rimski relief</a:t>
            </a:r>
            <a:endParaRPr lang="sl-SI" sz="2000" dirty="0">
              <a:latin typeface="Book Antiqua" panose="02040602050305030304" pitchFamily="18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3378" y="1551892"/>
            <a:ext cx="3985683" cy="482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060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767644" y="474133"/>
            <a:ext cx="10586156" cy="5702830"/>
          </a:xfrm>
        </p:spPr>
        <p:txBody>
          <a:bodyPr/>
          <a:lstStyle/>
          <a:p>
            <a:r>
              <a:rPr lang="sl-SI" dirty="0" smtClean="0">
                <a:latin typeface="Book Antiqua" panose="02040602050305030304" pitchFamily="18" charset="0"/>
              </a:rPr>
              <a:t>MONTAŽNA PLASTIKA: kipar različne materiale pritrdi v novo kompozicijo, jih preoblikuje, </a:t>
            </a:r>
            <a:r>
              <a:rPr lang="sl-SI" dirty="0" err="1" smtClean="0">
                <a:latin typeface="Book Antiqua" panose="02040602050305030304" pitchFamily="18" charset="0"/>
              </a:rPr>
              <a:t>premodelira</a:t>
            </a:r>
            <a:r>
              <a:rPr lang="sl-SI" dirty="0" smtClean="0">
                <a:latin typeface="Book Antiqua" panose="02040602050305030304" pitchFamily="18" charset="0"/>
              </a:rPr>
              <a:t>, pobarva…</a:t>
            </a:r>
          </a:p>
          <a:p>
            <a:endParaRPr lang="sl-SI" dirty="0">
              <a:latin typeface="Book Antiqua" panose="02040602050305030304" pitchFamily="18" charset="0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27328" y="2137952"/>
            <a:ext cx="4723459" cy="354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024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4356" y="434005"/>
            <a:ext cx="4408818" cy="587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964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298</Words>
  <Application>Microsoft Office PowerPoint</Application>
  <PresentationFormat>Širokozaslonsko</PresentationFormat>
  <Paragraphs>80</Paragraphs>
  <Slides>30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30</vt:i4>
      </vt:variant>
    </vt:vector>
  </HeadingPairs>
  <TitlesOfParts>
    <vt:vector size="35" baseType="lpstr">
      <vt:lpstr>Arial</vt:lpstr>
      <vt:lpstr>Book Antiqua</vt:lpstr>
      <vt:lpstr>Calibri</vt:lpstr>
      <vt:lpstr>Calibri Light</vt:lpstr>
      <vt:lpstr>Officeova tema</vt:lpstr>
      <vt:lpstr>NAČINI KIPARSKEGA USTVARJANJA</vt:lpstr>
      <vt:lpstr>Glede na to kakšen likovni motiv izbere kipar ločimo:</vt:lpstr>
      <vt:lpstr>PowerPointova predstavitev</vt:lpstr>
      <vt:lpstr>2. NEFIGURALNO KIPARSTVO Kipar kombinira različne oblike, kompozicije, površine….Kipi vabijo gledalca, da si sam ustvari predstavo o likovnem motivu.</vt:lpstr>
      <vt:lpstr>PowerPointova predstavitev</vt:lpstr>
      <vt:lpstr>Kipar lahko izbere različne načine oblikovanja volumna.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Inštalacije pogosto želijo s svojo nenavadnostjo šokirati gledalca. So pa zabavne in pritegnejo veliko pogledov. Umetniki jih namenoma postavijo na lokacije, kjer je veliko ljudi, ki običajno ne zaidejo v galerijo (nakupovalni centri, mestni trgi…)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 velikosti lahko kipar oblikuje: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NAČINI KIPARSKEGA USTVARJANJA</dc:title>
  <dc:creator>Metka</dc:creator>
  <cp:lastModifiedBy>Metka</cp:lastModifiedBy>
  <cp:revision>11</cp:revision>
  <dcterms:created xsi:type="dcterms:W3CDTF">2020-04-02T13:53:37Z</dcterms:created>
  <dcterms:modified xsi:type="dcterms:W3CDTF">2020-04-15T06:32:10Z</dcterms:modified>
</cp:coreProperties>
</file>