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sldIdLst>
    <p:sldId id="256" r:id="rId2"/>
    <p:sldId id="264" r:id="rId3"/>
    <p:sldId id="265" r:id="rId4"/>
    <p:sldId id="263" r:id="rId5"/>
    <p:sldId id="266" r:id="rId6"/>
    <p:sldId id="268" r:id="rId7"/>
    <p:sldId id="257" r:id="rId8"/>
    <p:sldId id="270" r:id="rId9"/>
    <p:sldId id="271" r:id="rId10"/>
    <p:sldId id="258" r:id="rId11"/>
    <p:sldId id="273" r:id="rId12"/>
    <p:sldId id="259" r:id="rId13"/>
    <p:sldId id="272" r:id="rId14"/>
    <p:sldId id="260" r:id="rId15"/>
    <p:sldId id="261" r:id="rId16"/>
    <p:sldId id="26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79AA1-BC01-46A4-AE84-015D89FC4CA5}" type="doc">
      <dgm:prSet loTypeId="urn:diagrams.loki3.com/VaryingWidthList+Icon" loCatId="list" qsTypeId="urn:microsoft.com/office/officeart/2005/8/quickstyle/simple1" qsCatId="simple" csTypeId="urn:microsoft.com/office/officeart/2005/8/colors/colorful4" csCatId="colorful" phldr="1"/>
      <dgm:spPr/>
    </dgm:pt>
    <dgm:pt modelId="{0CB5E984-7D75-4E8C-9CE8-8E88708B1BA4}">
      <dgm:prSet phldrT="[besedilo]" custT="1"/>
      <dgm:spPr/>
      <dgm:t>
        <a:bodyPr/>
        <a:lstStyle/>
        <a:p>
          <a:r>
            <a:rPr lang="sl-SI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ovčereja</a:t>
          </a:r>
          <a:endParaRPr lang="sl-SI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BD72C-2091-4A28-847B-5D4C7BCB6AA2}" type="parTrans" cxnId="{8C3D6418-60F1-473E-A0EA-B694BB50B9D1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BE9AE0-8DE1-44CB-A441-E3171660D7EF}" type="sibTrans" cxnId="{8C3D6418-60F1-473E-A0EA-B694BB50B9D1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B2863D-68D2-48EF-9A2D-9290B4A223C0}">
      <dgm:prSet phldrT="[besedilo]" custT="1"/>
      <dgm:spPr/>
      <dgm:t>
        <a:bodyPr/>
        <a:lstStyle/>
        <a:p>
          <a:r>
            <a:rPr lang="sl-SI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Selektivna vzreja pasem</a:t>
          </a:r>
          <a:endParaRPr lang="sl-SI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CB5F49-6FBE-469A-842B-00442A51A943}" type="parTrans" cxnId="{9D90620C-8BD6-4A99-9759-23E07F92914F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ADD61A-9423-4394-A7DC-1C0DC0C0D682}" type="sibTrans" cxnId="{9D90620C-8BD6-4A99-9759-23E07F92914F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C84A9-29C5-4C94-BA5D-55ECCF33EA49}">
      <dgm:prSet phldrT="[besedilo]" custT="1"/>
      <dgm:spPr/>
      <dgm:t>
        <a:bodyPr/>
        <a:lstStyle/>
        <a:p>
          <a:r>
            <a:rPr lang="sl-SI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Sejalni in žetveni stroji</a:t>
          </a:r>
          <a:endParaRPr lang="sl-SI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13218A-955B-4936-A47A-D5939B47CFFC}" type="parTrans" cxnId="{39A6A0AC-D678-41FB-BA56-3D121DE90C67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57F8B2-AE5D-4D3F-B35F-4F04EC980734}" type="sibTrans" cxnId="{39A6A0AC-D678-41FB-BA56-3D121DE90C67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E9B9D-727F-442B-90FD-9AFF8B56DB65}" type="pres">
      <dgm:prSet presAssocID="{13979AA1-BC01-46A4-AE84-015D89FC4CA5}" presName="Name0" presStyleCnt="0">
        <dgm:presLayoutVars>
          <dgm:resizeHandles/>
        </dgm:presLayoutVars>
      </dgm:prSet>
      <dgm:spPr/>
    </dgm:pt>
    <dgm:pt modelId="{01AEA6C2-772C-4C1C-8E11-6A5CA3F20072}" type="pres">
      <dgm:prSet presAssocID="{0CB5E984-7D75-4E8C-9CE8-8E88708B1B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C2A30BB-5DE1-4CB9-B43F-71C76DCAE5AF}" type="pres">
      <dgm:prSet presAssocID="{ECBE9AE0-8DE1-44CB-A441-E3171660D7EF}" presName="space" presStyleCnt="0"/>
      <dgm:spPr/>
    </dgm:pt>
    <dgm:pt modelId="{AB8346FE-0171-4432-BFFC-1D0A6638B109}" type="pres">
      <dgm:prSet presAssocID="{D6B2863D-68D2-48EF-9A2D-9290B4A223C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C80C530-6452-43D8-A35E-DF7401C7D003}" type="pres">
      <dgm:prSet presAssocID="{01ADD61A-9423-4394-A7DC-1C0DC0C0D682}" presName="space" presStyleCnt="0"/>
      <dgm:spPr/>
    </dgm:pt>
    <dgm:pt modelId="{EE55DA0E-FFEE-45B2-B782-5E66FF9CC266}" type="pres">
      <dgm:prSet presAssocID="{594C84A9-29C5-4C94-BA5D-55ECCF33EA4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DE87E35-07C1-4A1D-89D0-BB782E24E456}" type="presOf" srcId="{594C84A9-29C5-4C94-BA5D-55ECCF33EA49}" destId="{EE55DA0E-FFEE-45B2-B782-5E66FF9CC266}" srcOrd="0" destOrd="0" presId="urn:diagrams.loki3.com/VaryingWidthList+Icon"/>
    <dgm:cxn modelId="{8C3D6418-60F1-473E-A0EA-B694BB50B9D1}" srcId="{13979AA1-BC01-46A4-AE84-015D89FC4CA5}" destId="{0CB5E984-7D75-4E8C-9CE8-8E88708B1BA4}" srcOrd="0" destOrd="0" parTransId="{7C7BD72C-2091-4A28-847B-5D4C7BCB6AA2}" sibTransId="{ECBE9AE0-8DE1-44CB-A441-E3171660D7EF}"/>
    <dgm:cxn modelId="{39A6A0AC-D678-41FB-BA56-3D121DE90C67}" srcId="{13979AA1-BC01-46A4-AE84-015D89FC4CA5}" destId="{594C84A9-29C5-4C94-BA5D-55ECCF33EA49}" srcOrd="2" destOrd="0" parTransId="{CC13218A-955B-4936-A47A-D5939B47CFFC}" sibTransId="{4C57F8B2-AE5D-4D3F-B35F-4F04EC980734}"/>
    <dgm:cxn modelId="{A675E002-00F2-481C-BDEF-44CD44F69C77}" type="presOf" srcId="{0CB5E984-7D75-4E8C-9CE8-8E88708B1BA4}" destId="{01AEA6C2-772C-4C1C-8E11-6A5CA3F20072}" srcOrd="0" destOrd="0" presId="urn:diagrams.loki3.com/VaryingWidthList+Icon"/>
    <dgm:cxn modelId="{3E11F9F3-6AC7-4D16-8329-F71C99761312}" type="presOf" srcId="{13979AA1-BC01-46A4-AE84-015D89FC4CA5}" destId="{DB2E9B9D-727F-442B-90FD-9AFF8B56DB65}" srcOrd="0" destOrd="0" presId="urn:diagrams.loki3.com/VaryingWidthList+Icon"/>
    <dgm:cxn modelId="{9D90620C-8BD6-4A99-9759-23E07F92914F}" srcId="{13979AA1-BC01-46A4-AE84-015D89FC4CA5}" destId="{D6B2863D-68D2-48EF-9A2D-9290B4A223C0}" srcOrd="1" destOrd="0" parTransId="{F7CB5F49-6FBE-469A-842B-00442A51A943}" sibTransId="{01ADD61A-9423-4394-A7DC-1C0DC0C0D682}"/>
    <dgm:cxn modelId="{FE6DA7C0-F19A-4A99-A7E3-0D862BA6A8E4}" type="presOf" srcId="{D6B2863D-68D2-48EF-9A2D-9290B4A223C0}" destId="{AB8346FE-0171-4432-BFFC-1D0A6638B109}" srcOrd="0" destOrd="0" presId="urn:diagrams.loki3.com/VaryingWidthList+Icon"/>
    <dgm:cxn modelId="{6E14935B-7F25-4740-A85F-DED46B8EEEF5}" type="presParOf" srcId="{DB2E9B9D-727F-442B-90FD-9AFF8B56DB65}" destId="{01AEA6C2-772C-4C1C-8E11-6A5CA3F20072}" srcOrd="0" destOrd="0" presId="urn:diagrams.loki3.com/VaryingWidthList+Icon"/>
    <dgm:cxn modelId="{28C13B3F-F4EB-46C8-B07B-F9E3EB0D63E8}" type="presParOf" srcId="{DB2E9B9D-727F-442B-90FD-9AFF8B56DB65}" destId="{7C2A30BB-5DE1-4CB9-B43F-71C76DCAE5AF}" srcOrd="1" destOrd="0" presId="urn:diagrams.loki3.com/VaryingWidthList+Icon"/>
    <dgm:cxn modelId="{D74A14A0-7115-41F8-B44E-C4B24B3E34C0}" type="presParOf" srcId="{DB2E9B9D-727F-442B-90FD-9AFF8B56DB65}" destId="{AB8346FE-0171-4432-BFFC-1D0A6638B109}" srcOrd="2" destOrd="0" presId="urn:diagrams.loki3.com/VaryingWidthList+Icon"/>
    <dgm:cxn modelId="{A8518CA8-2A35-4FCD-8BD3-1125A6C214DE}" type="presParOf" srcId="{DB2E9B9D-727F-442B-90FD-9AFF8B56DB65}" destId="{CC80C530-6452-43D8-A35E-DF7401C7D003}" srcOrd="3" destOrd="0" presId="urn:diagrams.loki3.com/VaryingWidthList+Icon"/>
    <dgm:cxn modelId="{461E1973-9943-49E1-8D2C-C1F92372F89B}" type="presParOf" srcId="{DB2E9B9D-727F-442B-90FD-9AFF8B56DB65}" destId="{EE55DA0E-FFEE-45B2-B782-5E66FF9CC266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79AA1-BC01-46A4-AE84-015D89FC4CA5}" type="doc">
      <dgm:prSet loTypeId="urn:diagrams.loki3.com/VaryingWidthList+Icon" loCatId="list" qsTypeId="urn:microsoft.com/office/officeart/2005/8/quickstyle/simple1" qsCatId="simple" csTypeId="urn:microsoft.com/office/officeart/2005/8/colors/colorful4" csCatId="colorful" phldr="1"/>
      <dgm:spPr/>
    </dgm:pt>
    <dgm:pt modelId="{0CB5E984-7D75-4E8C-9CE8-8E88708B1BA4}">
      <dgm:prSet phldrT="[besedilo]" custT="1"/>
      <dgm:spPr/>
      <dgm:t>
        <a:bodyPr/>
        <a:lstStyle/>
        <a:p>
          <a:r>
            <a:rPr lang="sl-SI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Premog in železo</a:t>
          </a:r>
          <a:endParaRPr lang="sl-SI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BD72C-2091-4A28-847B-5D4C7BCB6AA2}" type="parTrans" cxnId="{8C3D6418-60F1-473E-A0EA-B694BB50B9D1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BE9AE0-8DE1-44CB-A441-E3171660D7EF}" type="sibTrans" cxnId="{8C3D6418-60F1-473E-A0EA-B694BB50B9D1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B2863D-68D2-48EF-9A2D-9290B4A223C0}">
      <dgm:prSet phldrT="[besedilo]" custT="1"/>
      <dgm:spPr/>
      <dgm:t>
        <a:bodyPr/>
        <a:lstStyle/>
        <a:p>
          <a:r>
            <a:rPr lang="sl-SI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Živahen promet</a:t>
          </a:r>
          <a:endParaRPr lang="sl-SI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CB5F49-6FBE-469A-842B-00442A51A943}" type="parTrans" cxnId="{9D90620C-8BD6-4A99-9759-23E07F92914F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ADD61A-9423-4394-A7DC-1C0DC0C0D682}" type="sibTrans" cxnId="{9D90620C-8BD6-4A99-9759-23E07F92914F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C84A9-29C5-4C94-BA5D-55ECCF33EA49}">
      <dgm:prSet phldrT="[besedilo]" custT="1"/>
      <dgm:spPr/>
      <dgm:t>
        <a:bodyPr/>
        <a:lstStyle/>
        <a:p>
          <a:r>
            <a:rPr lang="sl-SI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Trgovina s kolonijami</a:t>
          </a:r>
          <a:endParaRPr lang="sl-SI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13218A-955B-4936-A47A-D5939B47CFFC}" type="parTrans" cxnId="{39A6A0AC-D678-41FB-BA56-3D121DE90C67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57F8B2-AE5D-4D3F-B35F-4F04EC980734}" type="sibTrans" cxnId="{39A6A0AC-D678-41FB-BA56-3D121DE90C67}">
      <dgm:prSet/>
      <dgm:spPr/>
      <dgm:t>
        <a:bodyPr/>
        <a:lstStyle/>
        <a:p>
          <a:endParaRPr lang="sl-SI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E9B9D-727F-442B-90FD-9AFF8B56DB65}" type="pres">
      <dgm:prSet presAssocID="{13979AA1-BC01-46A4-AE84-015D89FC4CA5}" presName="Name0" presStyleCnt="0">
        <dgm:presLayoutVars>
          <dgm:resizeHandles/>
        </dgm:presLayoutVars>
      </dgm:prSet>
      <dgm:spPr/>
    </dgm:pt>
    <dgm:pt modelId="{01AEA6C2-772C-4C1C-8E11-6A5CA3F20072}" type="pres">
      <dgm:prSet presAssocID="{0CB5E984-7D75-4E8C-9CE8-8E88708B1B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C2A30BB-5DE1-4CB9-B43F-71C76DCAE5AF}" type="pres">
      <dgm:prSet presAssocID="{ECBE9AE0-8DE1-44CB-A441-E3171660D7EF}" presName="space" presStyleCnt="0"/>
      <dgm:spPr/>
    </dgm:pt>
    <dgm:pt modelId="{AB8346FE-0171-4432-BFFC-1D0A6638B109}" type="pres">
      <dgm:prSet presAssocID="{D6B2863D-68D2-48EF-9A2D-9290B4A223C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C80C530-6452-43D8-A35E-DF7401C7D003}" type="pres">
      <dgm:prSet presAssocID="{01ADD61A-9423-4394-A7DC-1C0DC0C0D682}" presName="space" presStyleCnt="0"/>
      <dgm:spPr/>
    </dgm:pt>
    <dgm:pt modelId="{EE55DA0E-FFEE-45B2-B782-5E66FF9CC266}" type="pres">
      <dgm:prSet presAssocID="{594C84A9-29C5-4C94-BA5D-55ECCF33EA4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6D7938E-2B72-4D1C-94C2-BEC65F86C927}" type="presOf" srcId="{13979AA1-BC01-46A4-AE84-015D89FC4CA5}" destId="{DB2E9B9D-727F-442B-90FD-9AFF8B56DB65}" srcOrd="0" destOrd="0" presId="urn:diagrams.loki3.com/VaryingWidthList+Icon"/>
    <dgm:cxn modelId="{637F0CE6-EB05-43F8-ABA7-D1A02FD469AB}" type="presOf" srcId="{594C84A9-29C5-4C94-BA5D-55ECCF33EA49}" destId="{EE55DA0E-FFEE-45B2-B782-5E66FF9CC266}" srcOrd="0" destOrd="0" presId="urn:diagrams.loki3.com/VaryingWidthList+Icon"/>
    <dgm:cxn modelId="{19EB8F81-E0D8-4AAB-A2EC-32924DB5FCCC}" type="presOf" srcId="{0CB5E984-7D75-4E8C-9CE8-8E88708B1BA4}" destId="{01AEA6C2-772C-4C1C-8E11-6A5CA3F20072}" srcOrd="0" destOrd="0" presId="urn:diagrams.loki3.com/VaryingWidthList+Icon"/>
    <dgm:cxn modelId="{8C3D6418-60F1-473E-A0EA-B694BB50B9D1}" srcId="{13979AA1-BC01-46A4-AE84-015D89FC4CA5}" destId="{0CB5E984-7D75-4E8C-9CE8-8E88708B1BA4}" srcOrd="0" destOrd="0" parTransId="{7C7BD72C-2091-4A28-847B-5D4C7BCB6AA2}" sibTransId="{ECBE9AE0-8DE1-44CB-A441-E3171660D7EF}"/>
    <dgm:cxn modelId="{39A6A0AC-D678-41FB-BA56-3D121DE90C67}" srcId="{13979AA1-BC01-46A4-AE84-015D89FC4CA5}" destId="{594C84A9-29C5-4C94-BA5D-55ECCF33EA49}" srcOrd="2" destOrd="0" parTransId="{CC13218A-955B-4936-A47A-D5939B47CFFC}" sibTransId="{4C57F8B2-AE5D-4D3F-B35F-4F04EC980734}"/>
    <dgm:cxn modelId="{E7D0A362-349C-441F-90A1-986C09B78D87}" type="presOf" srcId="{D6B2863D-68D2-48EF-9A2D-9290B4A223C0}" destId="{AB8346FE-0171-4432-BFFC-1D0A6638B109}" srcOrd="0" destOrd="0" presId="urn:diagrams.loki3.com/VaryingWidthList+Icon"/>
    <dgm:cxn modelId="{9D90620C-8BD6-4A99-9759-23E07F92914F}" srcId="{13979AA1-BC01-46A4-AE84-015D89FC4CA5}" destId="{D6B2863D-68D2-48EF-9A2D-9290B4A223C0}" srcOrd="1" destOrd="0" parTransId="{F7CB5F49-6FBE-469A-842B-00442A51A943}" sibTransId="{01ADD61A-9423-4394-A7DC-1C0DC0C0D682}"/>
    <dgm:cxn modelId="{AB17B351-923D-4802-BD6F-DF7B9E5AF61B}" type="presParOf" srcId="{DB2E9B9D-727F-442B-90FD-9AFF8B56DB65}" destId="{01AEA6C2-772C-4C1C-8E11-6A5CA3F20072}" srcOrd="0" destOrd="0" presId="urn:diagrams.loki3.com/VaryingWidthList+Icon"/>
    <dgm:cxn modelId="{380915E4-5D2C-4802-AB40-058AA7BCB45E}" type="presParOf" srcId="{DB2E9B9D-727F-442B-90FD-9AFF8B56DB65}" destId="{7C2A30BB-5DE1-4CB9-B43F-71C76DCAE5AF}" srcOrd="1" destOrd="0" presId="urn:diagrams.loki3.com/VaryingWidthList+Icon"/>
    <dgm:cxn modelId="{7D8F3C8B-F6AF-4B20-9E52-B204F810E504}" type="presParOf" srcId="{DB2E9B9D-727F-442B-90FD-9AFF8B56DB65}" destId="{AB8346FE-0171-4432-BFFC-1D0A6638B109}" srcOrd="2" destOrd="0" presId="urn:diagrams.loki3.com/VaryingWidthList+Icon"/>
    <dgm:cxn modelId="{090F4628-C837-4285-AD4C-BD996951482B}" type="presParOf" srcId="{DB2E9B9D-727F-442B-90FD-9AFF8B56DB65}" destId="{CC80C530-6452-43D8-A35E-DF7401C7D003}" srcOrd="3" destOrd="0" presId="urn:diagrams.loki3.com/VaryingWidthList+Icon"/>
    <dgm:cxn modelId="{A8F71B1B-7A51-40F5-B5DE-AEECECFF8128}" type="presParOf" srcId="{DB2E9B9D-727F-442B-90FD-9AFF8B56DB65}" destId="{EE55DA0E-FFEE-45B2-B782-5E66FF9CC266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FA0C0C-B138-4939-AA9C-A132835E27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74B328D9-8897-43DD-BD6D-67365D6D6A87}">
      <dgm:prSet phldrT="[besedilo]" custT="1"/>
      <dgm:spPr/>
      <dgm:t>
        <a:bodyPr/>
        <a:lstStyle/>
        <a:p>
          <a:r>
            <a:rPr lang="sl-SI" sz="2600" dirty="0" smtClean="0"/>
            <a:t>Nafta, premog, železo</a:t>
          </a:r>
          <a:endParaRPr lang="sl-SI" sz="2600" dirty="0"/>
        </a:p>
      </dgm:t>
    </dgm:pt>
    <dgm:pt modelId="{0B86C523-CE5C-43F3-A5F9-5D9853288BD9}" type="parTrans" cxnId="{5A911525-22B9-42E1-ACF5-CC24B8AF8C43}">
      <dgm:prSet/>
      <dgm:spPr/>
      <dgm:t>
        <a:bodyPr/>
        <a:lstStyle/>
        <a:p>
          <a:endParaRPr lang="sl-SI" sz="2600"/>
        </a:p>
      </dgm:t>
    </dgm:pt>
    <dgm:pt modelId="{AC715B1B-8499-4A51-9871-B8177F2C0FDC}" type="sibTrans" cxnId="{5A911525-22B9-42E1-ACF5-CC24B8AF8C43}">
      <dgm:prSet/>
      <dgm:spPr/>
      <dgm:t>
        <a:bodyPr/>
        <a:lstStyle/>
        <a:p>
          <a:endParaRPr lang="sl-SI" sz="2600"/>
        </a:p>
      </dgm:t>
    </dgm:pt>
    <dgm:pt modelId="{56DB231C-3FA5-47BD-A996-69D3CC3892D2}">
      <dgm:prSet phldrT="[besedilo]" custT="1"/>
      <dgm:spPr/>
      <dgm:t>
        <a:bodyPr/>
        <a:lstStyle/>
        <a:p>
          <a:r>
            <a:rPr lang="sl-SI" sz="2600" dirty="0" smtClean="0"/>
            <a:t>Elektrotehnični izumi</a:t>
          </a:r>
          <a:endParaRPr lang="sl-SI" sz="2600" dirty="0"/>
        </a:p>
      </dgm:t>
    </dgm:pt>
    <dgm:pt modelId="{E940F81A-3490-4A43-92A8-986519367BA9}" type="parTrans" cxnId="{298C2168-8D1E-4C1F-87E6-531771BA43A9}">
      <dgm:prSet/>
      <dgm:spPr/>
      <dgm:t>
        <a:bodyPr/>
        <a:lstStyle/>
        <a:p>
          <a:endParaRPr lang="sl-SI" sz="2600"/>
        </a:p>
      </dgm:t>
    </dgm:pt>
    <dgm:pt modelId="{4C606F65-1B73-49B1-ABEE-5589A12CFB06}" type="sibTrans" cxnId="{298C2168-8D1E-4C1F-87E6-531771BA43A9}">
      <dgm:prSet/>
      <dgm:spPr/>
      <dgm:t>
        <a:bodyPr/>
        <a:lstStyle/>
        <a:p>
          <a:endParaRPr lang="sl-SI" sz="2600"/>
        </a:p>
      </dgm:t>
    </dgm:pt>
    <dgm:pt modelId="{D96368D9-8140-4057-8F94-3CE80D2C2509}">
      <dgm:prSet phldrT="[besedilo]" custT="1"/>
      <dgm:spPr/>
      <dgm:t>
        <a:bodyPr/>
        <a:lstStyle/>
        <a:p>
          <a:r>
            <a:rPr lang="sl-SI" sz="2600" dirty="0" smtClean="0"/>
            <a:t>Širjenje železnice in rečne poti</a:t>
          </a:r>
          <a:endParaRPr lang="sl-SI" sz="2600" dirty="0"/>
        </a:p>
      </dgm:t>
    </dgm:pt>
    <dgm:pt modelId="{AF51883E-BE2E-4106-9F53-41EE6150804A}" type="parTrans" cxnId="{0FA6B7B1-DC56-4806-9A82-1F1C6B99844C}">
      <dgm:prSet/>
      <dgm:spPr/>
      <dgm:t>
        <a:bodyPr/>
        <a:lstStyle/>
        <a:p>
          <a:endParaRPr lang="sl-SI" sz="2600"/>
        </a:p>
      </dgm:t>
    </dgm:pt>
    <dgm:pt modelId="{4760AF60-D836-4663-8463-43CA0E94694E}" type="sibTrans" cxnId="{0FA6B7B1-DC56-4806-9A82-1F1C6B99844C}">
      <dgm:prSet/>
      <dgm:spPr/>
      <dgm:t>
        <a:bodyPr/>
        <a:lstStyle/>
        <a:p>
          <a:endParaRPr lang="sl-SI" sz="2600"/>
        </a:p>
      </dgm:t>
    </dgm:pt>
    <dgm:pt modelId="{2E5049A4-F572-4161-AF77-BB017FEFC60F}">
      <dgm:prSet phldrT="[besedilo]" custT="1"/>
      <dgm:spPr/>
      <dgm:t>
        <a:bodyPr/>
        <a:lstStyle/>
        <a:p>
          <a:r>
            <a:rPr lang="sl-SI" sz="2600" dirty="0" smtClean="0"/>
            <a:t>Evropejski priseljenci </a:t>
          </a:r>
          <a:endParaRPr lang="sl-SI" sz="2600" dirty="0"/>
        </a:p>
      </dgm:t>
    </dgm:pt>
    <dgm:pt modelId="{3D6D076E-0119-4D86-8015-635F5D3E9FBF}" type="parTrans" cxnId="{3184149F-09A9-4BD0-9951-67A96E0840D4}">
      <dgm:prSet/>
      <dgm:spPr/>
      <dgm:t>
        <a:bodyPr/>
        <a:lstStyle/>
        <a:p>
          <a:endParaRPr lang="sl-SI" sz="2600"/>
        </a:p>
      </dgm:t>
    </dgm:pt>
    <dgm:pt modelId="{D6D84838-CB61-4CA4-BEBF-EBEC0009FAD9}" type="sibTrans" cxnId="{3184149F-09A9-4BD0-9951-67A96E0840D4}">
      <dgm:prSet/>
      <dgm:spPr/>
      <dgm:t>
        <a:bodyPr/>
        <a:lstStyle/>
        <a:p>
          <a:endParaRPr lang="sl-SI" sz="2600"/>
        </a:p>
      </dgm:t>
    </dgm:pt>
    <dgm:pt modelId="{DCF3119A-6C37-43B7-A855-971C0A90C16B}">
      <dgm:prSet phldrT="[besedilo]" custT="1"/>
      <dgm:spPr/>
      <dgm:t>
        <a:bodyPr/>
        <a:lstStyle/>
        <a:p>
          <a:r>
            <a:rPr lang="sl-SI" sz="2600" dirty="0" smtClean="0"/>
            <a:t>Zlata mrzlica - pionirji</a:t>
          </a:r>
          <a:endParaRPr lang="sl-SI" sz="2600" dirty="0"/>
        </a:p>
      </dgm:t>
    </dgm:pt>
    <dgm:pt modelId="{00750920-D421-4C97-B708-07C7FAACB7C7}" type="parTrans" cxnId="{8B7AAB06-0B93-4695-B5A8-ABB48189F313}">
      <dgm:prSet/>
      <dgm:spPr/>
      <dgm:t>
        <a:bodyPr/>
        <a:lstStyle/>
        <a:p>
          <a:endParaRPr lang="sl-SI" sz="2600"/>
        </a:p>
      </dgm:t>
    </dgm:pt>
    <dgm:pt modelId="{B3AB8BC7-E806-40AF-A62A-1F7E58FF8E5F}" type="sibTrans" cxnId="{8B7AAB06-0B93-4695-B5A8-ABB48189F313}">
      <dgm:prSet/>
      <dgm:spPr/>
      <dgm:t>
        <a:bodyPr/>
        <a:lstStyle/>
        <a:p>
          <a:endParaRPr lang="sl-SI" sz="2600"/>
        </a:p>
      </dgm:t>
    </dgm:pt>
    <dgm:pt modelId="{890EF54A-375E-4022-8B7A-34230FA15083}" type="pres">
      <dgm:prSet presAssocID="{F0FA0C0C-B138-4939-AA9C-A132835E27C5}" presName="Name0" presStyleCnt="0">
        <dgm:presLayoutVars>
          <dgm:chMax val="7"/>
          <dgm:chPref val="7"/>
          <dgm:dir/>
        </dgm:presLayoutVars>
      </dgm:prSet>
      <dgm:spPr/>
    </dgm:pt>
    <dgm:pt modelId="{901E2FA3-770B-4AAE-9832-B30325A57E92}" type="pres">
      <dgm:prSet presAssocID="{F0FA0C0C-B138-4939-AA9C-A132835E27C5}" presName="Name1" presStyleCnt="0"/>
      <dgm:spPr/>
    </dgm:pt>
    <dgm:pt modelId="{3E2EE6F2-E227-4642-A597-AE5172266FC3}" type="pres">
      <dgm:prSet presAssocID="{F0FA0C0C-B138-4939-AA9C-A132835E27C5}" presName="cycle" presStyleCnt="0"/>
      <dgm:spPr/>
    </dgm:pt>
    <dgm:pt modelId="{96484824-9AF9-4984-B285-FB029700DB8F}" type="pres">
      <dgm:prSet presAssocID="{F0FA0C0C-B138-4939-AA9C-A132835E27C5}" presName="srcNode" presStyleLbl="node1" presStyleIdx="0" presStyleCnt="5"/>
      <dgm:spPr/>
    </dgm:pt>
    <dgm:pt modelId="{B2B4C444-4EA9-40C8-A3B0-087DE3BAED6E}" type="pres">
      <dgm:prSet presAssocID="{F0FA0C0C-B138-4939-AA9C-A132835E27C5}" presName="conn" presStyleLbl="parChTrans1D2" presStyleIdx="0" presStyleCnt="1"/>
      <dgm:spPr/>
    </dgm:pt>
    <dgm:pt modelId="{A3E68BF2-03E9-4272-B0DB-79F829420164}" type="pres">
      <dgm:prSet presAssocID="{F0FA0C0C-B138-4939-AA9C-A132835E27C5}" presName="extraNode" presStyleLbl="node1" presStyleIdx="0" presStyleCnt="5"/>
      <dgm:spPr/>
    </dgm:pt>
    <dgm:pt modelId="{CEE26839-3ECF-4EF9-B21A-E1424B2DAA2C}" type="pres">
      <dgm:prSet presAssocID="{F0FA0C0C-B138-4939-AA9C-A132835E27C5}" presName="dstNode" presStyleLbl="node1" presStyleIdx="0" presStyleCnt="5"/>
      <dgm:spPr/>
    </dgm:pt>
    <dgm:pt modelId="{A473458E-8AB5-44B5-9A57-089CC8674DBD}" type="pres">
      <dgm:prSet presAssocID="{74B328D9-8897-43DD-BD6D-67365D6D6A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5A81DBC-36A0-4911-A3F3-E92E149E5765}" type="pres">
      <dgm:prSet presAssocID="{74B328D9-8897-43DD-BD6D-67365D6D6A87}" presName="accent_1" presStyleCnt="0"/>
      <dgm:spPr/>
    </dgm:pt>
    <dgm:pt modelId="{28E450D7-B68F-4AAB-88BB-C3EEE4743D3C}" type="pres">
      <dgm:prSet presAssocID="{74B328D9-8897-43DD-BD6D-67365D6D6A87}" presName="accentRepeatNode" presStyleLbl="solidFgAcc1" presStyleIdx="0" presStyleCnt="5"/>
      <dgm:spPr/>
    </dgm:pt>
    <dgm:pt modelId="{04FAC627-61EC-4AC1-93AC-4C6ADE799922}" type="pres">
      <dgm:prSet presAssocID="{56DB231C-3FA5-47BD-A996-69D3CC3892D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148659E-F8A6-474A-AE0C-EC4D4B82D01F}" type="pres">
      <dgm:prSet presAssocID="{56DB231C-3FA5-47BD-A996-69D3CC3892D2}" presName="accent_2" presStyleCnt="0"/>
      <dgm:spPr/>
    </dgm:pt>
    <dgm:pt modelId="{318AE608-BC48-4AB7-B5AA-04D1366CA0B5}" type="pres">
      <dgm:prSet presAssocID="{56DB231C-3FA5-47BD-A996-69D3CC3892D2}" presName="accentRepeatNode" presStyleLbl="solidFgAcc1" presStyleIdx="1" presStyleCnt="5"/>
      <dgm:spPr/>
    </dgm:pt>
    <dgm:pt modelId="{EAEC2CC8-3E32-4DED-BBD7-8A1472556F91}" type="pres">
      <dgm:prSet presAssocID="{D96368D9-8140-4057-8F94-3CE80D2C2509}" presName="text_3" presStyleLbl="node1" presStyleIdx="2" presStyleCnt="5">
        <dgm:presLayoutVars>
          <dgm:bulletEnabled val="1"/>
        </dgm:presLayoutVars>
      </dgm:prSet>
      <dgm:spPr/>
    </dgm:pt>
    <dgm:pt modelId="{3A900540-5D28-4A07-B6A8-2913F89158F4}" type="pres">
      <dgm:prSet presAssocID="{D96368D9-8140-4057-8F94-3CE80D2C2509}" presName="accent_3" presStyleCnt="0"/>
      <dgm:spPr/>
    </dgm:pt>
    <dgm:pt modelId="{9E6D3EFE-C57B-4E9C-AC80-3B5C5C6E53E6}" type="pres">
      <dgm:prSet presAssocID="{D96368D9-8140-4057-8F94-3CE80D2C2509}" presName="accentRepeatNode" presStyleLbl="solidFgAcc1" presStyleIdx="2" presStyleCnt="5"/>
      <dgm:spPr/>
    </dgm:pt>
    <dgm:pt modelId="{8B734FCB-BDEA-43EA-B7A6-24C14735721B}" type="pres">
      <dgm:prSet presAssocID="{2E5049A4-F572-4161-AF77-BB017FEFC60F}" presName="text_4" presStyleLbl="node1" presStyleIdx="3" presStyleCnt="5">
        <dgm:presLayoutVars>
          <dgm:bulletEnabled val="1"/>
        </dgm:presLayoutVars>
      </dgm:prSet>
      <dgm:spPr/>
    </dgm:pt>
    <dgm:pt modelId="{ED596C44-4819-4B16-8C5B-E4F9214640D4}" type="pres">
      <dgm:prSet presAssocID="{2E5049A4-F572-4161-AF77-BB017FEFC60F}" presName="accent_4" presStyleCnt="0"/>
      <dgm:spPr/>
    </dgm:pt>
    <dgm:pt modelId="{FD9479A7-F673-4CBC-8E13-9336CAA1C5A0}" type="pres">
      <dgm:prSet presAssocID="{2E5049A4-F572-4161-AF77-BB017FEFC60F}" presName="accentRepeatNode" presStyleLbl="solidFgAcc1" presStyleIdx="3" presStyleCnt="5"/>
      <dgm:spPr/>
    </dgm:pt>
    <dgm:pt modelId="{094BA58E-6189-4843-ACF6-10AC632C8188}" type="pres">
      <dgm:prSet presAssocID="{DCF3119A-6C37-43B7-A855-971C0A90C16B}" presName="text_5" presStyleLbl="node1" presStyleIdx="4" presStyleCnt="5">
        <dgm:presLayoutVars>
          <dgm:bulletEnabled val="1"/>
        </dgm:presLayoutVars>
      </dgm:prSet>
      <dgm:spPr/>
    </dgm:pt>
    <dgm:pt modelId="{BA630012-974A-4A50-88C0-A3924119D08A}" type="pres">
      <dgm:prSet presAssocID="{DCF3119A-6C37-43B7-A855-971C0A90C16B}" presName="accent_5" presStyleCnt="0"/>
      <dgm:spPr/>
    </dgm:pt>
    <dgm:pt modelId="{3EB52650-6B55-4C9D-A37D-303D06F26737}" type="pres">
      <dgm:prSet presAssocID="{DCF3119A-6C37-43B7-A855-971C0A90C16B}" presName="accentRepeatNode" presStyleLbl="solidFgAcc1" presStyleIdx="4" presStyleCnt="5"/>
      <dgm:spPr/>
    </dgm:pt>
  </dgm:ptLst>
  <dgm:cxnLst>
    <dgm:cxn modelId="{FE21764B-AC36-47E2-9795-311DC520783D}" type="presOf" srcId="{F0FA0C0C-B138-4939-AA9C-A132835E27C5}" destId="{890EF54A-375E-4022-8B7A-34230FA15083}" srcOrd="0" destOrd="0" presId="urn:microsoft.com/office/officeart/2008/layout/VerticalCurvedList"/>
    <dgm:cxn modelId="{9AADBA95-4B90-4D05-A6AC-54E3B35E2D10}" type="presOf" srcId="{AC715B1B-8499-4A51-9871-B8177F2C0FDC}" destId="{B2B4C444-4EA9-40C8-A3B0-087DE3BAED6E}" srcOrd="0" destOrd="0" presId="urn:microsoft.com/office/officeart/2008/layout/VerticalCurvedList"/>
    <dgm:cxn modelId="{0FA6B7B1-DC56-4806-9A82-1F1C6B99844C}" srcId="{F0FA0C0C-B138-4939-AA9C-A132835E27C5}" destId="{D96368D9-8140-4057-8F94-3CE80D2C2509}" srcOrd="2" destOrd="0" parTransId="{AF51883E-BE2E-4106-9F53-41EE6150804A}" sibTransId="{4760AF60-D836-4663-8463-43CA0E94694E}"/>
    <dgm:cxn modelId="{298C2168-8D1E-4C1F-87E6-531771BA43A9}" srcId="{F0FA0C0C-B138-4939-AA9C-A132835E27C5}" destId="{56DB231C-3FA5-47BD-A996-69D3CC3892D2}" srcOrd="1" destOrd="0" parTransId="{E940F81A-3490-4A43-92A8-986519367BA9}" sibTransId="{4C606F65-1B73-49B1-ABEE-5589A12CFB06}"/>
    <dgm:cxn modelId="{58A7FB30-9DA7-4A3E-807D-16EE696400FF}" type="presOf" srcId="{DCF3119A-6C37-43B7-A855-971C0A90C16B}" destId="{094BA58E-6189-4843-ACF6-10AC632C8188}" srcOrd="0" destOrd="0" presId="urn:microsoft.com/office/officeart/2008/layout/VerticalCurvedList"/>
    <dgm:cxn modelId="{5A911525-22B9-42E1-ACF5-CC24B8AF8C43}" srcId="{F0FA0C0C-B138-4939-AA9C-A132835E27C5}" destId="{74B328D9-8897-43DD-BD6D-67365D6D6A87}" srcOrd="0" destOrd="0" parTransId="{0B86C523-CE5C-43F3-A5F9-5D9853288BD9}" sibTransId="{AC715B1B-8499-4A51-9871-B8177F2C0FDC}"/>
    <dgm:cxn modelId="{1183A997-036C-4005-83ED-A1B22E0D6583}" type="presOf" srcId="{56DB231C-3FA5-47BD-A996-69D3CC3892D2}" destId="{04FAC627-61EC-4AC1-93AC-4C6ADE799922}" srcOrd="0" destOrd="0" presId="urn:microsoft.com/office/officeart/2008/layout/VerticalCurvedList"/>
    <dgm:cxn modelId="{8B7AAB06-0B93-4695-B5A8-ABB48189F313}" srcId="{F0FA0C0C-B138-4939-AA9C-A132835E27C5}" destId="{DCF3119A-6C37-43B7-A855-971C0A90C16B}" srcOrd="4" destOrd="0" parTransId="{00750920-D421-4C97-B708-07C7FAACB7C7}" sibTransId="{B3AB8BC7-E806-40AF-A62A-1F7E58FF8E5F}"/>
    <dgm:cxn modelId="{3E004165-D4D7-479D-840E-C1FD71AA07F0}" type="presOf" srcId="{2E5049A4-F572-4161-AF77-BB017FEFC60F}" destId="{8B734FCB-BDEA-43EA-B7A6-24C14735721B}" srcOrd="0" destOrd="0" presId="urn:microsoft.com/office/officeart/2008/layout/VerticalCurvedList"/>
    <dgm:cxn modelId="{3184149F-09A9-4BD0-9951-67A96E0840D4}" srcId="{F0FA0C0C-B138-4939-AA9C-A132835E27C5}" destId="{2E5049A4-F572-4161-AF77-BB017FEFC60F}" srcOrd="3" destOrd="0" parTransId="{3D6D076E-0119-4D86-8015-635F5D3E9FBF}" sibTransId="{D6D84838-CB61-4CA4-BEBF-EBEC0009FAD9}"/>
    <dgm:cxn modelId="{AA70132D-B10D-49AF-9783-79A505151090}" type="presOf" srcId="{D96368D9-8140-4057-8F94-3CE80D2C2509}" destId="{EAEC2CC8-3E32-4DED-BBD7-8A1472556F91}" srcOrd="0" destOrd="0" presId="urn:microsoft.com/office/officeart/2008/layout/VerticalCurvedList"/>
    <dgm:cxn modelId="{83035EE9-432A-4695-9CFD-770657B7728F}" type="presOf" srcId="{74B328D9-8897-43DD-BD6D-67365D6D6A87}" destId="{A473458E-8AB5-44B5-9A57-089CC8674DBD}" srcOrd="0" destOrd="0" presId="urn:microsoft.com/office/officeart/2008/layout/VerticalCurvedList"/>
    <dgm:cxn modelId="{8DD87E07-9659-4BFD-B098-6A030105F554}" type="presParOf" srcId="{890EF54A-375E-4022-8B7A-34230FA15083}" destId="{901E2FA3-770B-4AAE-9832-B30325A57E92}" srcOrd="0" destOrd="0" presId="urn:microsoft.com/office/officeart/2008/layout/VerticalCurvedList"/>
    <dgm:cxn modelId="{C7E77C37-2151-4105-91F1-13E5E1698DED}" type="presParOf" srcId="{901E2FA3-770B-4AAE-9832-B30325A57E92}" destId="{3E2EE6F2-E227-4642-A597-AE5172266FC3}" srcOrd="0" destOrd="0" presId="urn:microsoft.com/office/officeart/2008/layout/VerticalCurvedList"/>
    <dgm:cxn modelId="{74F95AAC-26DA-43E4-9CF4-348445BE83BE}" type="presParOf" srcId="{3E2EE6F2-E227-4642-A597-AE5172266FC3}" destId="{96484824-9AF9-4984-B285-FB029700DB8F}" srcOrd="0" destOrd="0" presId="urn:microsoft.com/office/officeart/2008/layout/VerticalCurvedList"/>
    <dgm:cxn modelId="{261239A3-4F0A-4DAF-BDBF-1E05DB6F0765}" type="presParOf" srcId="{3E2EE6F2-E227-4642-A597-AE5172266FC3}" destId="{B2B4C444-4EA9-40C8-A3B0-087DE3BAED6E}" srcOrd="1" destOrd="0" presId="urn:microsoft.com/office/officeart/2008/layout/VerticalCurvedList"/>
    <dgm:cxn modelId="{0FD31ADA-C81F-43FC-B68D-06227BF15F42}" type="presParOf" srcId="{3E2EE6F2-E227-4642-A597-AE5172266FC3}" destId="{A3E68BF2-03E9-4272-B0DB-79F829420164}" srcOrd="2" destOrd="0" presId="urn:microsoft.com/office/officeart/2008/layout/VerticalCurvedList"/>
    <dgm:cxn modelId="{763E9630-8D74-4F8F-9C0A-69226B6C2AE3}" type="presParOf" srcId="{3E2EE6F2-E227-4642-A597-AE5172266FC3}" destId="{CEE26839-3ECF-4EF9-B21A-E1424B2DAA2C}" srcOrd="3" destOrd="0" presId="urn:microsoft.com/office/officeart/2008/layout/VerticalCurvedList"/>
    <dgm:cxn modelId="{10A95433-3A02-4D87-A2DB-36CDA66E0501}" type="presParOf" srcId="{901E2FA3-770B-4AAE-9832-B30325A57E92}" destId="{A473458E-8AB5-44B5-9A57-089CC8674DBD}" srcOrd="1" destOrd="0" presId="urn:microsoft.com/office/officeart/2008/layout/VerticalCurvedList"/>
    <dgm:cxn modelId="{CD8EB840-40DA-4694-9441-93724FFF09F0}" type="presParOf" srcId="{901E2FA3-770B-4AAE-9832-B30325A57E92}" destId="{55A81DBC-36A0-4911-A3F3-E92E149E5765}" srcOrd="2" destOrd="0" presId="urn:microsoft.com/office/officeart/2008/layout/VerticalCurvedList"/>
    <dgm:cxn modelId="{D357C7BA-1C5C-405E-95DB-B51E2FC9E860}" type="presParOf" srcId="{55A81DBC-36A0-4911-A3F3-E92E149E5765}" destId="{28E450D7-B68F-4AAB-88BB-C3EEE4743D3C}" srcOrd="0" destOrd="0" presId="urn:microsoft.com/office/officeart/2008/layout/VerticalCurvedList"/>
    <dgm:cxn modelId="{8494A2BC-492B-4E4D-84EE-051C2DBC62ED}" type="presParOf" srcId="{901E2FA3-770B-4AAE-9832-B30325A57E92}" destId="{04FAC627-61EC-4AC1-93AC-4C6ADE799922}" srcOrd="3" destOrd="0" presId="urn:microsoft.com/office/officeart/2008/layout/VerticalCurvedList"/>
    <dgm:cxn modelId="{E861A6A9-F409-4DC8-BCC8-FE29EA7C66AE}" type="presParOf" srcId="{901E2FA3-770B-4AAE-9832-B30325A57E92}" destId="{9148659E-F8A6-474A-AE0C-EC4D4B82D01F}" srcOrd="4" destOrd="0" presId="urn:microsoft.com/office/officeart/2008/layout/VerticalCurvedList"/>
    <dgm:cxn modelId="{5E664CB4-4CB0-40B6-9703-F81E9513F15B}" type="presParOf" srcId="{9148659E-F8A6-474A-AE0C-EC4D4B82D01F}" destId="{318AE608-BC48-4AB7-B5AA-04D1366CA0B5}" srcOrd="0" destOrd="0" presId="urn:microsoft.com/office/officeart/2008/layout/VerticalCurvedList"/>
    <dgm:cxn modelId="{623D84FB-62E6-449F-BA7F-C13E6BCCF9A6}" type="presParOf" srcId="{901E2FA3-770B-4AAE-9832-B30325A57E92}" destId="{EAEC2CC8-3E32-4DED-BBD7-8A1472556F91}" srcOrd="5" destOrd="0" presId="urn:microsoft.com/office/officeart/2008/layout/VerticalCurvedList"/>
    <dgm:cxn modelId="{3A443EC8-7EB9-4BE4-AB82-AB193E95DC66}" type="presParOf" srcId="{901E2FA3-770B-4AAE-9832-B30325A57E92}" destId="{3A900540-5D28-4A07-B6A8-2913F89158F4}" srcOrd="6" destOrd="0" presId="urn:microsoft.com/office/officeart/2008/layout/VerticalCurvedList"/>
    <dgm:cxn modelId="{9647708F-F183-48F8-AC63-1BCB810610C0}" type="presParOf" srcId="{3A900540-5D28-4A07-B6A8-2913F89158F4}" destId="{9E6D3EFE-C57B-4E9C-AC80-3B5C5C6E53E6}" srcOrd="0" destOrd="0" presId="urn:microsoft.com/office/officeart/2008/layout/VerticalCurvedList"/>
    <dgm:cxn modelId="{38CC6127-6524-441E-BEDA-814C7A1915DB}" type="presParOf" srcId="{901E2FA3-770B-4AAE-9832-B30325A57E92}" destId="{8B734FCB-BDEA-43EA-B7A6-24C14735721B}" srcOrd="7" destOrd="0" presId="urn:microsoft.com/office/officeart/2008/layout/VerticalCurvedList"/>
    <dgm:cxn modelId="{CC971CB7-103F-44DB-925F-869EF7BDA56F}" type="presParOf" srcId="{901E2FA3-770B-4AAE-9832-B30325A57E92}" destId="{ED596C44-4819-4B16-8C5B-E4F9214640D4}" srcOrd="8" destOrd="0" presId="urn:microsoft.com/office/officeart/2008/layout/VerticalCurvedList"/>
    <dgm:cxn modelId="{C215DB8A-3250-4CB1-90D1-59B5F9E7EF9C}" type="presParOf" srcId="{ED596C44-4819-4B16-8C5B-E4F9214640D4}" destId="{FD9479A7-F673-4CBC-8E13-9336CAA1C5A0}" srcOrd="0" destOrd="0" presId="urn:microsoft.com/office/officeart/2008/layout/VerticalCurvedList"/>
    <dgm:cxn modelId="{F3ADCEB2-548B-4917-ADE2-D67CB8779FC3}" type="presParOf" srcId="{901E2FA3-770B-4AAE-9832-B30325A57E92}" destId="{094BA58E-6189-4843-ACF6-10AC632C8188}" srcOrd="9" destOrd="0" presId="urn:microsoft.com/office/officeart/2008/layout/VerticalCurvedList"/>
    <dgm:cxn modelId="{476D5486-9C74-4A49-A092-B1A5F0DD5695}" type="presParOf" srcId="{901E2FA3-770B-4AAE-9832-B30325A57E92}" destId="{BA630012-974A-4A50-88C0-A3924119D08A}" srcOrd="10" destOrd="0" presId="urn:microsoft.com/office/officeart/2008/layout/VerticalCurvedList"/>
    <dgm:cxn modelId="{CC8D80EF-CBD0-4FF1-9774-207063F63508}" type="presParOf" srcId="{BA630012-974A-4A50-88C0-A3924119D08A}" destId="{3EB52650-6B55-4C9D-A37D-303D06F267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EA6C2-772C-4C1C-8E11-6A5CA3F20072}">
      <dsp:nvSpPr>
        <dsp:cNvPr id="0" name=""/>
        <dsp:cNvSpPr/>
      </dsp:nvSpPr>
      <dsp:spPr>
        <a:xfrm>
          <a:off x="1761995" y="2580"/>
          <a:ext cx="1440000" cy="17031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ovčereja</a:t>
          </a:r>
          <a:endParaRPr lang="sl-SI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1995" y="2580"/>
        <a:ext cx="1440000" cy="1703184"/>
      </dsp:txXfrm>
    </dsp:sp>
    <dsp:sp modelId="{AB8346FE-0171-4432-BFFC-1D0A6638B109}">
      <dsp:nvSpPr>
        <dsp:cNvPr id="0" name=""/>
        <dsp:cNvSpPr/>
      </dsp:nvSpPr>
      <dsp:spPr>
        <a:xfrm>
          <a:off x="1604495" y="1790923"/>
          <a:ext cx="1755000" cy="1703184"/>
        </a:xfrm>
        <a:prstGeom prst="rect">
          <a:avLst/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Selektivna vzreja pasem</a:t>
          </a:r>
          <a:endParaRPr lang="sl-SI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4495" y="1790923"/>
        <a:ext cx="1755000" cy="1703184"/>
      </dsp:txXfrm>
    </dsp:sp>
    <dsp:sp modelId="{EE55DA0E-FFEE-45B2-B782-5E66FF9CC266}">
      <dsp:nvSpPr>
        <dsp:cNvPr id="0" name=""/>
        <dsp:cNvSpPr/>
      </dsp:nvSpPr>
      <dsp:spPr>
        <a:xfrm>
          <a:off x="1851995" y="3579267"/>
          <a:ext cx="1260000" cy="1703184"/>
        </a:xfrm>
        <a:prstGeom prst="rect">
          <a:avLst/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Sejalni in žetveni stroji</a:t>
          </a:r>
          <a:endParaRPr lang="sl-SI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1995" y="3579267"/>
        <a:ext cx="1260000" cy="1703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EA6C2-772C-4C1C-8E11-6A5CA3F20072}">
      <dsp:nvSpPr>
        <dsp:cNvPr id="0" name=""/>
        <dsp:cNvSpPr/>
      </dsp:nvSpPr>
      <dsp:spPr>
        <a:xfrm>
          <a:off x="1795745" y="2580"/>
          <a:ext cx="1372500" cy="17031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Premog in železo</a:t>
          </a:r>
          <a:endParaRPr lang="sl-SI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745" y="2580"/>
        <a:ext cx="1372500" cy="1703184"/>
      </dsp:txXfrm>
    </dsp:sp>
    <dsp:sp modelId="{AB8346FE-0171-4432-BFFC-1D0A6638B109}">
      <dsp:nvSpPr>
        <dsp:cNvPr id="0" name=""/>
        <dsp:cNvSpPr/>
      </dsp:nvSpPr>
      <dsp:spPr>
        <a:xfrm>
          <a:off x="1795745" y="1790923"/>
          <a:ext cx="1372500" cy="1703184"/>
        </a:xfrm>
        <a:prstGeom prst="rect">
          <a:avLst/>
        </a:prstGeom>
        <a:solidFill>
          <a:schemeClr val="accent4">
            <a:hueOff val="-5149638"/>
            <a:satOff val="34644"/>
            <a:lumOff val="-166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Živahen promet</a:t>
          </a:r>
          <a:endParaRPr lang="sl-SI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5745" y="1790923"/>
        <a:ext cx="1372500" cy="1703184"/>
      </dsp:txXfrm>
    </dsp:sp>
    <dsp:sp modelId="{EE55DA0E-FFEE-45B2-B782-5E66FF9CC266}">
      <dsp:nvSpPr>
        <dsp:cNvPr id="0" name=""/>
        <dsp:cNvSpPr/>
      </dsp:nvSpPr>
      <dsp:spPr>
        <a:xfrm>
          <a:off x="1604495" y="3579267"/>
          <a:ext cx="1755000" cy="1703184"/>
        </a:xfrm>
        <a:prstGeom prst="rect">
          <a:avLst/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Trgovina s kolonijami</a:t>
          </a:r>
          <a:endParaRPr lang="sl-SI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4495" y="3579267"/>
        <a:ext cx="1755000" cy="1703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4C444-4EA9-40C8-A3B0-087DE3BAED6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3458E-8AB5-44B5-9A57-089CC8674DBD}">
      <dsp:nvSpPr>
        <dsp:cNvPr id="0" name=""/>
        <dsp:cNvSpPr/>
      </dsp:nvSpPr>
      <dsp:spPr>
        <a:xfrm>
          <a:off x="509717" y="338558"/>
          <a:ext cx="5018871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Nafta, premog, železo</a:t>
          </a:r>
          <a:endParaRPr lang="sl-SI" sz="2600" kern="1200" dirty="0"/>
        </a:p>
      </dsp:txBody>
      <dsp:txXfrm>
        <a:off x="509717" y="338558"/>
        <a:ext cx="5018871" cy="677550"/>
      </dsp:txXfrm>
    </dsp:sp>
    <dsp:sp modelId="{28E450D7-B68F-4AAB-88BB-C3EEE4743D3C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AC627-61EC-4AC1-93AC-4C6ADE799922}">
      <dsp:nvSpPr>
        <dsp:cNvPr id="0" name=""/>
        <dsp:cNvSpPr/>
      </dsp:nvSpPr>
      <dsp:spPr>
        <a:xfrm>
          <a:off x="995230" y="1354558"/>
          <a:ext cx="4533358" cy="677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Elektrotehnični izumi</a:t>
          </a:r>
          <a:endParaRPr lang="sl-SI" sz="2600" kern="1200" dirty="0"/>
        </a:p>
      </dsp:txBody>
      <dsp:txXfrm>
        <a:off x="995230" y="1354558"/>
        <a:ext cx="4533358" cy="677550"/>
      </dsp:txXfrm>
    </dsp:sp>
    <dsp:sp modelId="{318AE608-BC48-4AB7-B5AA-04D1366CA0B5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C2CC8-3E32-4DED-BBD7-8A1472556F91}">
      <dsp:nvSpPr>
        <dsp:cNvPr id="0" name=""/>
        <dsp:cNvSpPr/>
      </dsp:nvSpPr>
      <dsp:spPr>
        <a:xfrm>
          <a:off x="1144243" y="2370558"/>
          <a:ext cx="4384345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Širjenje železnice in rečne poti</a:t>
          </a:r>
          <a:endParaRPr lang="sl-SI" sz="2600" kern="1200" dirty="0"/>
        </a:p>
      </dsp:txBody>
      <dsp:txXfrm>
        <a:off x="1144243" y="2370558"/>
        <a:ext cx="4384345" cy="677550"/>
      </dsp:txXfrm>
    </dsp:sp>
    <dsp:sp modelId="{9E6D3EFE-C57B-4E9C-AC80-3B5C5C6E53E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34FCB-BDEA-43EA-B7A6-24C14735721B}">
      <dsp:nvSpPr>
        <dsp:cNvPr id="0" name=""/>
        <dsp:cNvSpPr/>
      </dsp:nvSpPr>
      <dsp:spPr>
        <a:xfrm>
          <a:off x="995230" y="3386558"/>
          <a:ext cx="4533358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Evropejski priseljenci </a:t>
          </a:r>
          <a:endParaRPr lang="sl-SI" sz="2600" kern="1200" dirty="0"/>
        </a:p>
      </dsp:txBody>
      <dsp:txXfrm>
        <a:off x="995230" y="3386558"/>
        <a:ext cx="4533358" cy="677550"/>
      </dsp:txXfrm>
    </dsp:sp>
    <dsp:sp modelId="{FD9479A7-F673-4CBC-8E13-9336CAA1C5A0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BA58E-6189-4843-ACF6-10AC632C8188}">
      <dsp:nvSpPr>
        <dsp:cNvPr id="0" name=""/>
        <dsp:cNvSpPr/>
      </dsp:nvSpPr>
      <dsp:spPr>
        <a:xfrm>
          <a:off x="509717" y="4402558"/>
          <a:ext cx="5018871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Zlata mrzlica - pionirji</a:t>
          </a:r>
          <a:endParaRPr lang="sl-SI" sz="2600" kern="1200" dirty="0"/>
        </a:p>
      </dsp:txBody>
      <dsp:txXfrm>
        <a:off x="509717" y="4402558"/>
        <a:ext cx="5018871" cy="677550"/>
      </dsp:txXfrm>
    </dsp:sp>
    <dsp:sp modelId="{3EB52650-6B55-4C9D-A37D-303D06F2673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Seznam s spremenljivo širino"/>
  <dgm:desc val="Omogoča poudarjanje elementov z različnimi težami.  Dobra izbira za dolga besedila na prvi ravni.  Širina vsake oblike je določena neodvisno na podlagi besedila v njej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Seznam s spremenljivo širino"/>
  <dgm:desc val="Omogoča poudarjanje elementov z različnimi težami.  Dobra izbira za dolga besedila na prvi ravni.  Širina vsake oblike je določena neodvisno na podlagi besedila v njej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6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2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5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4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6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1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4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5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619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pinning_jenny.jpg" TargetMode="External"/><Relationship Id="rId3" Type="http://schemas.openxmlformats.org/officeDocument/2006/relationships/hyperlink" Target="https://commons.wikimedia.org/wiki/File:Tom_Roberts_-_Shearing_the_rams_-_Google_Art_Project.jpg" TargetMode="External"/><Relationship Id="rId7" Type="http://schemas.openxmlformats.org/officeDocument/2006/relationships/hyperlink" Target="https://commons.wikimedia.org/wiki/File:Manchester_from_Kersal_Moor_William_Wylde_(1857).jpg" TargetMode="External"/><Relationship Id="rId2" Type="http://schemas.openxmlformats.org/officeDocument/2006/relationships/hyperlink" Target="http://saswesternnciv1a.pbworks.com/w/page/8242694/Danny%20Wi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iew_from_Kersal_Moor,_Salford_-_1820.jpg" TargetMode="External"/><Relationship Id="rId5" Type="http://schemas.openxmlformats.org/officeDocument/2006/relationships/hyperlink" Target="https://commons.wikimedia.org/wiki/File:View_from_Kersal_Moor,_Salford_-_1820.jpgir" TargetMode="External"/><Relationship Id="rId4" Type="http://schemas.openxmlformats.org/officeDocument/2006/relationships/hyperlink" Target="http://www.19thcenturyart-facos.com/artwork/iron-rolling-mil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sf.com/de/company/about-us/history/1865-1901.html" TargetMode="External"/><Relationship Id="rId3" Type="http://schemas.openxmlformats.org/officeDocument/2006/relationships/hyperlink" Target="https://commons.wikimedia.org/wiki/File:TM158_Strong_Calico_Loom_with_Planed_Framing_and_Catlow's_Patent_Dobby.png" TargetMode="External"/><Relationship Id="rId7" Type="http://schemas.openxmlformats.org/officeDocument/2006/relationships/hyperlink" Target="http://sl.wikipedia.org/wiki/Slika:Stephenson's_Rocket.jpg" TargetMode="External"/><Relationship Id="rId2" Type="http://schemas.openxmlformats.org/officeDocument/2006/relationships/hyperlink" Target="https://commons.wikimedia.org/wiki/File:Shuttle_with_bobi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Puffingbilly-side.jpg" TargetMode="External"/><Relationship Id="rId5" Type="http://schemas.openxmlformats.org/officeDocument/2006/relationships/hyperlink" Target="http://sl.wikipedia.org/wiki/Slika:Puffing_Billy_1862.jpg" TargetMode="External"/><Relationship Id="rId10" Type="http://schemas.openxmlformats.org/officeDocument/2006/relationships/hyperlink" Target="https://commons.wikimedia.org/wiki/File:69workmen.jpg" TargetMode="External"/><Relationship Id="rId4" Type="http://schemas.openxmlformats.org/officeDocument/2006/relationships/hyperlink" Target="https://commons.wikimedia.org/wiki/File:20070616_Dampfmaschine.jpg" TargetMode="External"/><Relationship Id="rId9" Type="http://schemas.openxmlformats.org/officeDocument/2006/relationships/hyperlink" Target="https://commons.wikimedia.org/wiki/File:Henry_Sandham_-_The_Cradle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istory.com/topics/industrial-revolution/videos/industrial-revolution?m=528e394da93ae&amp;s=undefined&amp;f=1&amp;free=fal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M2LsvSQ--w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history.com/topics/industrial-revolution/videos/steam-engine-drives-transportation-revolution?m=528e394da93ae&amp;s=undefined&amp;f=1&amp;free=fal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GfShmBnMTs" TargetMode="External"/><Relationship Id="rId5" Type="http://schemas.openxmlformats.org/officeDocument/2006/relationships/hyperlink" Target="http://www.youtube.com/watch?v=IUY-9NIoego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5000" dirty="0" smtClean="0"/>
              <a:t>Industrijska revolucija</a:t>
            </a:r>
            <a:br>
              <a:rPr lang="sl-SI" sz="5000" dirty="0" smtClean="0"/>
            </a:br>
            <a:r>
              <a:rPr lang="sl-SI" sz="5000" dirty="0" smtClean="0"/>
              <a:t>- začetki v </a:t>
            </a:r>
            <a:r>
              <a:rPr lang="sl-SI" sz="5000" dirty="0" err="1" smtClean="0"/>
              <a:t>evropi</a:t>
            </a:r>
            <a:r>
              <a:rPr lang="sl-SI" sz="5000" dirty="0" smtClean="0"/>
              <a:t> in po svetu</a:t>
            </a:r>
            <a:endParaRPr lang="sl-SI" sz="5000" dirty="0"/>
          </a:p>
        </p:txBody>
      </p:sp>
    </p:spTree>
    <p:extLst>
      <p:ext uri="{BB962C8B-B14F-4D97-AF65-F5344CB8AC3E}">
        <p14:creationId xmlns:p14="http://schemas.microsoft.com/office/powerpoint/2010/main" val="339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Razvoj železnic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sz="2600" dirty="0"/>
              <a:t>Parne stroje so vgradili v prve lokomotive in železnice so sredi 19. stoletja dobile vodilno vlogo v prometu in širjenju industrializacije. </a:t>
            </a:r>
          </a:p>
          <a:p>
            <a:pPr lvl="1"/>
            <a:r>
              <a:rPr lang="sl-SI" sz="2600" dirty="0"/>
              <a:t>Zaradi železnic je bilo potovanje ter prevoz surovin in izdelkov hitrejši in cenejši.</a:t>
            </a:r>
          </a:p>
          <a:p>
            <a:pPr lvl="1"/>
            <a:r>
              <a:rPr lang="sl-SI" sz="2600" dirty="0"/>
              <a:t>Veliko ljudi je dobilo zaposlitev pri železnicah. 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92558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8312" y="94006"/>
            <a:ext cx="5098391" cy="1013800"/>
          </a:xfrm>
        </p:spPr>
        <p:txBody>
          <a:bodyPr/>
          <a:lstStyle/>
          <a:p>
            <a:r>
              <a:rPr lang="sl-SI" dirty="0" smtClean="0"/>
              <a:t>Industrializacija v </a:t>
            </a:r>
            <a:r>
              <a:rPr lang="sl-SI" dirty="0" err="1" smtClean="0"/>
              <a:t>evropi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244" y="1182076"/>
            <a:ext cx="6863449" cy="1921731"/>
          </a:xfrm>
        </p:spPr>
      </p:pic>
      <p:pic>
        <p:nvPicPr>
          <p:cNvPr id="1026" name="Picture 2" descr="File:BASF Werk Ludwigshafen 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11" y="2414840"/>
            <a:ext cx="6735650" cy="37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6008893" y="5946067"/>
            <a:ext cx="6084369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sl-SI" sz="2200" dirty="0" smtClean="0"/>
              <a:t>Slika </a:t>
            </a:r>
            <a:r>
              <a:rPr lang="sl-SI" sz="2200" dirty="0" smtClean="0"/>
              <a:t>16: Kemična tovarna v Nemčiji 1881</a:t>
            </a:r>
            <a:endParaRPr lang="sl-SI" sz="2200" dirty="0"/>
          </a:p>
        </p:txBody>
      </p:sp>
      <p:pic>
        <p:nvPicPr>
          <p:cNvPr id="7" name="Označba mesta vseb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>
          <a:xfrm>
            <a:off x="-1" y="3490176"/>
            <a:ext cx="5115943" cy="2704562"/>
          </a:xfrm>
          <a:prstGeom prst="rect">
            <a:avLst/>
          </a:prstGeom>
        </p:spPr>
      </p:pic>
      <p:sp>
        <p:nvSpPr>
          <p:cNvPr id="8" name="Označba mesta vsebine 2"/>
          <p:cNvSpPr txBox="1">
            <a:spLocks/>
          </p:cNvSpPr>
          <p:nvPr/>
        </p:nvSpPr>
        <p:spPr>
          <a:xfrm>
            <a:off x="-1474631" y="5946067"/>
            <a:ext cx="6084369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sl-SI" sz="2200" dirty="0" smtClean="0"/>
              <a:t>Slika </a:t>
            </a:r>
            <a:r>
              <a:rPr lang="sl-SI" sz="2200" dirty="0" smtClean="0"/>
              <a:t>17: </a:t>
            </a:r>
            <a:r>
              <a:rPr lang="sl-SI" sz="2200" dirty="0" smtClean="0"/>
              <a:t>Graf industrijske proizvodnje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8492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Širjenje po </a:t>
            </a:r>
            <a:r>
              <a:rPr lang="sl-SI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evropi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sz="2600" dirty="0"/>
              <a:t>Evropa je sprva zaostajala za veliko Britanijo.</a:t>
            </a:r>
          </a:p>
          <a:p>
            <a:pPr lvl="1"/>
            <a:r>
              <a:rPr lang="sl-SI" sz="2600" dirty="0"/>
              <a:t>Nemčija je kmalu postala ena vodilnih držav.</a:t>
            </a:r>
          </a:p>
          <a:p>
            <a:pPr lvl="1"/>
            <a:r>
              <a:rPr lang="sl-SI" sz="2600" dirty="0"/>
              <a:t>Industrijski razvoj je vplival na carine, plovne poti, obnovo cestnih omrežij in gradnje železniških prog.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74060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9524" y="162087"/>
            <a:ext cx="11029616" cy="1013800"/>
          </a:xfrm>
        </p:spPr>
        <p:txBody>
          <a:bodyPr/>
          <a:lstStyle/>
          <a:p>
            <a:r>
              <a:rPr lang="sl-SI" dirty="0" smtClean="0"/>
              <a:t>Industrializacija v </a:t>
            </a:r>
            <a:r>
              <a:rPr lang="sl-SI" dirty="0" err="1" smtClean="0"/>
              <a:t>zda</a:t>
            </a:r>
            <a:endParaRPr lang="sl-SI" dirty="0"/>
          </a:p>
        </p:txBody>
      </p:sp>
      <p:pic>
        <p:nvPicPr>
          <p:cNvPr id="2050" name="Picture 2" descr="Henry Sandham - The Crad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9"/>
          <a:stretch/>
        </p:blipFill>
        <p:spPr bwMode="auto">
          <a:xfrm>
            <a:off x="8855281" y="162087"/>
            <a:ext cx="3237982" cy="314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6055219"/>
              </p:ext>
            </p:extLst>
          </p:nvPr>
        </p:nvGraphicFramePr>
        <p:xfrm>
          <a:off x="164564" y="1439333"/>
          <a:ext cx="56051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značba mesta vsebine 2"/>
          <p:cNvSpPr txBox="1">
            <a:spLocks/>
          </p:cNvSpPr>
          <p:nvPr/>
        </p:nvSpPr>
        <p:spPr>
          <a:xfrm>
            <a:off x="5641517" y="1917211"/>
            <a:ext cx="3175698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sl-SI" sz="2200" dirty="0" smtClean="0"/>
              <a:t>Slika </a:t>
            </a:r>
            <a:r>
              <a:rPr lang="sl-SI" sz="2200" dirty="0" smtClean="0"/>
              <a:t>19: Slovesnost ob odprtju proge, ki je povezovala vzhodno z zahodno obalo ZDA. </a:t>
            </a:r>
            <a:endParaRPr lang="sl-SI" sz="2200" dirty="0"/>
          </a:p>
        </p:txBody>
      </p:sp>
      <p:pic>
        <p:nvPicPr>
          <p:cNvPr id="2052" name="Picture 4" descr="File:69workm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66" y="3103808"/>
            <a:ext cx="4863897" cy="35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značba mesta vsebine 2"/>
          <p:cNvSpPr txBox="1">
            <a:spLocks/>
          </p:cNvSpPr>
          <p:nvPr/>
        </p:nvSpPr>
        <p:spPr>
          <a:xfrm>
            <a:off x="7167082" y="625133"/>
            <a:ext cx="1650133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sl-SI" sz="2200" dirty="0" smtClean="0">
                <a:solidFill>
                  <a:schemeClr val="bg1"/>
                </a:solidFill>
              </a:rPr>
              <a:t>Slika </a:t>
            </a:r>
            <a:r>
              <a:rPr lang="sl-SI" sz="2200" dirty="0" smtClean="0">
                <a:solidFill>
                  <a:schemeClr val="bg1"/>
                </a:solidFill>
              </a:rPr>
              <a:t>18: </a:t>
            </a:r>
            <a:r>
              <a:rPr lang="sl-SI" sz="2200" dirty="0">
                <a:solidFill>
                  <a:schemeClr val="bg1"/>
                </a:solidFill>
              </a:rPr>
              <a:t>Z</a:t>
            </a:r>
            <a:r>
              <a:rPr lang="sl-SI" sz="2200" dirty="0" smtClean="0">
                <a:solidFill>
                  <a:schemeClr val="bg1"/>
                </a:solidFill>
              </a:rPr>
              <a:t>latokop pri delu</a:t>
            </a:r>
            <a:endParaRPr lang="sl-SI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8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Širjenje po svetu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sz="2600" dirty="0"/>
              <a:t>V ZDA se začne industrializacija šele po državljanski vojni (tekstilna industrija) zaradi poselitve pionirjev proti zahodu (zlato, premog in nafta, poceni zemlja</a:t>
            </a:r>
            <a:r>
              <a:rPr lang="sl-SI" sz="2600" dirty="0" smtClean="0"/>
              <a:t>).</a:t>
            </a:r>
            <a:endParaRPr lang="sl-SI" sz="2600" dirty="0"/>
          </a:p>
          <a:p>
            <a:pPr lvl="1"/>
            <a:r>
              <a:rPr lang="sl-SI" sz="2600" dirty="0"/>
              <a:t>Spremenilo se je razmerje moči – industrijsko razvite države so tekmovale med seboj, nerazvite države (Afrika, Azija – izjema Japonska) so postale od njih odvisne. 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263806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6. POJMI:  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600" dirty="0"/>
              <a:t>industrijska revolucija, </a:t>
            </a:r>
            <a:endParaRPr lang="sl-SI" sz="2600" dirty="0" smtClean="0"/>
          </a:p>
          <a:p>
            <a:r>
              <a:rPr lang="sl-SI" sz="2600" dirty="0" smtClean="0"/>
              <a:t>industrializacija</a:t>
            </a:r>
            <a:r>
              <a:rPr lang="sl-SI" sz="2600" dirty="0"/>
              <a:t>, </a:t>
            </a:r>
            <a:endParaRPr lang="sl-SI" sz="2600" dirty="0" smtClean="0"/>
          </a:p>
          <a:p>
            <a:r>
              <a:rPr lang="sl-SI" sz="2600" dirty="0" smtClean="0"/>
              <a:t>prvi </a:t>
            </a:r>
            <a:r>
              <a:rPr lang="sl-SI" sz="2600" dirty="0"/>
              <a:t>stroji, </a:t>
            </a:r>
            <a:endParaRPr lang="sl-SI" sz="2600" dirty="0" smtClean="0"/>
          </a:p>
          <a:p>
            <a:r>
              <a:rPr lang="sl-SI" sz="2600" dirty="0"/>
              <a:t>p</a:t>
            </a:r>
            <a:r>
              <a:rPr lang="sl-SI" sz="2600" dirty="0" smtClean="0"/>
              <a:t>arni stroj</a:t>
            </a:r>
          </a:p>
          <a:p>
            <a:r>
              <a:rPr lang="sl-SI" sz="2600" dirty="0" smtClean="0"/>
              <a:t>tekstilna </a:t>
            </a:r>
            <a:r>
              <a:rPr lang="sl-SI" sz="2600" dirty="0"/>
              <a:t>industrija, </a:t>
            </a:r>
            <a:endParaRPr lang="sl-SI" sz="2600" dirty="0" smtClean="0"/>
          </a:p>
          <a:p>
            <a:r>
              <a:rPr lang="sl-SI" sz="2600" dirty="0" smtClean="0"/>
              <a:t>lokomotive</a:t>
            </a:r>
            <a:r>
              <a:rPr lang="sl-SI" sz="2600" dirty="0"/>
              <a:t>, </a:t>
            </a:r>
            <a:endParaRPr lang="sl-SI" sz="2600" dirty="0" smtClean="0"/>
          </a:p>
          <a:p>
            <a:r>
              <a:rPr lang="sl-SI" sz="2600" dirty="0" smtClean="0"/>
              <a:t>železnica</a:t>
            </a:r>
            <a:r>
              <a:rPr lang="sl-SI" sz="26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5574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Seznam slikovnega gradiva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7553" y="2592620"/>
            <a:ext cx="12074447" cy="426538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/>
              <a:t>Slika 1</a:t>
            </a:r>
            <a:r>
              <a:rPr lang="sl-SI" sz="2000" dirty="0" smtClean="0"/>
              <a:t>: Oglas za sejalni stroj v časopisu okrog 1730. </a:t>
            </a:r>
            <a:r>
              <a:rPr lang="sl-SI" sz="2000" dirty="0"/>
              <a:t>Vir: </a:t>
            </a:r>
            <a:r>
              <a:rPr lang="sl-SI" sz="2000" dirty="0">
                <a:hlinkClick r:id="rId2"/>
              </a:rPr>
              <a:t>http://</a:t>
            </a:r>
            <a:r>
              <a:rPr lang="sl-SI" sz="2000" dirty="0" smtClean="0">
                <a:hlinkClick r:id="rId2"/>
              </a:rPr>
              <a:t>saswesternnciv1a.pbworks.com/w/page/8242694/Danny%20Witt</a:t>
            </a:r>
            <a:r>
              <a:rPr lang="sl-SI" sz="2000" dirty="0" smtClean="0"/>
              <a:t>  </a:t>
            </a:r>
            <a:endParaRPr lang="sl-SI" sz="20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2: Striženje ovc v 19. stoletju,  </a:t>
            </a:r>
            <a:r>
              <a:rPr lang="sl-SI" sz="2000" dirty="0"/>
              <a:t>Tom Roberts, 1890,  Vir: </a:t>
            </a:r>
            <a:r>
              <a:rPr lang="sl-SI" sz="2000" dirty="0">
                <a:hlinkClick r:id="rId3"/>
              </a:rPr>
              <a:t>https://commons.wikimedia.org/wiki/File:Tom_Roberts_-_Shearing_the_rams_-_</a:t>
            </a:r>
            <a:r>
              <a:rPr lang="sl-SI" sz="2000" dirty="0" smtClean="0">
                <a:hlinkClick r:id="rId3"/>
              </a:rPr>
              <a:t>Google_Art_Project.jpg</a:t>
            </a:r>
            <a:r>
              <a:rPr lang="sl-SI" sz="2000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3: Tovarna železa, Adolf </a:t>
            </a:r>
            <a:r>
              <a:rPr lang="sl-SI" sz="2000" dirty="0" err="1" smtClean="0"/>
              <a:t>von</a:t>
            </a:r>
            <a:r>
              <a:rPr lang="sl-SI" sz="2000" dirty="0" smtClean="0"/>
              <a:t> </a:t>
            </a:r>
            <a:r>
              <a:rPr lang="sl-SI" sz="2000" dirty="0" err="1" smtClean="0"/>
              <a:t>Menzel</a:t>
            </a:r>
            <a:r>
              <a:rPr lang="sl-SI" sz="2000" dirty="0"/>
              <a:t>, 1875, Vir: </a:t>
            </a:r>
            <a:r>
              <a:rPr lang="sl-SI" sz="2000" dirty="0">
                <a:hlinkClick r:id="rId4"/>
              </a:rPr>
              <a:t>http://</a:t>
            </a:r>
            <a:r>
              <a:rPr lang="sl-SI" sz="2000" dirty="0" smtClean="0">
                <a:hlinkClick r:id="rId4"/>
              </a:rPr>
              <a:t>www.19thcenturyart-facos.com/artwork/iron-rolling-mill</a:t>
            </a:r>
            <a:r>
              <a:rPr lang="sl-SI" sz="2000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4: Gradnja </a:t>
            </a:r>
            <a:r>
              <a:rPr lang="sl-SI" sz="2000" dirty="0"/>
              <a:t>plovnega kanala v Manchestru konec 19. </a:t>
            </a:r>
            <a:r>
              <a:rPr lang="sl-SI" sz="2000" dirty="0" smtClean="0"/>
              <a:t>stoletja – pristanišče </a:t>
            </a:r>
            <a:r>
              <a:rPr lang="sl-SI" sz="2000" dirty="0" err="1" smtClean="0"/>
              <a:t>Eastham</a:t>
            </a:r>
            <a:r>
              <a:rPr lang="sl-SI" sz="2000" dirty="0" smtClean="0"/>
              <a:t>, Benjamin Williams </a:t>
            </a:r>
            <a:r>
              <a:rPr lang="sl-SI" sz="2000" dirty="0" err="1" smtClean="0"/>
              <a:t>Leader</a:t>
            </a:r>
            <a:r>
              <a:rPr lang="sl-SI" sz="2000" dirty="0" smtClean="0"/>
              <a:t>, 1891, galerija </a:t>
            </a:r>
            <a:r>
              <a:rPr lang="sl-SI" sz="2000" dirty="0" err="1" smtClean="0"/>
              <a:t>Oldham</a:t>
            </a:r>
            <a:endParaRPr lang="sl-SI" sz="20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5: Pogled </a:t>
            </a:r>
            <a:r>
              <a:rPr lang="sl-SI" sz="2000" dirty="0"/>
              <a:t>na Manchester v </a:t>
            </a:r>
            <a:r>
              <a:rPr lang="sl-SI" sz="2000" dirty="0" smtClean="0"/>
              <a:t>1820</a:t>
            </a:r>
            <a:r>
              <a:rPr lang="sl-SI" sz="2000" dirty="0"/>
              <a:t> </a:t>
            </a:r>
            <a:r>
              <a:rPr lang="sl-SI" sz="2000" dirty="0" smtClean="0"/>
              <a:t>z </a:t>
            </a:r>
            <a:r>
              <a:rPr lang="sl-SI" sz="2000" dirty="0" err="1" smtClean="0"/>
              <a:t>Kersal</a:t>
            </a:r>
            <a:r>
              <a:rPr lang="sl-SI" sz="2000" dirty="0" smtClean="0"/>
              <a:t> </a:t>
            </a:r>
            <a:r>
              <a:rPr lang="sl-SI" sz="2000" dirty="0" err="1" smtClean="0"/>
              <a:t>Moor</a:t>
            </a:r>
            <a:r>
              <a:rPr lang="sl-SI" sz="2000" dirty="0" smtClean="0"/>
              <a:t>,  </a:t>
            </a:r>
            <a:r>
              <a:rPr lang="sl-SI" sz="2000" dirty="0" err="1" smtClean="0"/>
              <a:t>Sebastian</a:t>
            </a:r>
            <a:r>
              <a:rPr lang="sl-SI" sz="2000" dirty="0" smtClean="0"/>
              <a:t> </a:t>
            </a:r>
            <a:r>
              <a:rPr lang="sl-SI" sz="2000" dirty="0" err="1" smtClean="0"/>
              <a:t>Pether</a:t>
            </a:r>
            <a:r>
              <a:rPr lang="sl-SI" sz="2000" dirty="0"/>
              <a:t>, 1820, </a:t>
            </a:r>
            <a:r>
              <a:rPr lang="sl-SI" sz="2000" dirty="0" smtClean="0"/>
              <a:t> Vir: </a:t>
            </a:r>
            <a:r>
              <a:rPr lang="sl-SI" sz="2000" dirty="0" smtClean="0">
                <a:hlinkClick r:id="rId5"/>
              </a:rPr>
              <a:t>https</a:t>
            </a:r>
            <a:r>
              <a:rPr lang="sl-SI" sz="2000" dirty="0">
                <a:hlinkClick r:id="rId5"/>
              </a:rPr>
              <a:t>://commons.wikimedia.org/wiki/File:View_from_Kersal_Moor,_Salford_-_</a:t>
            </a:r>
            <a:r>
              <a:rPr lang="sl-SI" sz="2000" dirty="0" smtClean="0">
                <a:hlinkClick r:id="rId5"/>
              </a:rPr>
              <a:t>1820.jpgir</a:t>
            </a:r>
            <a:r>
              <a:rPr lang="sl-SI" sz="2000" dirty="0"/>
              <a:t>: </a:t>
            </a:r>
            <a:r>
              <a:rPr lang="sl-SI" sz="2000" dirty="0">
                <a:hlinkClick r:id="rId6"/>
              </a:rPr>
              <a:t>https://commons.wikimedia.org/wiki/File:View_from_Kersal_Moor,_Salford_-_</a:t>
            </a:r>
            <a:r>
              <a:rPr lang="sl-SI" sz="2000" dirty="0" smtClean="0">
                <a:hlinkClick r:id="rId6"/>
              </a:rPr>
              <a:t>1820.jpg</a:t>
            </a:r>
            <a:r>
              <a:rPr lang="sl-SI" sz="2000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6: Pogled na Manchester, z </a:t>
            </a:r>
            <a:r>
              <a:rPr lang="sl-SI" sz="2000" dirty="0" err="1" smtClean="0"/>
              <a:t>Kersal</a:t>
            </a:r>
            <a:r>
              <a:rPr lang="sl-SI" sz="2000" dirty="0" smtClean="0"/>
              <a:t> </a:t>
            </a:r>
            <a:r>
              <a:rPr lang="sl-SI" sz="2000" dirty="0" err="1" smtClean="0"/>
              <a:t>Moor</a:t>
            </a:r>
            <a:r>
              <a:rPr lang="sl-SI" sz="2000" dirty="0" smtClean="0"/>
              <a:t>,  </a:t>
            </a:r>
            <a:r>
              <a:rPr lang="sl-SI" sz="2000" dirty="0" err="1" smtClean="0"/>
              <a:t>Wylliam</a:t>
            </a:r>
            <a:r>
              <a:rPr lang="sl-SI" sz="2000" dirty="0" smtClean="0"/>
              <a:t> </a:t>
            </a:r>
            <a:r>
              <a:rPr lang="sl-SI" sz="2000" dirty="0" err="1" smtClean="0"/>
              <a:t>Wylde</a:t>
            </a:r>
            <a:r>
              <a:rPr lang="sl-SI" sz="2000" dirty="0" smtClean="0"/>
              <a:t>, 1857</a:t>
            </a:r>
            <a:r>
              <a:rPr lang="sl-SI" sz="2000" dirty="0"/>
              <a:t>,  Vir: </a:t>
            </a:r>
            <a:r>
              <a:rPr lang="sl-SI" sz="2000" dirty="0">
                <a:hlinkClick r:id="rId7"/>
              </a:rPr>
              <a:t>https://commons.wikimedia.org/wiki/File:Manchester_from_Kersal_Moor_William_Wylde_(1857).</a:t>
            </a:r>
            <a:r>
              <a:rPr lang="sl-SI" sz="2000" dirty="0" smtClean="0">
                <a:hlinkClick r:id="rId7"/>
              </a:rPr>
              <a:t>jpg</a:t>
            </a:r>
            <a:r>
              <a:rPr lang="sl-SI" sz="2000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/>
              <a:t>Slika 7: Replika prvega predilnega stroja </a:t>
            </a:r>
            <a:r>
              <a:rPr lang="sl-SI" sz="2000" dirty="0" smtClean="0"/>
              <a:t>Jenny v Muzeju zgodnje in </a:t>
            </a:r>
            <a:r>
              <a:rPr lang="sl-SI" sz="2000" dirty="0" err="1" smtClean="0"/>
              <a:t>dustrializacije</a:t>
            </a:r>
            <a:r>
              <a:rPr lang="sl-SI" sz="2000" dirty="0" smtClean="0"/>
              <a:t> </a:t>
            </a:r>
            <a:r>
              <a:rPr lang="sl-SI" sz="2000" dirty="0" err="1" smtClean="0"/>
              <a:t>Wupertall</a:t>
            </a:r>
            <a:r>
              <a:rPr lang="sl-SI" sz="2000" dirty="0"/>
              <a:t>, Nemčija; Vir:  </a:t>
            </a:r>
            <a:r>
              <a:rPr lang="sl-SI" sz="2000" dirty="0">
                <a:hlinkClick r:id="rId8"/>
              </a:rPr>
              <a:t>https://</a:t>
            </a:r>
            <a:r>
              <a:rPr lang="sl-SI" sz="2000" dirty="0" smtClean="0">
                <a:hlinkClick r:id="rId8"/>
              </a:rPr>
              <a:t>commons.wikimedia.org/wiki/File:Spinning_jenny.jpg</a:t>
            </a:r>
            <a:r>
              <a:rPr lang="sl-SI" sz="2000" dirty="0" smtClean="0"/>
              <a:t> </a:t>
            </a:r>
            <a:endParaRPr lang="sl-SI" sz="20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sl-SI" sz="20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77972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767" y="0"/>
            <a:ext cx="11029616" cy="1013800"/>
          </a:xfrm>
        </p:spPr>
        <p:txBody>
          <a:bodyPr/>
          <a:lstStyle/>
          <a:p>
            <a:r>
              <a:rPr lang="sl-SI" dirty="0" smtClean="0"/>
              <a:t>Seznam slikovnega gradiva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7553" y="2463831"/>
            <a:ext cx="12074447" cy="426538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</a:t>
            </a:r>
            <a:r>
              <a:rPr lang="sl-SI" sz="2000" dirty="0"/>
              <a:t>8: Replika čolnička na kolesih, Vir: </a:t>
            </a:r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commons.wikimedia.org/wiki/File:Shuttle_with_bobin.jpg</a:t>
            </a:r>
            <a:r>
              <a:rPr lang="sl-SI" sz="2000" dirty="0" smtClean="0"/>
              <a:t> </a:t>
            </a:r>
            <a:endParaRPr lang="sl-SI" sz="20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9: Mehanske statve na upodobitvi </a:t>
            </a:r>
            <a:r>
              <a:rPr lang="sl-SI" sz="2000" dirty="0"/>
              <a:t>v časopisu leta 1892, Vir: </a:t>
            </a:r>
            <a:r>
              <a:rPr lang="sl-SI" sz="2000" dirty="0">
                <a:hlinkClick r:id="rId3"/>
              </a:rPr>
              <a:t>https://</a:t>
            </a:r>
            <a:r>
              <a:rPr lang="sl-SI" sz="2000" dirty="0" smtClean="0">
                <a:hlinkClick r:id="rId3"/>
              </a:rPr>
              <a:t>commons.wikimedia.org/wiki/File:TM158_Strong_Calico_Loom_with_Planed_Framing_and_Catlow%27s_Patent_Dobby.png</a:t>
            </a:r>
            <a:r>
              <a:rPr lang="sl-SI" sz="2000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10: James Watt, Carl </a:t>
            </a:r>
            <a:r>
              <a:rPr lang="sl-SI" sz="2000" dirty="0" err="1" smtClean="0"/>
              <a:t>Frederik</a:t>
            </a:r>
            <a:r>
              <a:rPr lang="sl-SI" sz="2000" dirty="0" smtClean="0"/>
              <a:t> von Breda, 1792, Narodna galerija v Londonu;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11: </a:t>
            </a:r>
            <a:r>
              <a:rPr lang="sl-SI" sz="2000" dirty="0"/>
              <a:t>Replika Wattovega pranega </a:t>
            </a:r>
            <a:r>
              <a:rPr lang="sl-SI" sz="2000" dirty="0" smtClean="0"/>
              <a:t>stroja v rudniku srebra „Alte Elisabeth“ v </a:t>
            </a:r>
            <a:r>
              <a:rPr lang="sl-SI" sz="2000" dirty="0" err="1" smtClean="0"/>
              <a:t>Freiburgu</a:t>
            </a:r>
            <a:r>
              <a:rPr lang="sl-SI" sz="2000" dirty="0"/>
              <a:t>, Nemčija; Vir: </a:t>
            </a:r>
            <a:r>
              <a:rPr lang="sl-SI" sz="2000" dirty="0">
                <a:hlinkClick r:id="rId4"/>
              </a:rPr>
              <a:t>https://</a:t>
            </a:r>
            <a:r>
              <a:rPr lang="sl-SI" sz="2000" dirty="0" smtClean="0">
                <a:hlinkClick r:id="rId4"/>
              </a:rPr>
              <a:t>commons.wikimedia.org/wiki/File:20070616_Dampfmaschine.jpg</a:t>
            </a:r>
            <a:r>
              <a:rPr lang="sl-SI" sz="2000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12:  </a:t>
            </a:r>
            <a:r>
              <a:rPr lang="sl-SI" sz="2000" dirty="0" smtClean="0">
                <a:solidFill>
                  <a:schemeClr val="accent1"/>
                </a:solidFill>
              </a:rPr>
              <a:t>Lokomotiva </a:t>
            </a:r>
            <a:r>
              <a:rPr lang="sl-SI" sz="2000" dirty="0" err="1">
                <a:solidFill>
                  <a:schemeClr val="accent1"/>
                </a:solidFill>
              </a:rPr>
              <a:t>Puffing</a:t>
            </a:r>
            <a:r>
              <a:rPr lang="sl-SI" sz="2000" dirty="0">
                <a:solidFill>
                  <a:schemeClr val="accent1"/>
                </a:solidFill>
              </a:rPr>
              <a:t> </a:t>
            </a:r>
            <a:r>
              <a:rPr lang="sl-SI" sz="2000" dirty="0" err="1">
                <a:solidFill>
                  <a:schemeClr val="accent1"/>
                </a:solidFill>
              </a:rPr>
              <a:t>Billy</a:t>
            </a:r>
            <a:r>
              <a:rPr lang="sl-SI" sz="2000" dirty="0">
                <a:solidFill>
                  <a:schemeClr val="accent1"/>
                </a:solidFill>
              </a:rPr>
              <a:t>,  prva komercialno uspešna lokomotiva slikana pred odhodom v muzej leta </a:t>
            </a:r>
            <a:r>
              <a:rPr lang="sl-SI" sz="2000" dirty="0" smtClean="0">
                <a:solidFill>
                  <a:schemeClr val="accent1"/>
                </a:solidFill>
              </a:rPr>
              <a:t>1862, Vir: </a:t>
            </a:r>
            <a:r>
              <a:rPr lang="sl-SI" sz="2000" dirty="0" smtClean="0"/>
              <a:t> </a:t>
            </a:r>
            <a:r>
              <a:rPr lang="sl-SI" u="sng" dirty="0" smtClean="0">
                <a:hlinkClick r:id="rId5"/>
              </a:rPr>
              <a:t>http</a:t>
            </a:r>
            <a:r>
              <a:rPr lang="sl-SI" u="sng" dirty="0">
                <a:hlinkClick r:id="rId5"/>
              </a:rPr>
              <a:t>://</a:t>
            </a:r>
            <a:r>
              <a:rPr lang="sl-SI" u="sng" dirty="0" smtClean="0">
                <a:hlinkClick r:id="rId5"/>
              </a:rPr>
              <a:t>sl.wikipedia.org/wiki/Slika:Puffing_Billy_1862.jpg</a:t>
            </a:r>
            <a:endParaRPr lang="sl-SI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13: </a:t>
            </a:r>
            <a:r>
              <a:rPr lang="sl-SI" sz="2000" dirty="0">
                <a:solidFill>
                  <a:schemeClr val="accent1"/>
                </a:solidFill>
              </a:rPr>
              <a:t>Lokomotiva </a:t>
            </a:r>
            <a:r>
              <a:rPr lang="sl-SI" sz="2000" dirty="0" err="1">
                <a:solidFill>
                  <a:schemeClr val="accent1"/>
                </a:solidFill>
              </a:rPr>
              <a:t>Puffing</a:t>
            </a:r>
            <a:r>
              <a:rPr lang="sl-SI" sz="2000" dirty="0">
                <a:solidFill>
                  <a:schemeClr val="accent1"/>
                </a:solidFill>
              </a:rPr>
              <a:t> </a:t>
            </a:r>
            <a:r>
              <a:rPr lang="sl-SI" sz="2000" dirty="0" err="1" smtClean="0">
                <a:solidFill>
                  <a:schemeClr val="accent1"/>
                </a:solidFill>
              </a:rPr>
              <a:t>Billy</a:t>
            </a:r>
            <a:r>
              <a:rPr lang="sl-SI" sz="2000" dirty="0" smtClean="0">
                <a:solidFill>
                  <a:schemeClr val="accent1"/>
                </a:solidFill>
              </a:rPr>
              <a:t> na </a:t>
            </a:r>
            <a:r>
              <a:rPr lang="sl-SI" sz="2000" dirty="0">
                <a:solidFill>
                  <a:schemeClr val="accent1"/>
                </a:solidFill>
              </a:rPr>
              <a:t>današnji lokaciji v </a:t>
            </a:r>
            <a:r>
              <a:rPr lang="sl-SI" sz="2000" dirty="0" smtClean="0">
                <a:solidFill>
                  <a:schemeClr val="accent1"/>
                </a:solidFill>
              </a:rPr>
              <a:t>muzeju, Vir: </a:t>
            </a:r>
            <a:r>
              <a:rPr lang="sl-SI" u="sng" dirty="0">
                <a:hlinkClick r:id="rId6"/>
              </a:rPr>
              <a:t>http://</a:t>
            </a:r>
            <a:r>
              <a:rPr lang="sl-SI" u="sng" dirty="0" smtClean="0">
                <a:hlinkClick r:id="rId6"/>
              </a:rPr>
              <a:t>en.wikipedia.org/wiki/File:Puffingbilly-side.jpg</a:t>
            </a:r>
            <a:r>
              <a:rPr lang="sl-SI" u="sng" dirty="0" smtClean="0"/>
              <a:t> </a:t>
            </a:r>
            <a:endParaRPr lang="sl-SI" sz="20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/>
              <a:t>Slika 14: Stephensonova lokomotiva </a:t>
            </a:r>
            <a:r>
              <a:rPr lang="sl-SI" sz="2000" dirty="0" err="1" smtClean="0"/>
              <a:t>Rocket</a:t>
            </a:r>
            <a:r>
              <a:rPr lang="sl-SI" sz="2000" dirty="0" smtClean="0"/>
              <a:t>;  Vir: </a:t>
            </a:r>
            <a:r>
              <a:rPr lang="sl-SI" u="sng" dirty="0">
                <a:hlinkClick r:id="rId7"/>
              </a:rPr>
              <a:t>http://</a:t>
            </a:r>
            <a:r>
              <a:rPr lang="sl-SI" u="sng" dirty="0" smtClean="0">
                <a:hlinkClick r:id="rId7"/>
              </a:rPr>
              <a:t>sl.wikipedia.org/wiki/Slika:Stephenson%27s_Rocket.jpg</a:t>
            </a:r>
            <a:r>
              <a:rPr lang="sl-SI" u="sng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/>
              <a:t>Slika 15: Železniško omrežje Evrope v 19. </a:t>
            </a:r>
            <a:r>
              <a:rPr lang="sl-SI" dirty="0" smtClean="0"/>
              <a:t>stoletju, Vir: </a:t>
            </a:r>
            <a:r>
              <a:rPr lang="sl-SI" dirty="0" err="1" smtClean="0"/>
              <a:t>Mirjanič</a:t>
            </a:r>
            <a:r>
              <a:rPr lang="sl-SI" dirty="0" smtClean="0"/>
              <a:t> </a:t>
            </a:r>
            <a:r>
              <a:rPr lang="sl-SI" dirty="0"/>
              <a:t>A. et. </a:t>
            </a:r>
            <a:r>
              <a:rPr lang="sl-SI" dirty="0" err="1" smtClean="0"/>
              <a:t>all</a:t>
            </a:r>
            <a:r>
              <a:rPr lang="sl-SI" dirty="0"/>
              <a:t>; Raziskujem preteklost 8. Učbenik za zgodovino v osmem razredu OŠ, Rokus </a:t>
            </a:r>
            <a:r>
              <a:rPr lang="sl-SI" dirty="0" err="1"/>
              <a:t>Klett</a:t>
            </a:r>
            <a:r>
              <a:rPr lang="sl-SI" dirty="0"/>
              <a:t>, Ljubljana 2013, str. </a:t>
            </a:r>
            <a:r>
              <a:rPr lang="sl-SI" dirty="0" smtClean="0"/>
              <a:t>123</a:t>
            </a:r>
            <a:r>
              <a:rPr lang="sl-SI" dirty="0" smtClean="0"/>
              <a:t>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 smtClean="0"/>
              <a:t>Slika 16: Kemična tovarna BASF v </a:t>
            </a:r>
            <a:r>
              <a:rPr lang="sl-SI" dirty="0" err="1" smtClean="0"/>
              <a:t>Ludwigshafen</a:t>
            </a:r>
            <a:r>
              <a:rPr lang="sl-SI" dirty="0" smtClean="0"/>
              <a:t>, Nemčiji </a:t>
            </a:r>
            <a:r>
              <a:rPr lang="sl-SI" dirty="0"/>
              <a:t>na razglednici iz leta 1881, Vir: </a:t>
            </a:r>
            <a:r>
              <a:rPr lang="sl-SI" dirty="0">
                <a:hlinkClick r:id="rId8"/>
              </a:rPr>
              <a:t>https://</a:t>
            </a:r>
            <a:r>
              <a:rPr lang="sl-SI" dirty="0" smtClean="0">
                <a:hlinkClick r:id="rId8"/>
              </a:rPr>
              <a:t>www.basf.com/de/company/about-us/history/1865-1901.html</a:t>
            </a:r>
            <a:r>
              <a:rPr lang="sl-SI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 smtClean="0"/>
              <a:t>Slika 17: Graf industrijske proizvodnje, Vir</a:t>
            </a:r>
            <a:r>
              <a:rPr lang="sl-SI" dirty="0"/>
              <a:t>: </a:t>
            </a:r>
            <a:r>
              <a:rPr lang="sl-SI" dirty="0" err="1"/>
              <a:t>Mirjanič</a:t>
            </a:r>
            <a:r>
              <a:rPr lang="sl-SI" dirty="0"/>
              <a:t> A. et. </a:t>
            </a:r>
            <a:r>
              <a:rPr lang="sl-SI" dirty="0" err="1"/>
              <a:t>all</a:t>
            </a:r>
            <a:r>
              <a:rPr lang="sl-SI" dirty="0"/>
              <a:t>; Raziskujem preteklost 8. Učbenik za zgodovino v osmem razredu OŠ, Rokus </a:t>
            </a:r>
            <a:r>
              <a:rPr lang="sl-SI" dirty="0" err="1"/>
              <a:t>Klett</a:t>
            </a:r>
            <a:r>
              <a:rPr lang="sl-SI" dirty="0"/>
              <a:t>, Ljubljana 2013, str. </a:t>
            </a:r>
            <a:r>
              <a:rPr lang="sl-SI" dirty="0" smtClean="0"/>
              <a:t>122.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/>
              <a:t>Slika 18: Zlatokop pri delu, Vir: </a:t>
            </a:r>
            <a:r>
              <a:rPr lang="sl-SI" dirty="0">
                <a:hlinkClick r:id="rId9"/>
              </a:rPr>
              <a:t>https://commons.wikimedia.org/wiki/File:Henry_Sandham_-_</a:t>
            </a:r>
            <a:r>
              <a:rPr lang="sl-SI" dirty="0" smtClean="0">
                <a:hlinkClick r:id="rId9"/>
              </a:rPr>
              <a:t>The_Cradle.jpg</a:t>
            </a:r>
            <a:r>
              <a:rPr lang="sl-SI" dirty="0" smtClean="0"/>
              <a:t>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sl-SI" dirty="0"/>
              <a:t>Slika 19: Slovesnost ob odprtju proge, ki je povezovala vzhodno z zahodno obalo ZDA, Vir: </a:t>
            </a:r>
            <a:r>
              <a:rPr lang="sl-SI" dirty="0">
                <a:hlinkClick r:id="rId10"/>
              </a:rPr>
              <a:t>https://</a:t>
            </a:r>
            <a:r>
              <a:rPr lang="sl-SI" dirty="0" smtClean="0">
                <a:hlinkClick r:id="rId10"/>
              </a:rPr>
              <a:t>commons.wikimedia.org/wiki/File:69workmen.jpg</a:t>
            </a:r>
            <a:r>
              <a:rPr lang="sl-SI" dirty="0" smtClean="0"/>
              <a:t> </a:t>
            </a:r>
            <a:endParaRPr lang="sl-SI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sl-SI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sl-SI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sl-SI" u="sng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sl-SI" sz="20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2392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8453" y="198063"/>
            <a:ext cx="11029616" cy="1013800"/>
          </a:xfrm>
        </p:spPr>
        <p:txBody>
          <a:bodyPr/>
          <a:lstStyle/>
          <a:p>
            <a:r>
              <a:rPr lang="sl-SI" dirty="0" smtClean="0"/>
              <a:t>NAPREDEK v kmetijstvu Velike </a:t>
            </a:r>
            <a:r>
              <a:rPr lang="sl-SI" dirty="0" err="1" smtClean="0"/>
              <a:t>britanije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052517"/>
              </p:ext>
            </p:extLst>
          </p:nvPr>
        </p:nvGraphicFramePr>
        <p:xfrm>
          <a:off x="-973014" y="1209553"/>
          <a:ext cx="4963990" cy="528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saswesternnciv1a.pbworks.com/f/ho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81" y="1213409"/>
            <a:ext cx="4332442" cy="28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3335628" y="6148326"/>
            <a:ext cx="3770024" cy="66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2: Striženje ovc v 19. stoletju</a:t>
            </a:r>
            <a:endParaRPr lang="sl-SI" sz="2200" dirty="0"/>
          </a:p>
        </p:txBody>
      </p:sp>
      <p:pic>
        <p:nvPicPr>
          <p:cNvPr id="2052" name="Picture 4" descr="File:Tom Roberts - Shearing the rams - Google Art Proje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3272448"/>
            <a:ext cx="5158868" cy="34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značba mesta vsebine 2"/>
          <p:cNvSpPr txBox="1">
            <a:spLocks/>
          </p:cNvSpPr>
          <p:nvPr/>
        </p:nvSpPr>
        <p:spPr>
          <a:xfrm>
            <a:off x="6819422" y="1604728"/>
            <a:ext cx="3459995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1: Sejalni stroji so se uveljavili konec 18. stoletja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402492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Manchester Ship Canal The Making of Eastham D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23" y="3643825"/>
            <a:ext cx="5108087" cy="30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238" y="174617"/>
            <a:ext cx="11029616" cy="1013800"/>
          </a:xfrm>
        </p:spPr>
        <p:txBody>
          <a:bodyPr/>
          <a:lstStyle/>
          <a:p>
            <a:r>
              <a:rPr lang="sl-SI" dirty="0" smtClean="0"/>
              <a:t>SPODBUJEVALNE OKOLIŠČINE ZA INDUSTRIJO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941069"/>
              </p:ext>
            </p:extLst>
          </p:nvPr>
        </p:nvGraphicFramePr>
        <p:xfrm>
          <a:off x="-973014" y="1209553"/>
          <a:ext cx="4963990" cy="528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s://upload.wikimedia.org/wikipedia/commons/3/35/Adolf_Friedrich_Erdmann_von_Menzel_0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6" y="1219202"/>
            <a:ext cx="5665420" cy="35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8010036" y="1688853"/>
            <a:ext cx="2791792" cy="66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3:  Tovarna železa</a:t>
            </a:r>
            <a:endParaRPr lang="sl-SI" sz="2200" dirty="0"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3242875" y="6046577"/>
            <a:ext cx="3807748" cy="66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sl-SI" sz="2200" dirty="0" smtClean="0"/>
              <a:t>Slika 4: Gradnja plovnega kanala v Manchestru konec 19. stoletja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68460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54737" y="3962399"/>
            <a:ext cx="5187456" cy="110150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Slika 6: Pogled na Manchester v 1850. </a:t>
            </a:r>
            <a:endParaRPr lang="sl-SI" dirty="0"/>
          </a:p>
        </p:txBody>
      </p:sp>
      <p:pic>
        <p:nvPicPr>
          <p:cNvPr id="1028" name="Picture 4" descr="https://upload.wikimedia.org/wikipedia/commons/1/15/View_from_Kersal_Moor%2C_Salford_-_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30770"/>
            <a:ext cx="5514036" cy="38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155575" y="2216854"/>
            <a:ext cx="5187456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dirty="0" smtClean="0"/>
              <a:t>Slika 5: Pogled na Manchester v 1820. </a:t>
            </a:r>
            <a:endParaRPr lang="sl-SI" dirty="0"/>
          </a:p>
        </p:txBody>
      </p:sp>
      <p:pic>
        <p:nvPicPr>
          <p:cNvPr id="1030" name="Picture 6" descr="File:Manchester from Kersal Moor William Wylde (185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37" y="128954"/>
            <a:ext cx="6288035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452238" y="795939"/>
            <a:ext cx="5302499" cy="139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BRITANIJA POSTANE PRVA INDSUTRIJSKA DRŽAVA NA SVETU</a:t>
            </a:r>
            <a:endParaRPr lang="sl-SI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41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282" y="123590"/>
            <a:ext cx="11029616" cy="1013800"/>
          </a:xfrm>
        </p:spPr>
        <p:txBody>
          <a:bodyPr/>
          <a:lstStyle/>
          <a:p>
            <a:r>
              <a:rPr lang="sl-SI" dirty="0" smtClean="0"/>
              <a:t>PRVI STROJI SO SE POJAVILI V TEKSTILNI INDUSTRIJI</a:t>
            </a:r>
            <a:endParaRPr lang="sl-SI" dirty="0"/>
          </a:p>
        </p:txBody>
      </p:sp>
      <p:pic>
        <p:nvPicPr>
          <p:cNvPr id="1026" name="Picture 2" descr="File:Spinning jen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9" y="1137390"/>
            <a:ext cx="4931580" cy="40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1726799" y="4821189"/>
            <a:ext cx="5629085" cy="110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 smtClean="0"/>
              <a:t>Slika 7: Replika prvega predilnega stroja Jenny </a:t>
            </a:r>
            <a:endParaRPr lang="sl-SI" sz="2200" dirty="0"/>
          </a:p>
        </p:txBody>
      </p:sp>
      <p:pic>
        <p:nvPicPr>
          <p:cNvPr id="1028" name="Picture 4" descr="File:Shuttle with bob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0" y="1137390"/>
            <a:ext cx="1362734" cy="54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1493164" y="5788464"/>
            <a:ext cx="2384437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8: Replika čolnička na kolesih</a:t>
            </a:r>
            <a:endParaRPr lang="sl-SI" sz="2200" dirty="0"/>
          </a:p>
        </p:txBody>
      </p:sp>
      <p:pic>
        <p:nvPicPr>
          <p:cNvPr id="1030" name="Picture 6" descr="File:TM158 Strong Calico Loom with Planed Framing and Catlow's Patent Dobb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06" y="1110638"/>
            <a:ext cx="3843372" cy="50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značba mesta vsebine 2"/>
          <p:cNvSpPr txBox="1">
            <a:spLocks/>
          </p:cNvSpPr>
          <p:nvPr/>
        </p:nvSpPr>
        <p:spPr>
          <a:xfrm>
            <a:off x="8533549" y="5788464"/>
            <a:ext cx="3658451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9: Mehanske statve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73406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James Watt je izumil parni stroj.</a:t>
            </a:r>
            <a:endParaRPr lang="sl-SI" dirty="0"/>
          </a:p>
        </p:txBody>
      </p:sp>
      <p:pic>
        <p:nvPicPr>
          <p:cNvPr id="2050" name="Picture 2" descr="File:20070616 Dampfmasch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2192735"/>
            <a:ext cx="5315307" cy="43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3738740" y="5458508"/>
            <a:ext cx="2996911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sl-SI" sz="2200" dirty="0" smtClean="0"/>
              <a:t>Slika 11: Replika Wattovega pranega stroja </a:t>
            </a:r>
            <a:endParaRPr lang="sl-SI" sz="2200" dirty="0"/>
          </a:p>
        </p:txBody>
      </p:sp>
      <p:pic>
        <p:nvPicPr>
          <p:cNvPr id="2052" name="Picture 4" descr="File:Watt James von Bred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5" y="1715956"/>
            <a:ext cx="3789227" cy="47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značba mesta vsebine 2"/>
          <p:cNvSpPr txBox="1">
            <a:spLocks/>
          </p:cNvSpPr>
          <p:nvPr/>
        </p:nvSpPr>
        <p:spPr>
          <a:xfrm>
            <a:off x="4107802" y="1628248"/>
            <a:ext cx="2264961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l-SI" sz="2200" dirty="0" smtClean="0"/>
              <a:t>Slika 10: Izumitelj James Watt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517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Velika </a:t>
            </a: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Britanija – prva industrijska država v svetu</a:t>
            </a:r>
          </a:p>
          <a:p>
            <a:pPr lvl="1"/>
            <a:r>
              <a:rPr lang="sl-SI" sz="2600" dirty="0"/>
              <a:t>Vzroki: gospodarsko stabilna, veliko kolonij in trgovanje z njimi, veliko premoga in železa, veliko delovne sile, politično stabilna, …</a:t>
            </a:r>
          </a:p>
          <a:p>
            <a:pPr marL="0" lvl="0" indent="0">
              <a:buNone/>
            </a:pP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Prvi </a:t>
            </a: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stroji (UČB str. 119)</a:t>
            </a:r>
          </a:p>
          <a:p>
            <a:pPr lvl="1"/>
            <a:r>
              <a:rPr lang="sl-SI" sz="2600" dirty="0"/>
              <a:t>Parni stroj je spremenil ročno delo spremenil v industrijsko proizvodnjo.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122139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361" y="580429"/>
            <a:ext cx="3311270" cy="11430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železna 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9" name="Slika 2072" descr="Slika:Puffing Billy 1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37" y="54631"/>
            <a:ext cx="5043545" cy="31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2" name="Slika 2078" descr="File:Puffingbilly-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59" y="60159"/>
            <a:ext cx="4223772" cy="31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5" name="Slika 2073" descr="Slika:Stephenson's Rock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227" y="3343319"/>
            <a:ext cx="3604404" cy="33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otnik 15">
            <a:hlinkClick r:id="rId5"/>
          </p:cNvPr>
          <p:cNvSpPr/>
          <p:nvPr/>
        </p:nvSpPr>
        <p:spPr>
          <a:xfrm>
            <a:off x="9234181" y="4368631"/>
            <a:ext cx="280831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b="1" dirty="0">
                <a:ea typeface="Calibri" pitchFamily="34" charset="0"/>
                <a:cs typeface="Times New Roman" pitchFamily="18" charset="0"/>
              </a:rPr>
              <a:t>SPLETNA POVEZAVA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b="1" dirty="0">
                <a:ea typeface="Calibri" pitchFamily="34" charset="0"/>
                <a:cs typeface="Times New Roman" pitchFamily="18" charset="0"/>
              </a:rPr>
              <a:t>Posnetek vožnje replike </a:t>
            </a:r>
            <a:r>
              <a:rPr lang="sl-SI" b="1" dirty="0" err="1">
                <a:ea typeface="Calibri" pitchFamily="34" charset="0"/>
                <a:cs typeface="Times New Roman" pitchFamily="18" charset="0"/>
              </a:rPr>
              <a:t>Locomotion</a:t>
            </a:r>
            <a:r>
              <a:rPr lang="sl-SI" b="1" dirty="0">
                <a:ea typeface="Calibri" pitchFamily="34" charset="0"/>
                <a:cs typeface="Times New Roman" pitchFamily="18" charset="0"/>
              </a:rPr>
              <a:t> n. 1</a:t>
            </a:r>
          </a:p>
        </p:txBody>
      </p:sp>
      <p:sp>
        <p:nvSpPr>
          <p:cNvPr id="18" name="Pravokotnik 17">
            <a:hlinkClick r:id="rId6"/>
          </p:cNvPr>
          <p:cNvSpPr/>
          <p:nvPr/>
        </p:nvSpPr>
        <p:spPr>
          <a:xfrm>
            <a:off x="8947179" y="5496043"/>
            <a:ext cx="309531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b="1" dirty="0">
                <a:ea typeface="Calibri" pitchFamily="34" charset="0"/>
                <a:cs typeface="Times New Roman" pitchFamily="18" charset="0"/>
              </a:rPr>
              <a:t>SPLETNA POVEZAVA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01775" algn="l"/>
              </a:tabLst>
            </a:pPr>
            <a:r>
              <a:rPr lang="sl-SI" b="1" dirty="0">
                <a:ea typeface="Calibri" pitchFamily="34" charset="0"/>
                <a:cs typeface="Times New Roman" pitchFamily="18" charset="0"/>
              </a:rPr>
              <a:t>Film </a:t>
            </a:r>
            <a:r>
              <a:rPr lang="sl-SI" b="1" dirty="0" err="1">
                <a:ea typeface="Calibri" pitchFamily="34" charset="0"/>
                <a:cs typeface="Times New Roman" pitchFamily="18" charset="0"/>
              </a:rPr>
              <a:t>Our</a:t>
            </a:r>
            <a:r>
              <a:rPr lang="sl-SI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b="1" dirty="0" err="1">
                <a:ea typeface="Calibri" pitchFamily="34" charset="0"/>
                <a:cs typeface="Times New Roman" pitchFamily="18" charset="0"/>
              </a:rPr>
              <a:t>Hospitality</a:t>
            </a:r>
            <a:r>
              <a:rPr lang="sl-SI" b="1" dirty="0">
                <a:ea typeface="Calibri" pitchFamily="34" charset="0"/>
                <a:cs typeface="Times New Roman" pitchFamily="18" charset="0"/>
              </a:rPr>
              <a:t> (1923) prikazuje repliko lokomotive </a:t>
            </a:r>
            <a:r>
              <a:rPr lang="sl-SI" b="1" dirty="0" err="1">
                <a:ea typeface="Calibri" pitchFamily="34" charset="0"/>
                <a:cs typeface="Times New Roman" pitchFamily="18" charset="0"/>
              </a:rPr>
              <a:t>The</a:t>
            </a:r>
            <a:r>
              <a:rPr lang="sl-SI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b="1" dirty="0" err="1">
                <a:ea typeface="Calibri" pitchFamily="34" charset="0"/>
                <a:cs typeface="Times New Roman" pitchFamily="18" charset="0"/>
              </a:rPr>
              <a:t>Rocket</a:t>
            </a:r>
            <a:endParaRPr lang="sl-SI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3876541" y="3239343"/>
            <a:ext cx="8261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 smtClean="0">
                <a:solidFill>
                  <a:schemeClr val="accent1"/>
                </a:solidFill>
              </a:rPr>
              <a:t>Sliki 12 in 13: </a:t>
            </a:r>
            <a:r>
              <a:rPr lang="sl-SI" sz="2200" dirty="0">
                <a:solidFill>
                  <a:schemeClr val="accent1"/>
                </a:solidFill>
              </a:rPr>
              <a:t>Lokomotiva </a:t>
            </a:r>
            <a:r>
              <a:rPr lang="sl-SI" sz="2200" dirty="0" err="1">
                <a:solidFill>
                  <a:schemeClr val="accent1"/>
                </a:solidFill>
              </a:rPr>
              <a:t>Puffing</a:t>
            </a:r>
            <a:r>
              <a:rPr lang="sl-SI" sz="2200" dirty="0">
                <a:solidFill>
                  <a:schemeClr val="accent1"/>
                </a:solidFill>
              </a:rPr>
              <a:t> </a:t>
            </a:r>
            <a:r>
              <a:rPr lang="sl-SI" sz="2200" dirty="0" err="1">
                <a:solidFill>
                  <a:schemeClr val="accent1"/>
                </a:solidFill>
              </a:rPr>
              <a:t>Billy</a:t>
            </a:r>
            <a:r>
              <a:rPr lang="sl-SI" sz="2200" dirty="0">
                <a:solidFill>
                  <a:schemeClr val="accent1"/>
                </a:solidFill>
              </a:rPr>
              <a:t>,  prva komercialno uspešna lokomotiva slikana pred odhodom v muzej leta 1862 in slikana na današnji lokaciji v muzeju. 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3760631" y="5588376"/>
            <a:ext cx="4597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>
                <a:solidFill>
                  <a:schemeClr val="accent1"/>
                </a:solidFill>
              </a:rPr>
              <a:t>Slika </a:t>
            </a:r>
            <a:r>
              <a:rPr lang="sl-SI" sz="2200" dirty="0" smtClean="0">
                <a:solidFill>
                  <a:schemeClr val="accent1"/>
                </a:solidFill>
              </a:rPr>
              <a:t>14:  </a:t>
            </a:r>
            <a:r>
              <a:rPr lang="sl-SI" sz="2200" dirty="0">
                <a:solidFill>
                  <a:schemeClr val="accent1"/>
                </a:solidFill>
              </a:rPr>
              <a:t>L</a:t>
            </a:r>
            <a:r>
              <a:rPr lang="sl-SI" sz="2200" dirty="0" smtClean="0">
                <a:solidFill>
                  <a:schemeClr val="accent1"/>
                </a:solidFill>
              </a:rPr>
              <a:t>okomotiva </a:t>
            </a:r>
            <a:r>
              <a:rPr lang="sl-SI" sz="2200" dirty="0" err="1">
                <a:solidFill>
                  <a:schemeClr val="accent1"/>
                </a:solidFill>
              </a:rPr>
              <a:t>Rocket</a:t>
            </a:r>
            <a:r>
              <a:rPr lang="sl-SI" sz="2200" dirty="0">
                <a:solidFill>
                  <a:schemeClr val="accent1"/>
                </a:solidFill>
              </a:rPr>
              <a:t>, ki je leta 1829 zmagala v dirki petih lokomotiv s hitrostjo skoraj 50 km/h</a:t>
            </a:r>
            <a:r>
              <a:rPr lang="sl-SI" sz="2200" dirty="0" smtClean="0">
                <a:solidFill>
                  <a:schemeClr val="accent1"/>
                </a:solidFill>
              </a:rPr>
              <a:t>.</a:t>
            </a:r>
            <a:endParaRPr lang="sl-SI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9524" y="96849"/>
            <a:ext cx="11029616" cy="1013800"/>
          </a:xfrm>
        </p:spPr>
        <p:txBody>
          <a:bodyPr/>
          <a:lstStyle/>
          <a:p>
            <a:r>
              <a:rPr lang="sl-SI" dirty="0" smtClean="0"/>
              <a:t>Razširjenost železniškega prometa v 19. stoletju</a:t>
            </a:r>
            <a:endParaRPr lang="sl-SI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325" y="1091103"/>
            <a:ext cx="8925418" cy="558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158414" y="5572598"/>
            <a:ext cx="2996911" cy="110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 panose="05020102010507070707" pitchFamily="18" charset="2"/>
              <a:buNone/>
            </a:pPr>
            <a:r>
              <a:rPr lang="sl-SI" sz="2200" dirty="0" smtClean="0"/>
              <a:t>Slika 15: Železniško omrežje Evrope v 19. stoletju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92096031"/>
      </p:ext>
    </p:extLst>
  </p:cSld>
  <p:clrMapOvr>
    <a:masterClrMapping/>
  </p:clrMapOvr>
</p:sld>
</file>

<file path=ppt/theme/theme1.xml><?xml version="1.0" encoding="utf-8"?>
<a:theme xmlns:a="http://schemas.openxmlformats.org/drawingml/2006/main" name="Deljeno">
  <a:themeElements>
    <a:clrScheme name="Deljen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eljen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ljen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Deljeno</Template>
  <TotalTime>236</TotalTime>
  <Words>949</Words>
  <Application>Microsoft Office PowerPoint</Application>
  <PresentationFormat>Širokozaslonsko</PresentationFormat>
  <Paragraphs>90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Wingdings 2</vt:lpstr>
      <vt:lpstr>Deljeno</vt:lpstr>
      <vt:lpstr>Industrijska revolucija - začetki v evropi in po svetu</vt:lpstr>
      <vt:lpstr>NAPREDEK v kmetijstvu Velike britanije</vt:lpstr>
      <vt:lpstr>SPODBUJEVALNE OKOLIŠČINE ZA INDUSTRIJO</vt:lpstr>
      <vt:lpstr>PowerPointova predstavitev</vt:lpstr>
      <vt:lpstr>PRVI STROJI SO SE POJAVILI V TEKSTILNI INDUSTRIJI</vt:lpstr>
      <vt:lpstr>James Watt je izumil parni stroj.</vt:lpstr>
      <vt:lpstr>PowerPointova predstavitev</vt:lpstr>
      <vt:lpstr>železna cesta </vt:lpstr>
      <vt:lpstr>Razširjenost železniškega prometa v 19. stoletju</vt:lpstr>
      <vt:lpstr>3. Razvoj železnic</vt:lpstr>
      <vt:lpstr>Industrializacija v evropi</vt:lpstr>
      <vt:lpstr>4. Širjenje po evropi</vt:lpstr>
      <vt:lpstr>Industrializacija v zda</vt:lpstr>
      <vt:lpstr>5. Širjenje po svetu</vt:lpstr>
      <vt:lpstr>6. POJMI:  </vt:lpstr>
      <vt:lpstr>Seznam slikovnega gradiva</vt:lpstr>
      <vt:lpstr>Seznam slikovnega gradiva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Industrijska revolucija - začetki v evropi in po svetu</dc:title>
  <dc:creator>Vesna</dc:creator>
  <cp:lastModifiedBy>Vesna</cp:lastModifiedBy>
  <cp:revision>25</cp:revision>
  <dcterms:created xsi:type="dcterms:W3CDTF">2016-04-12T14:14:58Z</dcterms:created>
  <dcterms:modified xsi:type="dcterms:W3CDTF">2016-04-15T06:59:28Z</dcterms:modified>
</cp:coreProperties>
</file>