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1FAC6A07-91F7-43E0-B910-3E78D5E8C9E4}" type="datetimeFigureOut">
              <a:rPr lang="sl-SI" smtClean="0"/>
              <a:t>1.4.2020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1629C39-3D39-416F-AB50-8076E32FA050}" type="slidenum">
              <a:rPr lang="sl-SI" smtClean="0"/>
              <a:t>‹#›</a:t>
            </a:fld>
            <a:endParaRPr lang="sl-SI"/>
          </a:p>
        </p:txBody>
      </p:sp>
    </p:spTree>
    <p:extLst>
      <p:ext uri="{BB962C8B-B14F-4D97-AF65-F5344CB8AC3E}">
        <p14:creationId xmlns:p14="http://schemas.microsoft.com/office/powerpoint/2010/main" val="346991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FAC6A07-91F7-43E0-B910-3E78D5E8C9E4}" type="datetimeFigureOut">
              <a:rPr lang="sl-SI" smtClean="0"/>
              <a:t>1.4.2020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1629C39-3D39-416F-AB50-8076E32FA050}" type="slidenum">
              <a:rPr lang="sl-SI" smtClean="0"/>
              <a:t>‹#›</a:t>
            </a:fld>
            <a:endParaRPr lang="sl-SI"/>
          </a:p>
        </p:txBody>
      </p:sp>
    </p:spTree>
    <p:extLst>
      <p:ext uri="{BB962C8B-B14F-4D97-AF65-F5344CB8AC3E}">
        <p14:creationId xmlns:p14="http://schemas.microsoft.com/office/powerpoint/2010/main" val="429117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FAC6A07-91F7-43E0-B910-3E78D5E8C9E4}" type="datetimeFigureOut">
              <a:rPr lang="sl-SI" smtClean="0"/>
              <a:t>1.4.2020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1629C39-3D39-416F-AB50-8076E32FA050}" type="slidenum">
              <a:rPr lang="sl-SI" smtClean="0"/>
              <a:t>‹#›</a:t>
            </a:fld>
            <a:endParaRPr lang="sl-SI"/>
          </a:p>
        </p:txBody>
      </p:sp>
    </p:spTree>
    <p:extLst>
      <p:ext uri="{BB962C8B-B14F-4D97-AF65-F5344CB8AC3E}">
        <p14:creationId xmlns:p14="http://schemas.microsoft.com/office/powerpoint/2010/main" val="363475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FAC6A07-91F7-43E0-B910-3E78D5E8C9E4}" type="datetimeFigureOut">
              <a:rPr lang="sl-SI" smtClean="0"/>
              <a:t>1.4.2020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1629C39-3D39-416F-AB50-8076E32FA050}" type="slidenum">
              <a:rPr lang="sl-SI" smtClean="0"/>
              <a:t>‹#›</a:t>
            </a:fld>
            <a:endParaRPr lang="sl-SI"/>
          </a:p>
        </p:txBody>
      </p:sp>
    </p:spTree>
    <p:extLst>
      <p:ext uri="{BB962C8B-B14F-4D97-AF65-F5344CB8AC3E}">
        <p14:creationId xmlns:p14="http://schemas.microsoft.com/office/powerpoint/2010/main" val="41794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1FAC6A07-91F7-43E0-B910-3E78D5E8C9E4}" type="datetimeFigureOut">
              <a:rPr lang="sl-SI" smtClean="0"/>
              <a:t>1.4.2020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1629C39-3D39-416F-AB50-8076E32FA050}" type="slidenum">
              <a:rPr lang="sl-SI" smtClean="0"/>
              <a:t>‹#›</a:t>
            </a:fld>
            <a:endParaRPr lang="sl-SI"/>
          </a:p>
        </p:txBody>
      </p:sp>
    </p:spTree>
    <p:extLst>
      <p:ext uri="{BB962C8B-B14F-4D97-AF65-F5344CB8AC3E}">
        <p14:creationId xmlns:p14="http://schemas.microsoft.com/office/powerpoint/2010/main" val="42667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1FAC6A07-91F7-43E0-B910-3E78D5E8C9E4}" type="datetimeFigureOut">
              <a:rPr lang="sl-SI" smtClean="0"/>
              <a:t>1.4.2020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1629C39-3D39-416F-AB50-8076E32FA050}" type="slidenum">
              <a:rPr lang="sl-SI" smtClean="0"/>
              <a:t>‹#›</a:t>
            </a:fld>
            <a:endParaRPr lang="sl-SI"/>
          </a:p>
        </p:txBody>
      </p:sp>
    </p:spTree>
    <p:extLst>
      <p:ext uri="{BB962C8B-B14F-4D97-AF65-F5344CB8AC3E}">
        <p14:creationId xmlns:p14="http://schemas.microsoft.com/office/powerpoint/2010/main" val="244846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1FAC6A07-91F7-43E0-B910-3E78D5E8C9E4}" type="datetimeFigureOut">
              <a:rPr lang="sl-SI" smtClean="0"/>
              <a:t>1.4.2020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81629C39-3D39-416F-AB50-8076E32FA050}" type="slidenum">
              <a:rPr lang="sl-SI" smtClean="0"/>
              <a:t>‹#›</a:t>
            </a:fld>
            <a:endParaRPr lang="sl-SI"/>
          </a:p>
        </p:txBody>
      </p:sp>
    </p:spTree>
    <p:extLst>
      <p:ext uri="{BB962C8B-B14F-4D97-AF65-F5344CB8AC3E}">
        <p14:creationId xmlns:p14="http://schemas.microsoft.com/office/powerpoint/2010/main" val="119962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1FAC6A07-91F7-43E0-B910-3E78D5E8C9E4}" type="datetimeFigureOut">
              <a:rPr lang="sl-SI" smtClean="0"/>
              <a:t>1.4.2020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81629C39-3D39-416F-AB50-8076E32FA050}" type="slidenum">
              <a:rPr lang="sl-SI" smtClean="0"/>
              <a:t>‹#›</a:t>
            </a:fld>
            <a:endParaRPr lang="sl-SI"/>
          </a:p>
        </p:txBody>
      </p:sp>
    </p:spTree>
    <p:extLst>
      <p:ext uri="{BB962C8B-B14F-4D97-AF65-F5344CB8AC3E}">
        <p14:creationId xmlns:p14="http://schemas.microsoft.com/office/powerpoint/2010/main" val="277305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FAC6A07-91F7-43E0-B910-3E78D5E8C9E4}" type="datetimeFigureOut">
              <a:rPr lang="sl-SI" smtClean="0"/>
              <a:t>1.4.2020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81629C39-3D39-416F-AB50-8076E32FA050}" type="slidenum">
              <a:rPr lang="sl-SI" smtClean="0"/>
              <a:t>‹#›</a:t>
            </a:fld>
            <a:endParaRPr lang="sl-SI"/>
          </a:p>
        </p:txBody>
      </p:sp>
    </p:spTree>
    <p:extLst>
      <p:ext uri="{BB962C8B-B14F-4D97-AF65-F5344CB8AC3E}">
        <p14:creationId xmlns:p14="http://schemas.microsoft.com/office/powerpoint/2010/main" val="382279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1FAC6A07-91F7-43E0-B910-3E78D5E8C9E4}" type="datetimeFigureOut">
              <a:rPr lang="sl-SI" smtClean="0"/>
              <a:t>1.4.2020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1629C39-3D39-416F-AB50-8076E32FA050}" type="slidenum">
              <a:rPr lang="sl-SI" smtClean="0"/>
              <a:t>‹#›</a:t>
            </a:fld>
            <a:endParaRPr lang="sl-SI"/>
          </a:p>
        </p:txBody>
      </p:sp>
    </p:spTree>
    <p:extLst>
      <p:ext uri="{BB962C8B-B14F-4D97-AF65-F5344CB8AC3E}">
        <p14:creationId xmlns:p14="http://schemas.microsoft.com/office/powerpoint/2010/main" val="305182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1FAC6A07-91F7-43E0-B910-3E78D5E8C9E4}" type="datetimeFigureOut">
              <a:rPr lang="sl-SI" smtClean="0"/>
              <a:t>1.4.2020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1629C39-3D39-416F-AB50-8076E32FA050}" type="slidenum">
              <a:rPr lang="sl-SI" smtClean="0"/>
              <a:t>‹#›</a:t>
            </a:fld>
            <a:endParaRPr lang="sl-SI"/>
          </a:p>
        </p:txBody>
      </p:sp>
    </p:spTree>
    <p:extLst>
      <p:ext uri="{BB962C8B-B14F-4D97-AF65-F5344CB8AC3E}">
        <p14:creationId xmlns:p14="http://schemas.microsoft.com/office/powerpoint/2010/main" val="61784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C6A07-91F7-43E0-B910-3E78D5E8C9E4}" type="datetimeFigureOut">
              <a:rPr lang="sl-SI" smtClean="0"/>
              <a:t>1.4.2020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29C39-3D39-416F-AB50-8076E32FA050}" type="slidenum">
              <a:rPr lang="sl-SI" smtClean="0"/>
              <a:t>‹#›</a:t>
            </a:fld>
            <a:endParaRPr lang="sl-SI"/>
          </a:p>
        </p:txBody>
      </p:sp>
    </p:spTree>
    <p:extLst>
      <p:ext uri="{BB962C8B-B14F-4D97-AF65-F5344CB8AC3E}">
        <p14:creationId xmlns:p14="http://schemas.microsoft.com/office/powerpoint/2010/main" val="174695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gicaljapan.co.uk/Images/jap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85375"/>
            <a:ext cx="4000500" cy="3152775"/>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2987824" y="2636912"/>
            <a:ext cx="2952328" cy="369332"/>
          </a:xfrm>
          <a:prstGeom prst="rect">
            <a:avLst/>
          </a:prstGeom>
          <a:noFill/>
        </p:spPr>
        <p:txBody>
          <a:bodyPr wrap="square" rtlCol="0">
            <a:spAutoFit/>
          </a:bodyPr>
          <a:lstStyle/>
          <a:p>
            <a:r>
              <a:rPr lang="sl-SI" dirty="0" smtClean="0"/>
              <a:t>JAPONSKA</a:t>
            </a:r>
            <a:endParaRPr lang="sl-SI" dirty="0"/>
          </a:p>
        </p:txBody>
      </p:sp>
      <p:pic>
        <p:nvPicPr>
          <p:cNvPr id="1028" name="Picture 4" descr="http://www.gojapango.com/travel/images/japan_map_cit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03" y="15461"/>
            <a:ext cx="2286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http://upload.wikimedia.org/wikipedia/en/9/9e/Flag_of_Japa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88714"/>
            <a:ext cx="2101754" cy="125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260" y="3230165"/>
            <a:ext cx="2202168" cy="271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http://mss.svarog.si/geografija/econtent/multimedia/59/10903/00_podlaga_rastlinstv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3663550"/>
            <a:ext cx="294934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37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anim calcmode="lin" valueType="num">
                                      <p:cBhvr>
                                        <p:cTn id="15" dur="2000" fill="hold"/>
                                        <p:tgtEl>
                                          <p:spTgt spid="1026"/>
                                        </p:tgtEl>
                                        <p:attrNameLst>
                                          <p:attrName>ppt_w</p:attrName>
                                        </p:attrNameLst>
                                      </p:cBhvr>
                                      <p:tavLst>
                                        <p:tav tm="0" fmla="#ppt_w*sin(2.5*pi*$)">
                                          <p:val>
                                            <p:fltVal val="0"/>
                                          </p:val>
                                        </p:tav>
                                        <p:tav tm="100000">
                                          <p:val>
                                            <p:fltVal val="1"/>
                                          </p:val>
                                        </p:tav>
                                      </p:tavLst>
                                    </p:anim>
                                    <p:anim calcmode="lin" valueType="num">
                                      <p:cBhvr>
                                        <p:cTn id="16"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graphicFrame>
        <p:nvGraphicFramePr>
          <p:cNvPr id="3" name="Tabela 2"/>
          <p:cNvGraphicFramePr>
            <a:graphicFrameLocks noGrp="1"/>
          </p:cNvGraphicFramePr>
          <p:nvPr>
            <p:extLst>
              <p:ext uri="{D42A27DB-BD31-4B8C-83A1-F6EECF244321}">
                <p14:modId xmlns:p14="http://schemas.microsoft.com/office/powerpoint/2010/main" val="2864159125"/>
              </p:ext>
            </p:extLst>
          </p:nvPr>
        </p:nvGraphicFramePr>
        <p:xfrm>
          <a:off x="457200" y="2858274"/>
          <a:ext cx="8229600" cy="2009814"/>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970625">
                <a:tc>
                  <a:txBody>
                    <a:bodyPr/>
                    <a:lstStyle/>
                    <a:p>
                      <a:pPr algn="ctr"/>
                      <a:r>
                        <a:rPr lang="sl-SI" sz="1800" dirty="0">
                          <a:solidFill>
                            <a:srgbClr val="408080"/>
                          </a:solidFill>
                          <a:effectLst/>
                        </a:rPr>
                        <a:t/>
                      </a:r>
                      <a:br>
                        <a:rPr lang="sl-SI" sz="1800" dirty="0">
                          <a:solidFill>
                            <a:srgbClr val="408080"/>
                          </a:solidFill>
                          <a:effectLst/>
                        </a:rPr>
                      </a:br>
                      <a:endParaRPr lang="sl-SI" sz="1800" dirty="0">
                        <a:solidFill>
                          <a:srgbClr val="408080"/>
                        </a:solidFill>
                        <a:effectLst/>
                      </a:endParaRPr>
                    </a:p>
                  </a:txBody>
                  <a:tcPr marL="89574" marR="89574" marT="44787" marB="44787" anchor="ctr">
                    <a:lnL>
                      <a:noFill/>
                    </a:lnL>
                    <a:lnR>
                      <a:noFill/>
                    </a:lnR>
                    <a:lnT>
                      <a:noFill/>
                    </a:lnT>
                    <a:lnB>
                      <a:noFill/>
                    </a:lnB>
                    <a:solidFill>
                      <a:srgbClr val="99CC99"/>
                    </a:solidFill>
                  </a:tcPr>
                </a:tc>
                <a:tc>
                  <a:txBody>
                    <a:bodyPr/>
                    <a:lstStyle/>
                    <a:p>
                      <a:r>
                        <a:rPr lang="sl-SI" sz="1800" dirty="0">
                          <a:solidFill>
                            <a:srgbClr val="408080"/>
                          </a:solidFill>
                          <a:effectLst/>
                        </a:rPr>
                        <a:t>Japonska je gorata in vulkanska dežela in primanjkuje ravnega sveta za kmetovanje. Četrtino</a:t>
                      </a:r>
                      <a:r>
                        <a:rPr lang="sl-SI" sz="1800" b="1" dirty="0">
                          <a:solidFill>
                            <a:srgbClr val="000066"/>
                          </a:solidFill>
                          <a:effectLst/>
                        </a:rPr>
                        <a:t> hrane mora uvažati</a:t>
                      </a:r>
                      <a:r>
                        <a:rPr lang="sl-SI" sz="1800" dirty="0">
                          <a:solidFill>
                            <a:srgbClr val="408080"/>
                          </a:solidFill>
                          <a:effectLst/>
                        </a:rPr>
                        <a:t>, primanjkljaje pa delno nadomesti s hrano iz morja. Japonska ima največjo </a:t>
                      </a:r>
                      <a:r>
                        <a:rPr lang="sl-SI" sz="1800" dirty="0" smtClean="0">
                          <a:solidFill>
                            <a:srgbClr val="408080"/>
                          </a:solidFill>
                          <a:effectLst/>
                        </a:rPr>
                        <a:t>svetovno </a:t>
                      </a:r>
                      <a:r>
                        <a:rPr lang="sl-SI" sz="1800" b="1" dirty="0" smtClean="0">
                          <a:solidFill>
                            <a:srgbClr val="000066"/>
                          </a:solidFill>
                          <a:effectLst/>
                        </a:rPr>
                        <a:t>ribiško </a:t>
                      </a:r>
                      <a:r>
                        <a:rPr lang="sl-SI" sz="1800" b="1" dirty="0">
                          <a:solidFill>
                            <a:srgbClr val="000066"/>
                          </a:solidFill>
                          <a:effectLst/>
                        </a:rPr>
                        <a:t>floto</a:t>
                      </a:r>
                      <a:r>
                        <a:rPr lang="sl-SI" sz="1800" dirty="0">
                          <a:solidFill>
                            <a:srgbClr val="408080"/>
                          </a:solidFill>
                          <a:effectLst/>
                        </a:rPr>
                        <a:t> in je leta 1999 nalovila 15% svetovnega ribiškega ulova.</a:t>
                      </a:r>
                    </a:p>
                  </a:txBody>
                  <a:tcPr marL="89574" marR="89574" marT="44787" marB="44787" anchor="ctr">
                    <a:lnL>
                      <a:noFill/>
                    </a:lnL>
                    <a:lnR>
                      <a:noFill/>
                    </a:lnR>
                    <a:lnT>
                      <a:noFill/>
                    </a:lnT>
                    <a:lnB>
                      <a:noFill/>
                    </a:lnB>
                    <a:solidFill>
                      <a:srgbClr val="99CC99"/>
                    </a:solidFill>
                  </a:tcPr>
                </a:tc>
                <a:extLst>
                  <a:ext uri="{0D108BD9-81ED-4DB2-BD59-A6C34878D82A}">
                    <a16:rowId xmlns:a16="http://schemas.microsoft.com/office/drawing/2014/main" val="10000"/>
                  </a:ext>
                </a:extLst>
              </a:tr>
            </a:tbl>
          </a:graphicData>
        </a:graphic>
      </p:graphicFrame>
      <p:pic>
        <p:nvPicPr>
          <p:cNvPr id="9217" name="Picture 1" descr="kitolov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7500"/>
            <a:ext cx="409575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tatic1.ringaraja.net/uploads/SLO/articles/815/large/Japonska_hranaprv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53" y="260648"/>
            <a:ext cx="3658443" cy="245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09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Pravokotnik 2"/>
          <p:cNvSpPr/>
          <p:nvPr/>
        </p:nvSpPr>
        <p:spPr>
          <a:xfrm>
            <a:off x="2915816" y="332656"/>
            <a:ext cx="5976664" cy="4801314"/>
          </a:xfrm>
          <a:prstGeom prst="rect">
            <a:avLst/>
          </a:prstGeom>
        </p:spPr>
        <p:txBody>
          <a:bodyPr wrap="square">
            <a:spAutoFit/>
          </a:bodyPr>
          <a:lstStyle/>
          <a:p>
            <a:r>
              <a:rPr lang="sl-SI" b="0" i="0" dirty="0" smtClean="0">
                <a:solidFill>
                  <a:srgbClr val="408080"/>
                </a:solidFill>
                <a:effectLst/>
                <a:latin typeface="Times New Roman"/>
              </a:rPr>
              <a:t>Japonska ima obilo vodne energije, visokokvalificirano delovno silo ter sodobni promet: najhitrejše železnice na svetu, sodobne ceste, </a:t>
            </a:r>
            <a:r>
              <a:rPr lang="sl-SI" b="0" i="0" dirty="0" err="1" smtClean="0">
                <a:solidFill>
                  <a:srgbClr val="408080"/>
                </a:solidFill>
                <a:effectLst/>
                <a:latin typeface="Times New Roman"/>
              </a:rPr>
              <a:t>visokorazvit</a:t>
            </a:r>
            <a:r>
              <a:rPr lang="sl-SI" b="0" i="0" dirty="0" smtClean="0">
                <a:solidFill>
                  <a:srgbClr val="408080"/>
                </a:solidFill>
                <a:effectLst/>
                <a:latin typeface="Times New Roman"/>
              </a:rPr>
              <a:t> letalski promet in močno trgovsko mornariško floto. Narašča tudi domače povpraševanje; Japonci pokupijo veliko izdelkov doma. </a:t>
            </a:r>
            <a:br>
              <a:rPr lang="sl-SI" b="0" i="0" dirty="0" smtClean="0">
                <a:solidFill>
                  <a:srgbClr val="408080"/>
                </a:solidFill>
                <a:effectLst/>
                <a:latin typeface="Times New Roman"/>
              </a:rPr>
            </a:br>
            <a:endParaRPr lang="sl-SI" b="0" i="0" dirty="0" smtClean="0">
              <a:solidFill>
                <a:srgbClr val="408080"/>
              </a:solidFill>
              <a:effectLst/>
              <a:latin typeface="Times New Roman"/>
            </a:endParaRPr>
          </a:p>
          <a:p>
            <a:r>
              <a:rPr lang="sl-SI" b="1" i="0" dirty="0" smtClean="0">
                <a:solidFill>
                  <a:srgbClr val="408080"/>
                </a:solidFill>
                <a:effectLst/>
                <a:latin typeface="Times New Roman"/>
              </a:rPr>
              <a:t>Industrija</a:t>
            </a:r>
            <a:r>
              <a:rPr lang="sl-SI" b="0" i="0" dirty="0" smtClean="0">
                <a:solidFill>
                  <a:srgbClr val="408080"/>
                </a:solidFill>
                <a:effectLst/>
                <a:latin typeface="Times New Roman"/>
              </a:rPr>
              <a:t> je visoko razvita in specializirana v elektroniko, avtomobilsko, strojno, papirno in kemično industrijo, optiko in finomehaniko ter elektrotehniko. Visoko razviti pa so tudi ladjedelništvo, gradbeništvo ter barvna in črna metalurgija.</a:t>
            </a:r>
          </a:p>
          <a:p>
            <a:r>
              <a:rPr lang="sl-SI" b="0" i="0" dirty="0" smtClean="0">
                <a:solidFill>
                  <a:srgbClr val="408080"/>
                </a:solidFill>
                <a:effectLst/>
                <a:latin typeface="Times New Roman"/>
              </a:rPr>
              <a:t>Delovna sila na Japonskem je </a:t>
            </a:r>
            <a:r>
              <a:rPr lang="sl-SI" b="1" i="0" dirty="0" smtClean="0">
                <a:solidFill>
                  <a:srgbClr val="000066"/>
                </a:solidFill>
                <a:effectLst/>
                <a:latin typeface="Times New Roman"/>
              </a:rPr>
              <a:t>visoko kvalificirana</a:t>
            </a:r>
            <a:r>
              <a:rPr lang="sl-SI" b="0" i="0" dirty="0" smtClean="0">
                <a:solidFill>
                  <a:srgbClr val="408080"/>
                </a:solidFill>
                <a:effectLst/>
                <a:latin typeface="Times New Roman"/>
              </a:rPr>
              <a:t>. Pomanjkanje nekvalificirane delovne sile za opravljanje težkih in umazanih del so nadomestili </a:t>
            </a:r>
            <a:r>
              <a:rPr lang="sl-SI" b="1" i="0" dirty="0" smtClean="0">
                <a:solidFill>
                  <a:srgbClr val="000066"/>
                </a:solidFill>
                <a:effectLst/>
                <a:latin typeface="Times New Roman"/>
              </a:rPr>
              <a:t>roboti</a:t>
            </a:r>
            <a:r>
              <a:rPr lang="sl-SI" b="0" i="0" dirty="0" smtClean="0">
                <a:solidFill>
                  <a:srgbClr val="408080"/>
                </a:solidFill>
                <a:effectLst/>
                <a:latin typeface="Times New Roman"/>
              </a:rPr>
              <a:t>.</a:t>
            </a:r>
          </a:p>
          <a:p>
            <a:r>
              <a:rPr lang="sl-SI" b="0" i="0" dirty="0" smtClean="0">
                <a:solidFill>
                  <a:srgbClr val="408080"/>
                </a:solidFill>
                <a:effectLst/>
                <a:latin typeface="Times New Roman"/>
              </a:rPr>
              <a:t>Japonska 20% blaga več izvaža kot uvaža; tako zaslužene devize pa porabi za </a:t>
            </a:r>
            <a:r>
              <a:rPr lang="sl-SI" b="1" i="0" dirty="0" smtClean="0">
                <a:solidFill>
                  <a:srgbClr val="408080"/>
                </a:solidFill>
                <a:effectLst/>
                <a:latin typeface="Times New Roman"/>
              </a:rPr>
              <a:t>uvoz surovin</a:t>
            </a:r>
            <a:r>
              <a:rPr lang="sl-SI" b="0" i="0" dirty="0" smtClean="0">
                <a:solidFill>
                  <a:srgbClr val="408080"/>
                </a:solidFill>
                <a:effectLst/>
                <a:latin typeface="Times New Roman"/>
              </a:rPr>
              <a:t>, katerih ji primanjkuje (skromne zaloge rud in nafte). Imenujejo jo "Velika tovarna z malo surovinami".</a:t>
            </a:r>
            <a:endParaRPr lang="sl-SI" b="0" i="0" dirty="0">
              <a:solidFill>
                <a:srgbClr val="408080"/>
              </a:solidFill>
              <a:effectLst/>
              <a:latin typeface="Times New Roman"/>
            </a:endParaRPr>
          </a:p>
        </p:txBody>
      </p:sp>
      <p:pic>
        <p:nvPicPr>
          <p:cNvPr id="10242" name="Picture 2" descr="http://www.facka.si/gradiva/geo/azija/foto/nissanrob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2381250" cy="179070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309" y="2420888"/>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725144"/>
            <a:ext cx="2340882" cy="17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285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ss.svarog.si/geografija/econtent/multimedia/59/10902/00_podlaga_podnebj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6944"/>
            <a:ext cx="5976664" cy="6281462"/>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2195736" y="548680"/>
            <a:ext cx="2808312" cy="369332"/>
          </a:xfrm>
          <a:prstGeom prst="rect">
            <a:avLst/>
          </a:prstGeom>
          <a:noFill/>
        </p:spPr>
        <p:txBody>
          <a:bodyPr wrap="square" rtlCol="0">
            <a:spAutoFit/>
          </a:bodyPr>
          <a:lstStyle/>
          <a:p>
            <a:r>
              <a:rPr lang="sl-SI" dirty="0" smtClean="0"/>
              <a:t>podnebje</a:t>
            </a:r>
            <a:endParaRPr lang="sl-SI" dirty="0"/>
          </a:p>
        </p:txBody>
      </p:sp>
    </p:spTree>
    <p:extLst>
      <p:ext uri="{BB962C8B-B14F-4D97-AF65-F5344CB8AC3E}">
        <p14:creationId xmlns:p14="http://schemas.microsoft.com/office/powerpoint/2010/main" val="124663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203848" y="335847"/>
            <a:ext cx="4824536" cy="5632311"/>
          </a:xfrm>
          <a:prstGeom prst="rect">
            <a:avLst/>
          </a:prstGeom>
        </p:spPr>
        <p:txBody>
          <a:bodyPr wrap="square">
            <a:spAutoFit/>
          </a:bodyPr>
          <a:lstStyle/>
          <a:p>
            <a:r>
              <a:rPr lang="sl-SI" dirty="0" smtClean="0"/>
              <a:t/>
            </a:r>
            <a:br>
              <a:rPr lang="sl-SI" dirty="0" smtClean="0"/>
            </a:br>
            <a:r>
              <a:rPr lang="sl-SI" b="0" i="0" dirty="0" smtClean="0">
                <a:solidFill>
                  <a:srgbClr val="4E4E4E"/>
                </a:solidFill>
                <a:effectLst/>
                <a:latin typeface="Arial"/>
              </a:rPr>
              <a:t>Potresna preteklost nam kaže, da so Japonsko otočje in otočja severovzhodnega Tihega oceana eno od potresno najbolj nevarnih območij na Zemlji. V pasu, ki se vleče od Tokia proti vzhodni obali </a:t>
            </a:r>
            <a:r>
              <a:rPr lang="sl-SI" b="0" i="0" dirty="0" err="1" smtClean="0">
                <a:solidFill>
                  <a:srgbClr val="4E4E4E"/>
                </a:solidFill>
                <a:effectLst/>
                <a:latin typeface="Arial"/>
              </a:rPr>
              <a:t>Honšuja</a:t>
            </a:r>
            <a:r>
              <a:rPr lang="sl-SI" b="0" i="0" dirty="0" smtClean="0">
                <a:solidFill>
                  <a:srgbClr val="4E4E4E"/>
                </a:solidFill>
                <a:effectLst/>
                <a:latin typeface="Arial"/>
              </a:rPr>
              <a:t> in </a:t>
            </a:r>
            <a:r>
              <a:rPr lang="sl-SI" b="0" i="0" dirty="0" err="1" smtClean="0">
                <a:solidFill>
                  <a:srgbClr val="4E4E4E"/>
                </a:solidFill>
                <a:effectLst/>
                <a:latin typeface="Arial"/>
              </a:rPr>
              <a:t>Hokaida</a:t>
            </a:r>
            <a:r>
              <a:rPr lang="sl-SI" b="0" i="0" dirty="0" smtClean="0">
                <a:solidFill>
                  <a:srgbClr val="4E4E4E"/>
                </a:solidFill>
                <a:effectLst/>
                <a:latin typeface="Arial"/>
              </a:rPr>
              <a:t> ter naprej proti </a:t>
            </a:r>
            <a:r>
              <a:rPr lang="sl-SI" b="0" i="0" dirty="0" err="1" smtClean="0">
                <a:solidFill>
                  <a:srgbClr val="4E4E4E"/>
                </a:solidFill>
                <a:effectLst/>
                <a:latin typeface="Arial"/>
              </a:rPr>
              <a:t>Kurilskim</a:t>
            </a:r>
            <a:r>
              <a:rPr lang="sl-SI" b="0" i="0" dirty="0" smtClean="0">
                <a:solidFill>
                  <a:srgbClr val="4E4E4E"/>
                </a:solidFill>
                <a:effectLst/>
                <a:latin typeface="Arial"/>
              </a:rPr>
              <a:t> otokom in Kamčatki, nastajajo predvsem plitvi in srednje globoki potresi. Globina žarišč tu ne presega 200 km, medtem ko so proti zahodu, pod Japonskim in Ohotskim morjem, žarišča globlja in segajo tudi 600 km globoko. </a:t>
            </a:r>
            <a:r>
              <a:rPr lang="sl-SI" b="0" i="0" dirty="0" err="1" smtClean="0">
                <a:solidFill>
                  <a:srgbClr val="4E4E4E"/>
                </a:solidFill>
                <a:effectLst/>
                <a:latin typeface="Arial"/>
              </a:rPr>
              <a:t>Podrivanje</a:t>
            </a:r>
            <a:r>
              <a:rPr lang="sl-SI" b="0" i="0" dirty="0" smtClean="0">
                <a:solidFill>
                  <a:srgbClr val="4E4E4E"/>
                </a:solidFill>
                <a:effectLst/>
                <a:latin typeface="Arial"/>
              </a:rPr>
              <a:t> Tihomorske plošče pod Evrazijsko in druge manjše plošče vpliva na nastanek potresov na Sahalinu, </a:t>
            </a:r>
            <a:r>
              <a:rPr lang="sl-SI" b="0" i="0" dirty="0" err="1" smtClean="0">
                <a:solidFill>
                  <a:srgbClr val="4E4E4E"/>
                </a:solidFill>
                <a:effectLst/>
                <a:latin typeface="Arial"/>
              </a:rPr>
              <a:t>Kurilskih</a:t>
            </a:r>
            <a:r>
              <a:rPr lang="sl-SI" b="0" i="0" dirty="0" smtClean="0">
                <a:solidFill>
                  <a:srgbClr val="4E4E4E"/>
                </a:solidFill>
                <a:effectLst/>
                <a:latin typeface="Arial"/>
              </a:rPr>
              <a:t> otokih, Aleutih, Filipinih itd. Območje Aljaske pa že leži na Severnoameriški plošči. V tem predelu se Tihomorska plošča podriva pod Severnoameriško, med njima pa poteka Aleutski jarek.</a:t>
            </a:r>
            <a:endParaRPr lang="sl-SI" dirty="0"/>
          </a:p>
        </p:txBody>
      </p:sp>
      <p:pic>
        <p:nvPicPr>
          <p:cNvPr id="4098" name="Picture 2" descr="http://www.o-4os.ce.edus.si/gradiva/geo/azija/foto/K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83060"/>
            <a:ext cx="2409825" cy="15525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racunalniske-novice.com/images/1/H_MAX_1024x768/20110312_JAPAN-slide-ZNGB-jumb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376" y="3501008"/>
            <a:ext cx="2899472" cy="225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49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aponsko otočje je med potresno najnevarnejšimi območji na Zeml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7" y="620688"/>
            <a:ext cx="8285376"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625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Japonski gospodarski čudež</a:t>
            </a:r>
            <a:endParaRPr lang="sl-SI" dirty="0"/>
          </a:p>
        </p:txBody>
      </p:sp>
      <p:sp>
        <p:nvSpPr>
          <p:cNvPr id="3" name="Pravokotnik 2"/>
          <p:cNvSpPr/>
          <p:nvPr/>
        </p:nvSpPr>
        <p:spPr>
          <a:xfrm>
            <a:off x="899592" y="1052735"/>
            <a:ext cx="4968552" cy="5078313"/>
          </a:xfrm>
          <a:prstGeom prst="rect">
            <a:avLst/>
          </a:prstGeom>
        </p:spPr>
        <p:txBody>
          <a:bodyPr wrap="square">
            <a:spAutoFit/>
          </a:bodyPr>
          <a:lstStyle/>
          <a:p>
            <a:r>
              <a:rPr lang="sl-SI" b="0" i="0" dirty="0" smtClean="0">
                <a:solidFill>
                  <a:srgbClr val="6C6C6C"/>
                </a:solidFill>
                <a:effectLst/>
                <a:latin typeface="Georgia"/>
              </a:rPr>
              <a:t>Japonska danes v svetu velja za pravi gospodarski čudež, ki se je zgodil zaradi zgodovinskih in družbenih okoliščin v 50. letih 20. stoletja. Res, da so Japonci bili veliki poraženci druge svetovne vojne, ampak so prav zaradi povojne ameriške pomoči postali gospodarska velesila. Do tega pa jih je pripeljala tudi njihova lastna gospodarska miselnost. Prvi so namreč spoznali, da je treba vlagati v razvoj najmodernejše tehnologije in v izobraževanje. Japonska danes v svetu predstavlja sebe z najmodernejšo kvalificirano delovno silo in najpomembnejše inovacijsko središče. Vzrok vsega tega pa je možno iskati v njihovi kulturni tradiciji, za katero je značilna izredna marljivost, discipliniranost in lojalnost, kar ljudje še danes spoštujejo in prav vsak turist to tudi občuti.</a:t>
            </a:r>
            <a:endParaRPr lang="sl-SI" dirty="0"/>
          </a:p>
        </p:txBody>
      </p:sp>
      <p:sp>
        <p:nvSpPr>
          <p:cNvPr id="4" name="AutoShape 2" descr="data:image/jpeg;base64,/9j/4AAQSkZJRgABAQAAAQABAAD/2wCEAAkGBhQSERUUExQVFBQVFBYUFhcVFRQUFxcXFxQXGBgXFBUYHCYeGBwjGhcYHy8gJCcpLCwsFx4xNTAqNSYrLCkBCQoKDgwOFA8PFCkYFBgpKSkpKSkpKSksKSwsKSkpKSkpKSkpKSkwKSkpLSo1MCktKSwtNSwpLCk2KSkpLDUyLv/AABEIANIA8AMBIgACEQEDEQH/xAAcAAAABwEBAAAAAAAAAAAAAAAAAQIDBAUGBwj/xABREAACAAMEBQgGBQgGCAcAAAABAgADEQQSITEFQVFhcQYHEyKBkaHwIzJCUrHBFGJy0eEzU3OCkqKy8QgVJDXC0iU0Q0SDk7PiFhdUY3Sj0//EABgBAQEBAQEAAAAAAAAAAAAAAAABAgQD/8QAHxEBAQACAQQDAAAAAAAAAAAAAAECETEDEiFRBEFh/9oADAMBAAIRAxEAPwDuECDgoAQIOCgBAg4KAECBAgDgoECAECDgiYA4JjDazoQXxx4QBEk4w5LmRzvltzjCSWk2Z0MxSQ8w9ZUIzVVAN5hvwB24gc6tnKW0Tq3586YpqCOkmIp4IpA7aCA7hprllZrNeVpgaYor0adZ60wBpgtfrUjA2rnUtK1b0SrqBQtTYK1qTGCW0OMqLU1NFU4nMknEmEvNZvWutxRDmOGyA6noLndltJQ2iW/SsWr0Si5S+bpF5q+rSu+sMTudadeNyTLCV6oa8Wp9Yg0rHNRaXGRXID1BkMhwh+xzXmMENDew6oKnjwgrqWg+dqQ5ZbQOiZSOsivMRq1qMASpGHeMY0UjlzYmytMsfbJT+ICOFSNFdGxDKwVT1ReBL7+rq44mJ9g0aZhrksB32zWxJi3pbq67UYMO8Q9HFX01LssvpJE25MXBqHwYax4R0bkJyxTSFn6QYTEbo5qiuDUBqK+ywII7RmDBGkgQIEAIECBACBBwUABAg4KAECBAgBAgQIAQIECAECBBwBEw10mNYcd6QzNMAlsco55zo8s2lAWSQxWdMWs11NDLlnIA5h3xFRiBU1BoY3GmNMpZpEyc/qy0LkDM0GCjeTQAb44MqvNZ502hmzWMx9lTqXcBRRuAgKqXZMlAoAKAbOAiatmA1RYpIgPJgquMuAJcTWl4Q20qAiNLhdmtFw1GeVYcYQw60gLCwSDOerHAYwjlJykSWbkrA5MRkeI3d8V2k9N9FL6OX6xHWOsboy7tU4wCp85ixqTU5xsuaDlN9F0gqMaS7TSQ9cgxNZTftkr/AMTdGMQA0vZAgNw8/KDtPrkjqVxF3C7jhd2UpUHdWIj2DAij5EcoPpthkWj2nQCZTVMUlJg4X1PZF7FBQIECAENzCcqdsOVhpnqKQDsCBAgBAgVhMyaFFWIA2kgfGAVAittHKWyp69pkrxmp98Q35dWEf7zLOrC83wBgL6BGYmc5NgFfTE092XNP+GI83nTsQ9qYcaYJT+IiA18EzUjAz+eKzA9WXPamxU/zwxO53pZxWy2huxa50yWpzgN+Zlc4ImhjAz+dJgOrY3Y7mbvPo4q7XzzTEwNkUHMXppw7Lm6Auucuc07o7MgqKrPmgawp9GrcXBb/AIYjJy9DOPYPfT/DFf8A+MLRNYzyyqZpDEKDQKBRQLxrkK8SdsbmxMjWeSTMk9M8pZjrPmTJRN4V9HdIFzHA0MBlTot/zZoPrf8AbBf1W/uGnH/tjSTS0prXMcP0dm6MLKDLeZnUYs9CAtTXAd1KRD/rtZtim2pEaWZExFdb4ZXVmXBHYVV8dddWGMFUMzRrD2TDMywnYe6NzO0YCwElmmhWRZ8uqdIgcAh1N2hUBqnDIGkV+i7XZ5tsmWW/MR1dkllxLIcqaEVFKEkEjDxgMc2j281ir0qTLAJEbnTOkksstRN/1kgFpICkS6nAO4OZGNACcsqxh+VGmUtEtQEusjXqjIqQQR3kQGUmzCxqYQRCqQYWIhtfiKee2ClSGb1VZtt1WanGgwhc1rgrmacQPvPhxjQ8gtLlG67YM1TVSQXfC84CnbmRTaRkaOm8w1tYWafJmVW7ODoG6po6C9dBzF5SeJMdUBjkL2fpVLLLldGVqHDMwru6MXaAZ4AxBs+m7UCxlzHAQ43SQMi2KkAkUBPWGqKk27ZWBHPNF8vbQSoeUWVq9ehNSK+qUUjUc6nDONXoflBKtQIltitLynBhXIkawaGhGBpEVZPNxwhJGyAppnAIpASIJjSDjHc6WmjJsRloaTLS4kAitQpBMwgjEdQMAdRYQGU5X8502axl2JrkoYdKoq0zfLPspsIxOYI15OwaAn2xrz9LMCg+kdrwB3zJh76VMJsloRpyStrBcKUGuh3kCg3kRt+SujzbBVj1UYr0YwVCppQrtFNcFZ9OSMsCn0hcNXS4cARKIGvbFVbtB9HWq3gcA4nBlB39UGtNoGcdom6ARU9VaAbo5jpeYFefMQVklRLXZMe9Usu1VGvXXjF0bZuy2Yj1pasa4G+R39XOEtYWJqSo2KoIHbXPzhDtmtSsxCim0ahll21iu0tynSUbqi8w7ogsbPYnHqsRWlbt7HjTt74fGhZv19eo6884yf8A4xtM1gL4lr7ssXe9vWPfF2ttc5s3axMBZNyec40btw+MZrT8roqVpjsoeOIi2l1ZgMyTSKflOTNLFMUlhZKnUTr+ZgIth5XMstZbyw4TBWDXGC49U4EGmo4YbYvpHOzORVUXgqKqqCkiYFCigC31JFBhhGENmYQTSjsio3dn5y2SY80PMvTBSZfVXV/qupqDsyw1QLZzmGYFQsqy1cOspJCpLLA1qyAUfferGAIMIZoDoy86Di0LaRMCzQApKywquuyYoADYYY7NVIh2Tl0su0fSOo8y+ZnXQlQ5a9eugjENiMYwZMETAbfTvLVbVOaa91Wb1gisAT72LE1PGkU8/TisSADQrdqd+vuihrBw0L2Wa4g/OHhh89/GKrRk7rBSc8jvizc0iBmaKmJehrT0T0aoU1usKG6xBxoSMia4EE5V2Q0xcA5E0i+smjZbdUTZd7IpMIln9Vjg3eIDV6C0jLJLrM69Q5F+64uXpzCpZXZbwRaM84UWmIFIuLXbZi1DMCR1VMxRXqAL6zLJYm9X2ycMTWsYS0aAmpjdanZMUgbxq3VEV8mbOlMbrsBWpUTJiA41OAbbj2wG/OmWlymWXdCmtQhbHHUizHVSRXfGl5t5LPOmTCzErLumprUO1RXAVoENK7eMcg0hyitBACm7T6zv/GzbTGq5F6btMhAwnC8c1ugqc7oKgAduB3iA7uDWFy025RlORPLqVpBpkugWbKAZgKlWUki8hO8UI1YbY1bzNkA7HIedbSIfSEuTU+gs9+lcL058yNoEsftGOvR5o5y9Mt/XdqZaEIZcoDckpag/rEwFbZ5LS5x6St0tUPjTv1ZCOw8j7OWEuYHvF7OsyYwIlMGY0VSRTpBQNia6tsc90SDOWoVhwUsP3cYtbJbbfZwwl26QiGgVZsoMUArRQWFcKnDfwgL7lxp0yms6oyO820GW6zL0y4iVvHrNdqSM6YDbnETlVpITUAHrUpUigA+qg+dIw9vsyvOE61aQSY6kn0aEY/VCCgHCBpHlpIVaSFZyB6zC4vEDM+EURdM29bKhRPXapJOfExiZkwk1OZhy22xprlmJJP3wxCC10FKRpyLMfo0J6z1AoApNKtgKkBanAVqco6A8izIk0K6OWkAhzOR+imdHNqJaBFaZ1wijC8bwYYGOb2BcQceMaGS2/VU8BriDQaftsuU5eSFW8pVEV1mAG+wvdIpINUCtqpeAOIMUVrUywiqcZdS/WK1d6XsRkQKKDjkdsHYL01+kAwUFZYJAFaZknUPWOs4ChJETrLowBqkdIwOFRVBtohpiTrZh9mCqeXIaaxuqSxxwWpwGJoKAcfCHpfJpmxLIoFRTpFZtWNJauBWuzUa0pGiNkvAuwU6qkCmAyVUuquWQqInSJJAr1DhgKqDlUeqDwxOcDhnByMTW5BpX8i7mtaUF5rpNMcgOENWjkcqoSJzEilF6C7UmlQDSgpjiQK0wzw2ljmN1l6KW5cXQTMbqZ1YAUFePdENVmM7KJRJWtSplsDTDAnOIu6xbciZjAFJspiRW7eQMOqWIKsFxFKYVxIpWKi2aDmy635ZoKgmhAwzowqpjfT5wPrDPIMCpPC+CO4RGWc0tiZLmWxAGSkEAggXJlUYVGRIyy21NuefRgdd0/WGHePuidJ5OT3UsqFgBU3aE02qB6w+zWNDaNFXpd3ofSg/lQxFQTUh5N0DKgrhtqcavSeSlss/Xk6xeughlOJz9mpu7jTWIL4Y+TLGNdXEEdm3dFq0y8A2sjH7Qz78+2H9IUtBN5TLtC4MtKFiBqr63A9bYWirsc6hKHCuX2vxy7ocpZpJmygKEbATxpiOw1h61GoV/eFDxERWcjLf4ikO2OZWqHI5bm1REPWS1uhHRu6GuARmUk54BTU64sW5RTCKTUSbTMOlHH6y3WGeuJdklNJsaNKDGdaJsxHdQSyrLYqJaEYqSQDvqYnaZd5NkQsAZzUkzXqGdVozKjHHGhA7d4jwy62rJJzdOvD4/dLbeJtQy5iTD1VuGvvXh44wm2WianVY0H1dYiNo1+uKxO5RLkd0dDlX3Mzb2TSqVqBOkzZYOo0usPFSO2PQwauffHmDkZbeg0jZBWlLUgc1HqlqNTYlCeJxrqj04rqwqhDDapBHeIIlx5H025mWu0Wg4rOnTZwI63VZmcD9nVHrK2Tbst291WbuBMeWbEyhFWtKKtDrBUCh8ICz5O6dnS5ShHSrGSMZYcDpWApQMpABO3VrgW+3zplL81BemTJeEg4GWWBP5XKqcetlDVk0fZ1XFEdsDhOnSAKa6LeAxqcog22zL7NFoxYf2h3FTWpxlipOMBBnyFalZhN5ioogUYUxNWNRjlhlnqimnnEUNQRrpv3ZfjFg9jAwMwDP3mpvzEMFEFatuoqKnZrJiiAJdcdRh+WQuwbzjDVon7BTCm6G5UstAW9ntNdZPee/aNsTPo8ycyolTrOeApTE+coRoLQ7TWouAGLMclG049w1xqwqS1uSwbusnNjtb7shEDdk0estQMGoOCDhrfwEPu4Ixq24dVRwAiLaNIonrtnkNfdESZaprYhRKXMGaaGm5AK94gq4W1ECgAA1DHDsgja22+AjNTrYorftDMdksBezCvyiKdJyPec8WNfgIDX/S22g8QIH0zaAeGEZJdIy9UxwdzV+USpVtb2Zgfcw+JGPhBGnnW3pFCubygUVWGAyFRTXhSpiNZtHLUhmZcOrQBlrUesGOApXI7Iq5elNTgjeMR+ETJdpwqpw8IKuEXoLgm0lFxVHWjymwyYH1aVFRt14RdWXS5Q3WAVjl7Ut96E55+qceMZ+yaYF3o5iiZLOaN/hPsnXES1P0IIQmbZz7LetL4bga4/zgJun7HKm0LDrDJhg3frjEaV0cK9XDfrrF9M0iSKXrw1Nr4Nvintk2pgK1WLDHMet943GGz46ofmSyDeGJGraNa9vxpCGAahGRxBgiyTSUxEvS3dK4OFZlq1KV6pzprhiTpBwGAY0cdcVPWrWtR25wuwyg15PeH7wxEQFY689e4xnU9Nd2XtIsr9fz8ItdO+opilszUeLvTOMlTGmT+iuTzMFnC02aWoN+YrWi69wGpBRaetRhS9kRHa+QPJprLecqUDLduk4nEGpUE3QKUAJLYmtMo8+6NNm6Oc1oJqsr0SqxUu5BBXDGnq13Ex6yswDKrbQD3iAruWtq6PR1scZrZZ5HHomp4x5nMmseieclqaNtVcjKK/tEL844bo+zhhAZbSLmXQ4kVGunjtNOyKvpyxOMavlRo30JI1Gvdie2MlY5VXGw1H7pgFUJzgEw/OSkMGKAErFhozRjO6ogF5jgTgBTEsx1ACpJ2CIklY2HJ2QFll9b9Wv1QchxOf2REFkslZaCXL9RcyRQu2t2G/UNQoIgPamclZVAFpfmN6qV+J2AVJ7yFTi01zKQ3QovTZlCejStMhmxyC5kmm0io0jpHpT0UgdHJSuIINcKEltZOtteQoBiCpmkFRitnUzZuNZjCp301KNwOrFoZmyFrW1TmYnHopeJ7Tl5ziGLX7EjBfafW3DDARLsejwuJ4/iYCVZ7ai06GySlp7U2s1/GJyactOppajYspB8axCM0DKEfSN0BPbTM4+t0L7nkr8QYZc2d8JlmufWs7Xab+jbD4xF6aB0vnP8YKf/AKnahazTRPUZo3UmqPsnPiCOBiFKtBB6tVYZo2GrKmru7Ie2EGhGRBoRwMO2maJwpNwfJZoGO4TAMx5wgh6z24PuOsGJBnmKFrwN1uq4yIxB+8HzSLCx2u8KHAjAjz5+QTrXo1Wl35KvQXjMqVoKEEXdeAI7KEZMBSOcN8WbTGFbrMp3EjMEY03EjtisunWD94yw7j3RPK02qwZl0JGpquONaOO+h/Wh0rSCmHq190huw9V/3Wr+rFRHlzCrVGYOEXo0FJnJf6XoppqSHHoyftDEd0QJFhwvEjEkYnWDlBWksBuyqMRwgIM2yNKmXW1GlQag8Dri30p+QXbFdItVGo+KHPaN4iy0mlJNK1pr+cFZaacDwPwj2TotqyJR2y0PeojxpNOB4GPYHJOffsFkf3rNIbvlKYIpOduaRoqdTMvIXsNol18Kxx7RsvDz5/nHW+eE/wCjG/TSf+oD8o5Zoter58/ygqs5YzaWcnHE3f2gQYx2iVvTVGPtfwNHRbYilSGxBBB4HA+GZjNmxS5INxTU4Elqn7I2b+EEU9tk08+A3RWtFlbJlfPwiuaAk2CQXdUGbGnDae6NnbZ6yZRIwCrRezKKHkpJq7N7oAHFvwEaCT1rSpIBWzobQQcFLqQJKk6qzWTiAYCv047WeUtlU+mc35519Ic0qPcB6PD2ukbOM3apn+xTIeudp2cB5yiTPtxYzJ5JJJohOeORO+lWO8mI2ibPrgLGw2UKOEPTZ3d57zBu2rzvPxHfDAbX5xgF0864UFEED5/n574k2OwTJtejRmANC2Cop2F2IGGwVO6LJvgM3RACxKnaNmJncP2XY/FBEUNjQgg7D9+R7DFuNnMULnYfOcEDqIx2fduhYg2So3jLzsjKGZsu+t05+yc6HYd0RUmnP2lwYbRs/HhEsGo84EQ1aBk/BW2Y5H5dsBOlzQRXUcRDqSg4uVIfHowFBvEioQteFASKVxxbXECwtSq7OsvA5jv+MO2gVBxodR2GJVMoL1KHgdxxHH+UWEjQzTJE2ZkiLTirt0bMD9UnE44xW2m0qZjFAVU5A5g0BNMT7VaY5UyyF1J0kOhaUxuy+jmzJZBIxYKwlkDNarWmJrqioy8rSJBNQrggG64ZkF5QxoARjjnDpmBavLBu+2la0HHZvivLCuGVBnEqyzACMcG6rcDh+PZChyfRcsVIBB2g5RYdMWswrqqO4xRmbWVL3Xx2XsIuZS0s1N1e/GIKFo9c8hP7rsP/AMKzf9BI8iu0eu+Q6FdG2IHMWOzg8RJSKKPnj/u0/ppX8Ucu0V6sdR54/wC7G/TSv445Vop+qOyClW18/J/nsEZy3TPu29nDaYu7e+HnuHzMZu1zPOrCvgPGAqrW3wiFeiTaWiERFiNdyVSkpj7znwAH3xJnT7tktcwEgvOST2S0ZhT9aZL7gdUR+TZ/s4+038UFpIf2OnvWh2PGkgfACIKC2ikpFGvrd5oPh4xPsC3VrsFYh6SXBdwWJ9n9Xu+IgFzBqz1Y66DXxpCAfPx7YVNy7CfhDb+eMBL0VZOmnJLrRTVnIwIlrmBsJJC7sY29styqoRAFRRRVXAAbhGL0ZOuMx2qB2VJPjSJc231jp6Vkn69MfEPTVaa1FxNCcSBgBWGWsReS7jKUl9qnHDOnyhOkdJqUlhVClRQke0dpiBa9JPMUS5ampFCFqS+NcQI9scuncb38/TeM6dl7uYVIevnMajD6DGIdhQgkHUADiDjXaMNcT7kcNeKPPSjfa+I/D4QlUvVU5MCPuiRbVwB2MD34fOIynERERpUwgy2OGN1u3A9xrE1xnEG0p1JgGp28aN8zE6aca7QD3isBVsaNwIPj+MWNlngdEWAKgkGorgDTLsiFbLObpmar1w8SpYU7FbuG2CabRV4v8TAVMyoNDmAAe4QbTqcdUSTZgaE5mp8YYNmo2PZwgESmxUHIRoGf0Jimtg9IBsVfhFqzehgqjma+2PZWg5V2zSF92TLXuQCPHZsLlC93qgE13Vu/GPZlkSiINiqO4CCMbzyj/RUw7Jtn8Z6L845Ho5uqI7Nzr2e/om0DZ0T/ALE+W3yjimjG6vnx3QBaQfDs4YfJfjGbtj/fj4GnwEaHSJw7vwJHwEZy1dvjWvzb4QVWWiIsSp/nzsiLFiNTyZmeiI2MR30PzhdsT+zzBrWeW7Cqf5CYr+TNoozrtAbuwPyi0mLi6++vitfkW7oClti1lKdw8DjEmytVMM6YcYblJWWynUfA4HxhvRswjA5g0iCwcYboau+fOyH5a6tmXDV3ZdkJKUgGxlhmPEa4aS07+BiUqax53+dsSfoUqb6xMp/eUX1b7aVz3iNY3Syq1mG/spQwYtRGCk455DwHziSeTzapsgjb0jpXipQ0hS6KCn1w3CtP2m+QEW0K0dIoMcST8Px+BiVdg5YAw808/Dth6WNezH7owItvGFPrAdxr8oiJLBZQfeB7jnEi2vUgbMe/D4V74bsq4s2pEZj3XR4sIIht+Smt/wC7T/6hEg4Ba+4n8IiNPUixrtmu7DfVgi/CJVsPXO7DuFICHamJlHK70y7a3ujbPVSnx4Uhz52CjXQnwrBWs0auula8ThEWQ15yd1PGnwhFqfMwoNg+UInLXiKDz3mBPPWMEFN4nVVR2j+R7oiItpNZp4jwEWs0+iimvVcnefjFrPf0cUIW2NMRZIwWgvNuAF6uwA1yzqBrx9XcjZ7vo+yPMJLtZZDMWzLGUpJO+PJcwUTq5FLx3mmPjWkev7HKuSZcsCgVEXhdUD5QFVzjLXRVt3Waa37Kk/KOB6NfDz4x6M5S2HprHaZX5yzzpf7ctl+cebdFzKgHaAe/ZvgHdI+dtfvPhGetA86v5b40Fv8AOPhX4mKC0DHz57IKrbREUiJk9Ys+SXIu0aRndFIXLF5jVEuWNrttOpRie8wiKaxWvo5itqBx4HAxqbRiLy5jEb91d+XbG9s39Gz85bexJFKdpc17op+WHN++jBKHSGdKcFVcqFIZcQjCpxu4g/VOzGjEzWCOH9ls+Bz+/viLaFuPXUfIMWE6UBgfVY4bm+4xFMqo6Ns/Zrr+rEEuS9QCMxlv3edkSKA4+e2KezTihocNlfhFpKm1xGB+PGAeCQ6qfjCVm7cOOXf5MPrTzjBRgce6Et587YWKbT53QrDj4d8A0BXz5w87IOdOCDzifPzhubagMseHzMQpkwsanPwA2CABOs68TDlsVhZ1loKzbVMAUa+jQkAkUwvTCTwQGEyZQNbzXUUVdsOqu6uF45Dfjqh2yT6X7Y4CVBl2ZMgqgXS4GoKuAO2sEIt6qbQktcZdnUdolDDvfGIU+YcTmSeJJPzrCpCFZd4ijzaNTYg9QducQrdaLo4b8QaYEcICvtUzx+GQ+EL0aOt2j5mIhMOSpt3dFE5cT2w1Km1YnVVj8fvhqXPMJAbVspECZGYiytx9HThFciEGuET7BY7RapiyZKNNmHJUWp1Cp90CoqTQDXFGg5t9A/TbfZ5JW9LU9JOBy6KXiwbcxup+tHqYvUUjD82XN8NFySWIe0zQOlYYqoGUtNwqanWewDakYYRBIIjmHKrmeMyY86xTVlFyWaTMBMu8cTcdcZdTqowGqmUdPgQHnu382ell/wB2SZq9HOlkHZ65XCK9OajS0w/6rc3vOkj+FjHpSBAcJ0J/R+tDkG2T0lpXFJAvuRTK+wCqexo7NoTQUmySVkyJYly1yA1nWzE4sx1k4xYQIARW8otBy7XZ3kTR1XGYpVWGKutfaBoRFnDcyZTjAeYeUGg5lknvInjrLrFQrqcnTcadhBGqKSfKyVjUH1X27jTJv5iPSfLTkdK0jJuv1JqVMqaBUoTmGHtIaCq9uBAI4FprQ02yTWkWmXdbWM1YanltrGw4HgcICnKhurN6rYAOcjsvbOMOfQJiaq69uG46xBtKIH52X++vEa+PgYfsNoeWPQMsyXn0bYjsGanep7IBEm2DI4HXXA9oh8ONXhUeAwh2bpCzzPyqNKYayvSINtGUXl7oaSwIT6OfLOwdIvgGoYKMWiETJvmpPgcImryfelb6gfq/5oZnWeSg61pl4ZhXVjwotYIhl6wtJWBYm4gzY5dg1mHJc1T+RlNN+u/UljtY49kNzyi9e0OJzDJBUSV7M38IBUmQJoDOGl2RTUA4PPbdu+tqGW5udaPpDdI4AkJRUUYK131UQD2RBWi/O688lJfspkzgagPYXVDUyYZjKqqSfVly5alidiooxJgG7Za82bM+QBFDNmljU646aeYvSc4KSJEsEA3Xmmq11NdU47aViXJ/o4WwgX7TZ1OugmMO+grAcjMKWWTgASTszqdQjsaf0a5+u2ShwlOf8Qjecg+Z2zaOYTWJtFoHqzHUKqfopdTdP1iSdlMYuxiebXmPDr0+kkIVl9HZ7zowByaaUIZT9StRXHZG9/8AJXRH/pD/AM+0/wD6RuAIEQZFOajRaDq2KUae9ef+ImsXmjdFSZCdHIlS5K7JaKgPG6B3xNadshBFcR3QBKaYGDIpABrxhcpTrygHYECBACBAgQAgQISz98ATzaQilTUQgHHGDxUwApWsVPKHkvIt0rop6XqYo4weWdqNq3jI6wYtrmz+ULJujfAeeuVnNpa7AS6gz5A/2ssdZdXpZYxHEVXMm7GQJR8SKE+2mBP2hk0esTMMZXlBzX2G2EuZXRTDUl5J6NqnWy0uOd7KTAefVEyuDJNH1uq3efkRCJssHF7M3EAN49aOiaX5jbQtTZ58uaNSzQ0pu1lvKT2CM1P5u9KSjT6NMI2ynRweADXu8CAzQEr8w/8Ayz/lh+SxH5KzEHbcVT3kCLRuTWkQaGzWuv6Ob8hDkvkLpOZgLJaTX3qIO0zGAgKmcJrflJiS+3pH7h+MNI8tDVFLt78zE/qrksbfRfMjpCbTpehs6n3n6RhuuJh+9G70BzG2OTRrQz2pxTBvRyq/o1xYbmZhAcj5N8krXpJ/QoStaPOeolLtq3tH6q1PCO68iObaz6OF8eltBFGnMMRtEpcRLXhicKkxqrPZ1lqERVVVFFVQFUDUABgBDkAIECBAHBQIEAIaM2uHjBTJmzKEhajfAGVoOMEVpiIAbUYUko9kAFSuMB5uyA83ZCb1c++AkwIECAEFAgQAiNMzMCBAHM+UKHqwIEAqRlDczPtg4EAc4QUrOBAgDnCDkCBAgHYOBAgBAgQIAQIECAEFAgQBwibkYECAZl5wlYECAcmjGHHygQIBuSMTDcC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428998"/>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http://avto.over.net/wp-content/uploads/uvoz/aktualno/novosti/1469-civic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742" y="3933056"/>
            <a:ext cx="3063402" cy="219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27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JAPONSKI VLAK, KI PO MAGNETNEM POLJU  DRVI S 500 KM NA URO</a:t>
            </a:r>
            <a:endParaRPr lang="sl-SI" dirty="0"/>
          </a:p>
        </p:txBody>
      </p:sp>
      <p:sp>
        <p:nvSpPr>
          <p:cNvPr id="3" name="Pravokotnik 2"/>
          <p:cNvSpPr/>
          <p:nvPr/>
        </p:nvSpPr>
        <p:spPr>
          <a:xfrm>
            <a:off x="539552" y="1340768"/>
            <a:ext cx="7776864" cy="4524315"/>
          </a:xfrm>
          <a:prstGeom prst="rect">
            <a:avLst/>
          </a:prstGeom>
        </p:spPr>
        <p:txBody>
          <a:bodyPr wrap="square">
            <a:spAutoFit/>
          </a:bodyPr>
          <a:lstStyle/>
          <a:p>
            <a:r>
              <a:rPr lang="sl-SI" b="0" i="0" dirty="0" smtClean="0">
                <a:solidFill>
                  <a:srgbClr val="000000"/>
                </a:solidFill>
                <a:effectLst/>
                <a:latin typeface="Arial"/>
              </a:rPr>
              <a:t>Japonsko železniško podjetje JR Central </a:t>
            </a:r>
            <a:r>
              <a:rPr lang="sl-SI" b="0" i="0" dirty="0" err="1" smtClean="0">
                <a:solidFill>
                  <a:srgbClr val="000000"/>
                </a:solidFill>
                <a:effectLst/>
                <a:latin typeface="Arial"/>
              </a:rPr>
              <a:t>Railway</a:t>
            </a:r>
            <a:r>
              <a:rPr lang="sl-SI" b="0" i="0" dirty="0" smtClean="0">
                <a:solidFill>
                  <a:srgbClr val="000000"/>
                </a:solidFill>
                <a:effectLst/>
                <a:latin typeface="Arial"/>
              </a:rPr>
              <a:t> (</a:t>
            </a:r>
            <a:r>
              <a:rPr lang="sl-SI" b="0" i="0" u="none" strike="noStrike" dirty="0" err="1" smtClean="0">
                <a:solidFill>
                  <a:srgbClr val="467C9D"/>
                </a:solidFill>
                <a:effectLst/>
                <a:latin typeface="Arial"/>
              </a:rPr>
              <a:t>goo.gl/mfEIJ</a:t>
            </a:r>
            <a:r>
              <a:rPr lang="sl-SI" b="0" i="0" dirty="0" smtClean="0">
                <a:solidFill>
                  <a:srgbClr val="000000"/>
                </a:solidFill>
                <a:effectLst/>
                <a:latin typeface="Arial"/>
              </a:rPr>
              <a:t>) je predstavilo načrte novega </a:t>
            </a:r>
            <a:r>
              <a:rPr lang="sl-SI" b="0" i="0" dirty="0" err="1" smtClean="0">
                <a:solidFill>
                  <a:srgbClr val="000000"/>
                </a:solidFill>
                <a:effectLst/>
                <a:latin typeface="Arial"/>
              </a:rPr>
              <a:t>superhitrega</a:t>
            </a:r>
            <a:r>
              <a:rPr lang="sl-SI" b="0" i="0" dirty="0" smtClean="0">
                <a:solidFill>
                  <a:srgbClr val="000000"/>
                </a:solidFill>
                <a:effectLst/>
                <a:latin typeface="Arial"/>
              </a:rPr>
              <a:t> vlaka, ki se bo gibal po posebnem magnetnem polju. Ta bo s pomočjo tako imenovanega magnetnega lebdenja lahko dosegel hitrost tudi do 500 kilometrov na uro. Magnetno lebdenje je tehnologija, pri kateri objekt dobesedno lebdi nekaj centimetrov nad površino. Japonski znanstveniki verjamejo, da bi lahko s pomočjo omenjene tehnologije znatno zmanjšali čas potovanja med japonskimi mesti. Takšen vlak bi lahko s pomočjo 16 vagonov v manj kot pol ure na razdalji 200 km prepeljal </a:t>
            </a:r>
            <a:r>
              <a:rPr lang="sl-SI" u="sng" dirty="0" smtClean="0">
                <a:solidFill>
                  <a:srgbClr val="018D25"/>
                </a:solidFill>
                <a:latin typeface="inherit"/>
              </a:rPr>
              <a:t>VEČ </a:t>
            </a:r>
            <a:r>
              <a:rPr lang="sl-SI" b="0" i="0" dirty="0" smtClean="0">
                <a:solidFill>
                  <a:srgbClr val="000000"/>
                </a:solidFill>
                <a:effectLst/>
                <a:latin typeface="Arial"/>
              </a:rPr>
              <a:t>tisoč potnikov. Tehnologija magnetnega lebdenja prav tako občutno zmanjšuje hrup, potnikom omogoča bistveno udobnejšo vožnjo, prevozniku pa občutno zmanjša stroške vzdrževanja.  </a:t>
            </a:r>
          </a:p>
          <a:p>
            <a:r>
              <a:rPr lang="sl-SI" b="0" i="0" dirty="0" smtClean="0">
                <a:solidFill>
                  <a:srgbClr val="000000"/>
                </a:solidFill>
                <a:effectLst/>
                <a:latin typeface="Arial"/>
              </a:rPr>
              <a:t> </a:t>
            </a:r>
          </a:p>
          <a:p>
            <a:r>
              <a:rPr lang="sl-SI" b="0" i="0" dirty="0" smtClean="0">
                <a:solidFill>
                  <a:srgbClr val="000000"/>
                </a:solidFill>
                <a:effectLst/>
                <a:latin typeface="Arial"/>
              </a:rPr>
              <a:t>Vlak, ki bo slišal na ime </a:t>
            </a:r>
            <a:r>
              <a:rPr lang="sl-SI" b="1" i="0" dirty="0" err="1" smtClean="0">
                <a:solidFill>
                  <a:srgbClr val="000000"/>
                </a:solidFill>
                <a:effectLst/>
                <a:latin typeface="Arial"/>
              </a:rPr>
              <a:t>Series</a:t>
            </a:r>
            <a:r>
              <a:rPr lang="sl-SI" b="1" i="0" dirty="0" smtClean="0">
                <a:solidFill>
                  <a:srgbClr val="000000"/>
                </a:solidFill>
                <a:effectLst/>
                <a:latin typeface="Arial"/>
              </a:rPr>
              <a:t> </a:t>
            </a:r>
            <a:r>
              <a:rPr lang="sl-SI" b="1" i="0" dirty="0" err="1" smtClean="0">
                <a:solidFill>
                  <a:srgbClr val="000000"/>
                </a:solidFill>
                <a:effectLst/>
                <a:latin typeface="Arial"/>
              </a:rPr>
              <a:t>Lo</a:t>
            </a:r>
            <a:r>
              <a:rPr lang="sl-SI" b="0" i="0" dirty="0" smtClean="0">
                <a:solidFill>
                  <a:srgbClr val="000000"/>
                </a:solidFill>
                <a:effectLst/>
                <a:latin typeface="Arial"/>
              </a:rPr>
              <a:t>, bo na svojo prvo uradno vožnjo med Tokiom in Nagojo zapeljal šele leta 2027. Strokovnjaki ocenjujejo, da bi lahko do leta 2045., na japonskem s takimi vlaki opremili prav vse medkrajevne linije</a:t>
            </a:r>
            <a:endParaRPr lang="sl-SI" b="0" i="0" dirty="0">
              <a:solidFill>
                <a:srgbClr val="000000"/>
              </a:solidFill>
              <a:effectLst/>
              <a:latin typeface="Arial"/>
            </a:endParaRPr>
          </a:p>
        </p:txBody>
      </p:sp>
    </p:spTree>
    <p:extLst>
      <p:ext uri="{BB962C8B-B14F-4D97-AF65-F5344CB8AC3E}">
        <p14:creationId xmlns:p14="http://schemas.microsoft.com/office/powerpoint/2010/main" val="2183434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72033"/>
            <a:ext cx="6696744" cy="499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626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418058"/>
          </a:xfrm>
        </p:spPr>
        <p:txBody>
          <a:bodyPr>
            <a:normAutofit fontScale="90000"/>
          </a:bodyPr>
          <a:lstStyle/>
          <a:p>
            <a:endParaRPr lang="sl-SI" dirty="0"/>
          </a:p>
        </p:txBody>
      </p:sp>
      <p:pic>
        <p:nvPicPr>
          <p:cNvPr id="7170" name="Picture 2" descr="Shinkan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81128"/>
            <a:ext cx="4514850"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Pravokotnik 2"/>
          <p:cNvSpPr/>
          <p:nvPr/>
        </p:nvSpPr>
        <p:spPr>
          <a:xfrm>
            <a:off x="2286000" y="1166843"/>
            <a:ext cx="6030416" cy="3416320"/>
          </a:xfrm>
          <a:prstGeom prst="rect">
            <a:avLst/>
          </a:prstGeom>
        </p:spPr>
        <p:txBody>
          <a:bodyPr wrap="square">
            <a:spAutoFit/>
          </a:bodyPr>
          <a:lstStyle/>
          <a:p>
            <a:r>
              <a:rPr lang="sl-SI" b="0" i="0" dirty="0" smtClean="0">
                <a:solidFill>
                  <a:srgbClr val="000000"/>
                </a:solidFill>
                <a:effectLst/>
                <a:latin typeface="verdana"/>
              </a:rPr>
              <a:t>SHINKANSEN sicer dobesedno pomeni "nova glavna proga", vendar se uporablja tudi kot izraz za vlake same. Ti japonski hitri vlaki imajo dolgo in uspešno zgodovino delovanja. To jim je pomagala predvsem linearna topografija Japonske in pa zelo gosta naseljenost. Tako se je izkazalo, da je bolje razvijati železnice kot pa cestni promet. Že v petdesetih letih so japonske železnice začele raziskovati možnosti o posebno hitrem vlaku, ki </a:t>
            </a:r>
            <a:r>
              <a:rPr lang="sl-SI" dirty="0">
                <a:solidFill>
                  <a:srgbClr val="000000"/>
                </a:solidFill>
                <a:latin typeface="verdana"/>
              </a:rPr>
              <a:t>b</a:t>
            </a:r>
            <a:r>
              <a:rPr lang="sl-SI" b="0" i="0" dirty="0" smtClean="0">
                <a:solidFill>
                  <a:srgbClr val="000000"/>
                </a:solidFill>
                <a:effectLst/>
                <a:latin typeface="verdana"/>
              </a:rPr>
              <a:t>i povezoval mesta po Japonski. Sprva je bila na vrsti proga med Tokiom in </a:t>
            </a:r>
            <a:r>
              <a:rPr lang="sl-SI" b="0" i="0" dirty="0" err="1" smtClean="0">
                <a:solidFill>
                  <a:srgbClr val="000000"/>
                </a:solidFill>
                <a:effectLst/>
                <a:latin typeface="verdana"/>
              </a:rPr>
              <a:t>Osako</a:t>
            </a:r>
            <a:r>
              <a:rPr lang="sl-SI" b="0" i="0" dirty="0" smtClean="0">
                <a:solidFill>
                  <a:srgbClr val="000000"/>
                </a:solidFill>
                <a:effectLst/>
                <a:latin typeface="verdana"/>
              </a:rPr>
              <a:t>, dvema največjima okrožjema na Japonskem.</a:t>
            </a:r>
            <a:endParaRPr lang="sl-SI" dirty="0"/>
          </a:p>
        </p:txBody>
      </p:sp>
    </p:spTree>
    <p:extLst>
      <p:ext uri="{BB962C8B-B14F-4D97-AF65-F5344CB8AC3E}">
        <p14:creationId xmlns:p14="http://schemas.microsoft.com/office/powerpoint/2010/main" val="606466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BIVANJE na JAPONSKEM</a:t>
            </a:r>
            <a:endParaRPr lang="sl-SI" dirty="0"/>
          </a:p>
        </p:txBody>
      </p:sp>
      <p:graphicFrame>
        <p:nvGraphicFramePr>
          <p:cNvPr id="3" name="Tabela 2"/>
          <p:cNvGraphicFramePr>
            <a:graphicFrameLocks noGrp="1"/>
          </p:cNvGraphicFramePr>
          <p:nvPr>
            <p:extLst>
              <p:ext uri="{D42A27DB-BD31-4B8C-83A1-F6EECF244321}">
                <p14:modId xmlns:p14="http://schemas.microsoft.com/office/powerpoint/2010/main" val="2463780190"/>
              </p:ext>
            </p:extLst>
          </p:nvPr>
        </p:nvGraphicFramePr>
        <p:xfrm>
          <a:off x="1323384" y="1480862"/>
          <a:ext cx="7209056" cy="5116489"/>
        </p:xfrm>
        <a:graphic>
          <a:graphicData uri="http://schemas.openxmlformats.org/drawingml/2006/table">
            <a:tbl>
              <a:tblPr/>
              <a:tblGrid>
                <a:gridCol w="5410954">
                  <a:extLst>
                    <a:ext uri="{9D8B030D-6E8A-4147-A177-3AD203B41FA5}">
                      <a16:colId xmlns:a16="http://schemas.microsoft.com/office/drawing/2014/main" val="20000"/>
                    </a:ext>
                  </a:extLst>
                </a:gridCol>
                <a:gridCol w="1798102">
                  <a:extLst>
                    <a:ext uri="{9D8B030D-6E8A-4147-A177-3AD203B41FA5}">
                      <a16:colId xmlns:a16="http://schemas.microsoft.com/office/drawing/2014/main" val="20001"/>
                    </a:ext>
                  </a:extLst>
                </a:gridCol>
              </a:tblGrid>
              <a:tr h="5116489">
                <a:tc>
                  <a:txBody>
                    <a:bodyPr/>
                    <a:lstStyle/>
                    <a:p>
                      <a:pPr algn="ctr"/>
                      <a:r>
                        <a:rPr lang="sl-SI" sz="1400" dirty="0">
                          <a:solidFill>
                            <a:srgbClr val="408080"/>
                          </a:solidFill>
                          <a:effectLst/>
                        </a:rPr>
                        <a:t/>
                      </a:r>
                      <a:br>
                        <a:rPr lang="sl-SI" sz="1400" dirty="0">
                          <a:solidFill>
                            <a:srgbClr val="408080"/>
                          </a:solidFill>
                          <a:effectLst/>
                        </a:rPr>
                      </a:br>
                      <a:endParaRPr lang="sl-SI" sz="1400" dirty="0">
                        <a:solidFill>
                          <a:srgbClr val="408080"/>
                        </a:solidFill>
                        <a:effectLst/>
                      </a:endParaRPr>
                    </a:p>
                  </a:txBody>
                  <a:tcPr marL="70718" marR="70718" marT="35359" marB="35359" anchor="ctr">
                    <a:lnL>
                      <a:noFill/>
                    </a:lnL>
                    <a:lnR>
                      <a:noFill/>
                    </a:lnR>
                    <a:lnT>
                      <a:noFill/>
                    </a:lnT>
                    <a:lnB>
                      <a:noFill/>
                    </a:lnB>
                    <a:solidFill>
                      <a:srgbClr val="FFFFCC"/>
                    </a:solidFill>
                  </a:tcPr>
                </a:tc>
                <a:tc>
                  <a:txBody>
                    <a:bodyPr/>
                    <a:lstStyle/>
                    <a:p>
                      <a:r>
                        <a:rPr lang="sl-SI" sz="1400" dirty="0">
                          <a:solidFill>
                            <a:srgbClr val="408080"/>
                          </a:solidFill>
                          <a:effectLst/>
                        </a:rPr>
                        <a:t>Japonska stanovanja so sodobna, a skromna. </a:t>
                      </a:r>
                      <a:r>
                        <a:rPr lang="sl-SI" sz="1400" b="1" dirty="0">
                          <a:solidFill>
                            <a:srgbClr val="000066"/>
                          </a:solidFill>
                          <a:effectLst/>
                        </a:rPr>
                        <a:t>Primanjkuje ustreznega prostora</a:t>
                      </a:r>
                      <a:r>
                        <a:rPr lang="sl-SI" sz="1400" dirty="0">
                          <a:solidFill>
                            <a:srgbClr val="408080"/>
                          </a:solidFill>
                          <a:effectLst/>
                        </a:rPr>
                        <a:t> za naselitev in je prenaseljena država. Cena stavbnih zemljišč je na Japonskem najdražja na svetu. Vsak delček zemljišča je smotrno izrabljen. Gradnja stolpnic je najnaprednejša na svetu, znanost pa zagotavlja tudi vrhunsko protipotresno gradnjo.</a:t>
                      </a:r>
                    </a:p>
                  </a:txBody>
                  <a:tcPr marL="70718" marR="70718" marT="35359" marB="35359" anchor="ctr">
                    <a:lnL>
                      <a:noFill/>
                    </a:lnL>
                    <a:lnR>
                      <a:noFill/>
                    </a:lnR>
                    <a:lnT>
                      <a:noFill/>
                    </a:lnT>
                    <a:lnB>
                      <a:noFill/>
                    </a:lnB>
                    <a:solidFill>
                      <a:srgbClr val="FFFFCC"/>
                    </a:solidFill>
                  </a:tcPr>
                </a:tc>
                <a:extLst>
                  <a:ext uri="{0D108BD9-81ED-4DB2-BD59-A6C34878D82A}">
                    <a16:rowId xmlns:a16="http://schemas.microsoft.com/office/drawing/2014/main" val="10000"/>
                  </a:ext>
                </a:extLst>
              </a:tr>
            </a:tbl>
          </a:graphicData>
        </a:graphic>
      </p:graphicFrame>
      <p:pic>
        <p:nvPicPr>
          <p:cNvPr id="8193" name="Picture 1" descr="http://www.facka.si/gradiva/geo/azija/foto/stanovanj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02527"/>
            <a:ext cx="53340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069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408</Words>
  <Application>Microsoft Office PowerPoint</Application>
  <PresentationFormat>Diaprojekcija na zaslonu (4:3)</PresentationFormat>
  <Paragraphs>19</Paragraphs>
  <Slides>11</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11</vt:i4>
      </vt:variant>
    </vt:vector>
  </HeadingPairs>
  <TitlesOfParts>
    <vt:vector size="18" baseType="lpstr">
      <vt:lpstr>Arial</vt:lpstr>
      <vt:lpstr>Calibri</vt:lpstr>
      <vt:lpstr>Georgia</vt:lpstr>
      <vt:lpstr>inherit</vt:lpstr>
      <vt:lpstr>Times New Roman</vt:lpstr>
      <vt:lpstr>verdana</vt:lpstr>
      <vt:lpstr>Officeova tema</vt:lpstr>
      <vt:lpstr>PowerPointova predstavitev</vt:lpstr>
      <vt:lpstr>PowerPointova predstavitev</vt:lpstr>
      <vt:lpstr>PowerPointova predstavitev</vt:lpstr>
      <vt:lpstr>PowerPointova predstavitev</vt:lpstr>
      <vt:lpstr>Japonski gospodarski čudež</vt:lpstr>
      <vt:lpstr>JAPONSKI VLAK, KI PO MAGNETNEM POLJU  DRVI S 500 KM NA URO</vt:lpstr>
      <vt:lpstr>PowerPointova predstavitev</vt:lpstr>
      <vt:lpstr>PowerPointova predstavitev</vt:lpstr>
      <vt:lpstr>BIVANJE na JAPONSKEM</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Fekonja</dc:creator>
  <cp:lastModifiedBy>Milena Fekonja</cp:lastModifiedBy>
  <cp:revision>10</cp:revision>
  <dcterms:created xsi:type="dcterms:W3CDTF">2013-09-12T18:08:05Z</dcterms:created>
  <dcterms:modified xsi:type="dcterms:W3CDTF">2020-04-01T09:01:16Z</dcterms:modified>
</cp:coreProperties>
</file>