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5" r:id="rId4"/>
    <p:sldId id="261" r:id="rId5"/>
    <p:sldId id="258" r:id="rId6"/>
    <p:sldId id="263" r:id="rId7"/>
    <p:sldId id="259" r:id="rId8"/>
    <p:sldId id="264" r:id="rId9"/>
    <p:sldId id="260" r:id="rId10"/>
  </p:sldIdLst>
  <p:sldSz cx="9144000" cy="6858000" type="screen4x3"/>
  <p:notesSz cx="6858000" cy="9144000"/>
  <p:defaultTextStyle>
    <a:defPPr>
      <a:defRPr lang="sl-S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p:cViewPr varScale="1">
        <p:scale>
          <a:sx n="73" d="100"/>
          <a:sy n="73" d="100"/>
        </p:scale>
        <p:origin x="13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A340C798-9D3C-4702-9485-A21A3A795399}" type="slidenum">
              <a:rPr lang="sl-SI" altLang="sl-SI"/>
              <a:pPr>
                <a:defRPr/>
              </a:pPr>
              <a:t>‹#›</a:t>
            </a:fld>
            <a:endParaRPr lang="sl-SI" altLang="sl-SI"/>
          </a:p>
        </p:txBody>
      </p:sp>
    </p:spTree>
    <p:extLst>
      <p:ext uri="{BB962C8B-B14F-4D97-AF65-F5344CB8AC3E}">
        <p14:creationId xmlns:p14="http://schemas.microsoft.com/office/powerpoint/2010/main" val="251053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EED98684-E0BE-45F9-899E-B4D027E4ABA8}" type="slidenum">
              <a:rPr lang="sl-SI" altLang="sl-SI"/>
              <a:pPr>
                <a:defRPr/>
              </a:pPr>
              <a:t>‹#›</a:t>
            </a:fld>
            <a:endParaRPr lang="sl-SI" altLang="sl-SI"/>
          </a:p>
        </p:txBody>
      </p:sp>
    </p:spTree>
    <p:extLst>
      <p:ext uri="{BB962C8B-B14F-4D97-AF65-F5344CB8AC3E}">
        <p14:creationId xmlns:p14="http://schemas.microsoft.com/office/powerpoint/2010/main" val="233562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95288F53-9DF1-432F-8C6E-5449A4600388}" type="slidenum">
              <a:rPr lang="sl-SI" altLang="sl-SI"/>
              <a:pPr>
                <a:defRPr/>
              </a:pPr>
              <a:t>‹#›</a:t>
            </a:fld>
            <a:endParaRPr lang="sl-SI" altLang="sl-SI"/>
          </a:p>
        </p:txBody>
      </p:sp>
    </p:spTree>
    <p:extLst>
      <p:ext uri="{BB962C8B-B14F-4D97-AF65-F5344CB8AC3E}">
        <p14:creationId xmlns:p14="http://schemas.microsoft.com/office/powerpoint/2010/main" val="81070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9606D301-DA57-49FF-8E94-25B9596C3317}" type="slidenum">
              <a:rPr lang="sl-SI" altLang="sl-SI"/>
              <a:pPr>
                <a:defRPr/>
              </a:pPr>
              <a:t>‹#›</a:t>
            </a:fld>
            <a:endParaRPr lang="sl-SI" altLang="sl-SI"/>
          </a:p>
        </p:txBody>
      </p:sp>
    </p:spTree>
    <p:extLst>
      <p:ext uri="{BB962C8B-B14F-4D97-AF65-F5344CB8AC3E}">
        <p14:creationId xmlns:p14="http://schemas.microsoft.com/office/powerpoint/2010/main" val="245130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8"/>
            <a:ext cx="78867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pPr>
              <a:defRPr/>
            </a:pPr>
            <a:fld id="{AD66956D-A792-48A6-A58F-969397981A94}" type="slidenum">
              <a:rPr lang="sl-SI" altLang="sl-SI"/>
              <a:pPr>
                <a:defRPr/>
              </a:pPr>
              <a:t>‹#›</a:t>
            </a:fld>
            <a:endParaRPr lang="sl-SI" altLang="sl-SI"/>
          </a:p>
        </p:txBody>
      </p:sp>
    </p:spTree>
    <p:extLst>
      <p:ext uri="{BB962C8B-B14F-4D97-AF65-F5344CB8AC3E}">
        <p14:creationId xmlns:p14="http://schemas.microsoft.com/office/powerpoint/2010/main" val="89953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457200" y="1600200"/>
            <a:ext cx="40386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4648200" y="1600200"/>
            <a:ext cx="40386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736C3533-2A56-40FE-B786-568A1EB55A26}" type="slidenum">
              <a:rPr lang="sl-SI" altLang="sl-SI"/>
              <a:pPr>
                <a:defRPr/>
              </a:pPr>
              <a:t>‹#›</a:t>
            </a:fld>
            <a:endParaRPr lang="sl-SI" altLang="sl-SI"/>
          </a:p>
        </p:txBody>
      </p:sp>
    </p:spTree>
    <p:extLst>
      <p:ext uri="{BB962C8B-B14F-4D97-AF65-F5344CB8AC3E}">
        <p14:creationId xmlns:p14="http://schemas.microsoft.com/office/powerpoint/2010/main" val="27301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630238" y="365125"/>
            <a:ext cx="78867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630238" y="2505075"/>
            <a:ext cx="386873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4629150" y="2505075"/>
            <a:ext cx="38877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9" name="Rectangle 6"/>
          <p:cNvSpPr>
            <a:spLocks noGrp="1" noChangeArrowheads="1"/>
          </p:cNvSpPr>
          <p:nvPr>
            <p:ph type="sldNum" sz="quarter" idx="12"/>
          </p:nvPr>
        </p:nvSpPr>
        <p:spPr>
          <a:ln/>
        </p:spPr>
        <p:txBody>
          <a:bodyPr/>
          <a:lstStyle>
            <a:lvl1pPr>
              <a:defRPr/>
            </a:lvl1pPr>
          </a:lstStyle>
          <a:p>
            <a:pPr>
              <a:defRPr/>
            </a:pPr>
            <a:fld id="{9C4D0711-29F1-46A7-BCB7-4378114FD654}" type="slidenum">
              <a:rPr lang="sl-SI" altLang="sl-SI"/>
              <a:pPr>
                <a:defRPr/>
              </a:pPr>
              <a:t>‹#›</a:t>
            </a:fld>
            <a:endParaRPr lang="sl-SI" altLang="sl-SI"/>
          </a:p>
        </p:txBody>
      </p:sp>
    </p:spTree>
    <p:extLst>
      <p:ext uri="{BB962C8B-B14F-4D97-AF65-F5344CB8AC3E}">
        <p14:creationId xmlns:p14="http://schemas.microsoft.com/office/powerpoint/2010/main" val="117148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4"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5" name="Rectangle 6"/>
          <p:cNvSpPr>
            <a:spLocks noGrp="1" noChangeArrowheads="1"/>
          </p:cNvSpPr>
          <p:nvPr>
            <p:ph type="sldNum" sz="quarter" idx="12"/>
          </p:nvPr>
        </p:nvSpPr>
        <p:spPr>
          <a:ln/>
        </p:spPr>
        <p:txBody>
          <a:bodyPr/>
          <a:lstStyle>
            <a:lvl1pPr>
              <a:defRPr/>
            </a:lvl1pPr>
          </a:lstStyle>
          <a:p>
            <a:pPr>
              <a:defRPr/>
            </a:pPr>
            <a:fld id="{FB3A52A4-3F9C-4543-864B-BDA3C9D1CF58}" type="slidenum">
              <a:rPr lang="sl-SI" altLang="sl-SI"/>
              <a:pPr>
                <a:defRPr/>
              </a:pPr>
              <a:t>‹#›</a:t>
            </a:fld>
            <a:endParaRPr lang="sl-SI" altLang="sl-SI"/>
          </a:p>
        </p:txBody>
      </p:sp>
    </p:spTree>
    <p:extLst>
      <p:ext uri="{BB962C8B-B14F-4D97-AF65-F5344CB8AC3E}">
        <p14:creationId xmlns:p14="http://schemas.microsoft.com/office/powerpoint/2010/main" val="2828958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3"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4" name="Rectangle 6"/>
          <p:cNvSpPr>
            <a:spLocks noGrp="1" noChangeArrowheads="1"/>
          </p:cNvSpPr>
          <p:nvPr>
            <p:ph type="sldNum" sz="quarter" idx="12"/>
          </p:nvPr>
        </p:nvSpPr>
        <p:spPr>
          <a:ln/>
        </p:spPr>
        <p:txBody>
          <a:bodyPr/>
          <a:lstStyle>
            <a:lvl1pPr>
              <a:defRPr/>
            </a:lvl1pPr>
          </a:lstStyle>
          <a:p>
            <a:pPr>
              <a:defRPr/>
            </a:pPr>
            <a:fld id="{C49033DE-293E-4C33-B9D7-0607523ABBB0}" type="slidenum">
              <a:rPr lang="sl-SI" altLang="sl-SI"/>
              <a:pPr>
                <a:defRPr/>
              </a:pPr>
              <a:t>‹#›</a:t>
            </a:fld>
            <a:endParaRPr lang="sl-SI" altLang="sl-SI"/>
          </a:p>
        </p:txBody>
      </p:sp>
    </p:spTree>
    <p:extLst>
      <p:ext uri="{BB962C8B-B14F-4D97-AF65-F5344CB8AC3E}">
        <p14:creationId xmlns:p14="http://schemas.microsoft.com/office/powerpoint/2010/main" val="221972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FFAC4FDC-CD56-4026-86ED-D2AB8396436C}" type="slidenum">
              <a:rPr lang="sl-SI" altLang="sl-SI"/>
              <a:pPr>
                <a:defRPr/>
              </a:pPr>
              <a:t>‹#›</a:t>
            </a:fld>
            <a:endParaRPr lang="sl-SI" altLang="sl-SI"/>
          </a:p>
        </p:txBody>
      </p:sp>
    </p:spTree>
    <p:extLst>
      <p:ext uri="{BB962C8B-B14F-4D97-AF65-F5344CB8AC3E}">
        <p14:creationId xmlns:p14="http://schemas.microsoft.com/office/powerpoint/2010/main" val="31095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pPr>
              <a:defRPr/>
            </a:pPr>
            <a:fld id="{15A00C97-D66A-4D2C-9087-A11D9560B0EA}" type="slidenum">
              <a:rPr lang="sl-SI" altLang="sl-SI"/>
              <a:pPr>
                <a:defRPr/>
              </a:pPr>
              <a:t>‹#›</a:t>
            </a:fld>
            <a:endParaRPr lang="sl-SI" altLang="sl-SI"/>
          </a:p>
        </p:txBody>
      </p:sp>
    </p:spTree>
    <p:extLst>
      <p:ext uri="{BB962C8B-B14F-4D97-AF65-F5344CB8AC3E}">
        <p14:creationId xmlns:p14="http://schemas.microsoft.com/office/powerpoint/2010/main" val="35573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Kliknite, če želite urediti slog naslova matrice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Kliknite, če želite urediti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sl-SI" altLang="sl-SI"/>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sl-SI" altLang="sl-SI"/>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F56BBA0-72BA-4B4D-BD84-6B70DF2701AF}" type="slidenum">
              <a:rPr lang="sl-SI" altLang="sl-SI"/>
              <a:pPr>
                <a:defRPr/>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www.youtube.com/watch?v=QIHGmC_QOH4"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2050" name="Rectangle 4"/>
          <p:cNvSpPr>
            <a:spLocks noChangeArrowheads="1"/>
          </p:cNvSpPr>
          <p:nvPr/>
        </p:nvSpPr>
        <p:spPr bwMode="auto">
          <a:xfrm>
            <a:off x="250825" y="192088"/>
            <a:ext cx="6999288" cy="83026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2400">
                <a:solidFill>
                  <a:srgbClr val="FFFF00"/>
                </a:solidFill>
              </a:rPr>
              <a:t>KAKO SO RAZSVETLJENSKE IDEJE VPLIVALE </a:t>
            </a:r>
          </a:p>
          <a:p>
            <a:r>
              <a:rPr lang="sl-SI" altLang="sl-SI" sz="2400">
                <a:solidFill>
                  <a:srgbClr val="FFFF00"/>
                </a:solidFill>
              </a:rPr>
              <a:t>NA NASTANEK</a:t>
            </a:r>
            <a:r>
              <a:rPr lang="sl-SI" altLang="sl-SI" sz="2400"/>
              <a:t> </a:t>
            </a:r>
            <a:r>
              <a:rPr lang="sl-SI" altLang="sl-SI" sz="2400">
                <a:solidFill>
                  <a:srgbClr val="FFFF00"/>
                </a:solidFill>
              </a:rPr>
              <a:t>ZDA </a:t>
            </a:r>
            <a:r>
              <a:rPr lang="sl-SI" altLang="sl-SI" sz="1600">
                <a:solidFill>
                  <a:srgbClr val="FFFF00"/>
                </a:solidFill>
              </a:rPr>
              <a:t>STR. 44-45</a:t>
            </a:r>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852936"/>
            <a:ext cx="5834063"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Rectangle 8"/>
          <p:cNvSpPr>
            <a:spLocks noChangeArrowheads="1"/>
          </p:cNvSpPr>
          <p:nvPr/>
        </p:nvSpPr>
        <p:spPr bwMode="auto">
          <a:xfrm>
            <a:off x="250825" y="6381750"/>
            <a:ext cx="583406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1400" dirty="0"/>
              <a:t>Prva angleška naselbina v Severni Ameriki </a:t>
            </a:r>
            <a:r>
              <a:rPr lang="sl-SI" altLang="sl-SI" sz="1400" dirty="0" err="1"/>
              <a:t>Jamestown</a:t>
            </a:r>
            <a:r>
              <a:rPr lang="sl-SI" altLang="sl-SI" sz="1400" dirty="0"/>
              <a:t> v Virginiji.</a:t>
            </a:r>
          </a:p>
        </p:txBody>
      </p:sp>
      <p:sp>
        <p:nvSpPr>
          <p:cNvPr id="3" name="Pravokotnik 2"/>
          <p:cNvSpPr/>
          <p:nvPr/>
        </p:nvSpPr>
        <p:spPr>
          <a:xfrm>
            <a:off x="427457" y="1988840"/>
            <a:ext cx="5814393" cy="369332"/>
          </a:xfrm>
          <a:prstGeom prst="rect">
            <a:avLst/>
          </a:prstGeom>
        </p:spPr>
        <p:txBody>
          <a:bodyPr wrap="square">
            <a:spAutoFit/>
          </a:bodyPr>
          <a:lstStyle/>
          <a:p>
            <a:r>
              <a:rPr lang="sl-SI" dirty="0" smtClean="0">
                <a:hlinkClick r:id="rId5"/>
              </a:rPr>
              <a:t>https://www.youtube.com/watch?v=QIHGmC_QOH4</a:t>
            </a:r>
            <a:endParaRPr lang="sl-SI" dirty="0"/>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136601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1000"/>
                                        <p:tgtEl>
                                          <p:spTgt spid="3079"/>
                                        </p:tgtEl>
                                      </p:cBhvr>
                                    </p:animEffect>
                                    <p:anim calcmode="lin" valueType="num">
                                      <p:cBhvr>
                                        <p:cTn id="8" dur="1000" fill="hold"/>
                                        <p:tgtEl>
                                          <p:spTgt spid="3079"/>
                                        </p:tgtEl>
                                        <p:attrNameLst>
                                          <p:attrName>ppt_x</p:attrName>
                                        </p:attrNameLst>
                                      </p:cBhvr>
                                      <p:tavLst>
                                        <p:tav tm="0">
                                          <p:val>
                                            <p:strVal val="#ppt_x"/>
                                          </p:val>
                                        </p:tav>
                                        <p:tav tm="100000">
                                          <p:val>
                                            <p:strVal val="#ppt_x"/>
                                          </p:val>
                                        </p:tav>
                                      </p:tavLst>
                                    </p:anim>
                                    <p:anim calcmode="lin" valueType="num">
                                      <p:cBhvr>
                                        <p:cTn id="9" dur="1000" fill="hold"/>
                                        <p:tgtEl>
                                          <p:spTgt spid="307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1000"/>
                                        <p:tgtEl>
                                          <p:spTgt spid="3080"/>
                                        </p:tgtEl>
                                      </p:cBhvr>
                                    </p:animEffect>
                                    <p:anim calcmode="lin" valueType="num">
                                      <p:cBhvr>
                                        <p:cTn id="13" dur="1000" fill="hold"/>
                                        <p:tgtEl>
                                          <p:spTgt spid="3080"/>
                                        </p:tgtEl>
                                        <p:attrNameLst>
                                          <p:attrName>ppt_x</p:attrName>
                                        </p:attrNameLst>
                                      </p:cBhvr>
                                      <p:tavLst>
                                        <p:tav tm="0">
                                          <p:val>
                                            <p:strVal val="#ppt_x"/>
                                          </p:val>
                                        </p:tav>
                                        <p:tav tm="100000">
                                          <p:val>
                                            <p:strVal val="#ppt_x"/>
                                          </p:val>
                                        </p:tav>
                                      </p:tavLst>
                                    </p:anim>
                                    <p:anim calcmode="lin" valueType="num">
                                      <p:cBhvr>
                                        <p:cTn id="14"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9517"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0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395288" y="981075"/>
            <a:ext cx="6264275" cy="3990975"/>
          </a:xfrm>
          <a:prstGeom prst="rect">
            <a:avLst/>
          </a:prstGeom>
          <a:solidFill>
            <a:srgbClr val="FFFFF3"/>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buFontTx/>
              <a:buChar char="•"/>
            </a:pPr>
            <a:r>
              <a:rPr lang="sl-SI" altLang="sl-SI" dirty="0"/>
              <a:t>Ameriko so naseljevali  </a:t>
            </a:r>
            <a:r>
              <a:rPr lang="sl-SI" altLang="sl-SI">
                <a:solidFill>
                  <a:srgbClr val="990000"/>
                </a:solidFill>
              </a:rPr>
              <a:t>prebivalci </a:t>
            </a:r>
            <a:r>
              <a:rPr lang="sl-SI" altLang="sl-SI" b="1" smtClean="0">
                <a:solidFill>
                  <a:srgbClr val="990000"/>
                </a:solidFill>
              </a:rPr>
              <a:t>večjih</a:t>
            </a:r>
            <a:r>
              <a:rPr lang="sl-SI" altLang="sl-SI" smtClean="0">
                <a:solidFill>
                  <a:srgbClr val="990000"/>
                </a:solidFill>
              </a:rPr>
              <a:t> </a:t>
            </a:r>
            <a:r>
              <a:rPr lang="sl-SI" altLang="sl-SI">
                <a:solidFill>
                  <a:srgbClr val="990000"/>
                </a:solidFill>
              </a:rPr>
              <a:t>evropskih držav:  </a:t>
            </a:r>
          </a:p>
          <a:p>
            <a:pPr>
              <a:spcBef>
                <a:spcPts val="500"/>
              </a:spcBef>
              <a:spcAft>
                <a:spcPts val="500"/>
              </a:spcAft>
            </a:pPr>
            <a:r>
              <a:rPr lang="sl-SI" altLang="sl-SI" dirty="0"/>
              <a:t> Francozi, Nizozemci Angleži in drugi.                                                                                   </a:t>
            </a:r>
          </a:p>
          <a:p>
            <a:pPr>
              <a:spcBef>
                <a:spcPts val="500"/>
              </a:spcBef>
              <a:spcAft>
                <a:spcPts val="500"/>
              </a:spcAft>
              <a:buFontTx/>
              <a:buChar char="•"/>
            </a:pPr>
            <a:r>
              <a:rPr lang="sl-SI" altLang="sl-SI" dirty="0"/>
              <a:t>Plantaže na jugu so obdelovali črni sužnji (bombaž, tobak, </a:t>
            </a:r>
          </a:p>
          <a:p>
            <a:pPr>
              <a:spcBef>
                <a:spcPts val="500"/>
              </a:spcBef>
              <a:spcAft>
                <a:spcPts val="500"/>
              </a:spcAft>
            </a:pPr>
            <a:r>
              <a:rPr lang="sl-SI" altLang="sl-SI" dirty="0"/>
              <a:t> žito, govedoreja, na severu les, kože - trgovanje z Indijanci.                                                                                    </a:t>
            </a:r>
          </a:p>
          <a:p>
            <a:pPr>
              <a:spcBef>
                <a:spcPts val="500"/>
              </a:spcBef>
              <a:spcAft>
                <a:spcPts val="500"/>
              </a:spcAft>
              <a:buFontTx/>
              <a:buChar char="•"/>
            </a:pPr>
            <a:r>
              <a:rPr lang="sl-SI" altLang="sl-SI" dirty="0"/>
              <a:t>Med naseljenci so bili pustolovci, izobčenci, kmetje (beg  </a:t>
            </a:r>
          </a:p>
          <a:p>
            <a:pPr>
              <a:spcBef>
                <a:spcPts val="500"/>
              </a:spcBef>
              <a:spcAft>
                <a:spcPts val="500"/>
              </a:spcAft>
            </a:pPr>
            <a:r>
              <a:rPr lang="sl-SI" altLang="sl-SI" dirty="0"/>
              <a:t> pred fevdalizmom).                                                                                       </a:t>
            </a:r>
          </a:p>
          <a:p>
            <a:pPr>
              <a:spcBef>
                <a:spcPts val="500"/>
              </a:spcBef>
              <a:spcAft>
                <a:spcPts val="500"/>
              </a:spcAft>
              <a:buFontTx/>
              <a:buChar char="•"/>
            </a:pPr>
            <a:r>
              <a:rPr lang="sl-SI" altLang="sl-SI" dirty="0"/>
              <a:t>V Ameriki </a:t>
            </a:r>
            <a:r>
              <a:rPr lang="sl-SI" altLang="sl-SI" dirty="0">
                <a:solidFill>
                  <a:srgbClr val="CC3300"/>
                </a:solidFill>
              </a:rPr>
              <a:t>ni bilo važno</a:t>
            </a:r>
            <a:r>
              <a:rPr lang="sl-SI" altLang="sl-SI" dirty="0"/>
              <a:t> </a:t>
            </a:r>
            <a:r>
              <a:rPr lang="sl-SI" altLang="sl-SI" b="1" dirty="0">
                <a:solidFill>
                  <a:srgbClr val="990000"/>
                </a:solidFill>
              </a:rPr>
              <a:t>poreklo</a:t>
            </a:r>
            <a:r>
              <a:rPr lang="sl-SI" altLang="sl-SI" dirty="0"/>
              <a:t> (kaj si bil, plemič ali kmet), </a:t>
            </a:r>
          </a:p>
          <a:p>
            <a:pPr>
              <a:spcBef>
                <a:spcPts val="500"/>
              </a:spcBef>
              <a:spcAft>
                <a:spcPts val="500"/>
              </a:spcAft>
            </a:pPr>
            <a:r>
              <a:rPr lang="sl-SI" altLang="sl-SI" dirty="0"/>
              <a:t> važna je bila sposobnost, uspešnost  (koliko znaš narediti           </a:t>
            </a:r>
          </a:p>
          <a:p>
            <a:pPr>
              <a:spcBef>
                <a:spcPts val="500"/>
              </a:spcBef>
              <a:spcAft>
                <a:spcPts val="500"/>
              </a:spcAft>
            </a:pPr>
            <a:r>
              <a:rPr lang="sl-SI" altLang="sl-SI" dirty="0"/>
              <a:t> iz  samega sebe).                                                                                                            </a:t>
            </a:r>
          </a:p>
          <a:p>
            <a:pPr>
              <a:spcBef>
                <a:spcPts val="500"/>
              </a:spcBef>
              <a:spcAft>
                <a:spcPts val="500"/>
              </a:spcAft>
              <a:buFontTx/>
              <a:buChar char="•"/>
            </a:pPr>
            <a:r>
              <a:rPr lang="sl-SI" altLang="sl-SI" dirty="0"/>
              <a:t>V Ameriki je vladala </a:t>
            </a:r>
            <a:r>
              <a:rPr lang="sl-SI" altLang="sl-SI" b="1" dirty="0">
                <a:solidFill>
                  <a:srgbClr val="990000"/>
                </a:solidFill>
              </a:rPr>
              <a:t>verska strpnost</a:t>
            </a:r>
            <a:r>
              <a:rPr lang="sl-SI" altLang="sl-SI" dirty="0">
                <a:solidFill>
                  <a:srgbClr val="990000"/>
                </a:solidFill>
              </a:rPr>
              <a:t>.</a:t>
            </a:r>
            <a:r>
              <a:rPr lang="sl-SI" altLang="sl-SI" dirty="0"/>
              <a:t>.</a:t>
            </a:r>
          </a:p>
        </p:txBody>
      </p:sp>
      <p:sp>
        <p:nvSpPr>
          <p:cNvPr id="3075" name="Rectangle 6"/>
          <p:cNvSpPr>
            <a:spLocks noChangeArrowheads="1"/>
          </p:cNvSpPr>
          <p:nvPr/>
        </p:nvSpPr>
        <p:spPr bwMode="auto">
          <a:xfrm>
            <a:off x="395288" y="450850"/>
            <a:ext cx="6264275" cy="4064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2000" b="1">
                <a:solidFill>
                  <a:srgbClr val="3366FF"/>
                </a:solidFill>
              </a:rPr>
              <a:t>Kako so Angleži osvojili Severno Ameriko</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6408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strips(downLeft)">
                                      <p:cBhvr>
                                        <p:cTn id="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248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2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404813"/>
            <a:ext cx="5151438" cy="59436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8196" name="Rectangle 4"/>
          <p:cNvSpPr>
            <a:spLocks noChangeArrowheads="1"/>
          </p:cNvSpPr>
          <p:nvPr/>
        </p:nvSpPr>
        <p:spPr bwMode="auto">
          <a:xfrm>
            <a:off x="250825" y="260350"/>
            <a:ext cx="8640763" cy="4502150"/>
          </a:xfrm>
          <a:prstGeom prst="rect">
            <a:avLst/>
          </a:prstGeom>
          <a:solidFill>
            <a:srgbClr val="CCE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b="1"/>
              <a:t>Angleški kralj</a:t>
            </a:r>
            <a:r>
              <a:rPr lang="sl-SI" altLang="sl-SI" sz="1600"/>
              <a:t> (parlament, oddaljen okoli 5400 km) </a:t>
            </a:r>
            <a:r>
              <a:rPr lang="sl-SI" altLang="sl-SI" sz="1600" b="1"/>
              <a:t>je zahteval</a:t>
            </a:r>
            <a:r>
              <a:rPr lang="sl-SI" altLang="sl-SI" sz="1600"/>
              <a:t>, da ima skoraj vse, kar je pisano ali tiskano (časopisi, poročni listi, mrliški listi, pogodbe) kraljevski kolek. Četudi je bil Poštni zakon leta 1766 preklican, mu je leta 1767 sledil nov zakon, ki je naložil </a:t>
            </a:r>
            <a:r>
              <a:rPr lang="sl-SI" altLang="sl-SI" sz="1600" b="1"/>
              <a:t>nove dajatve</a:t>
            </a:r>
            <a:r>
              <a:rPr lang="sl-SI" altLang="sl-SI" sz="1600"/>
              <a:t> različnim popularnim britanskim proizvodom, vključno s steklom, papirjem, svincem in čajem. Kolonisti so odgovorili z bojkotiranjem vseh britanskih proizvodov. Tako je parlament leta 1770 ponovno umaknil in preklical vse dajatve, </a:t>
            </a:r>
            <a:r>
              <a:rPr lang="sl-SI" altLang="sl-SI" sz="1600" b="1"/>
              <a:t>razen za čaj</a:t>
            </a:r>
            <a:r>
              <a:rPr lang="sl-SI" altLang="sl-SI" sz="1600"/>
              <a:t>. Kolonisti so trmasto zavračali pitje čaja. L. 1773 je Anglija poslala veliko odpravo ladij s čajem v štiri glavna ameriška pristanišča. Ladje, ki so prispele v Ameriko, so se morale obrniti in odpluti s svojim tovorom nazaj v Anglijo. Čaj so iztovorile, ostal je v skladiščih, dokler ni strohnel. Toda v Bostonu je angleški guverner zahteval, </a:t>
            </a:r>
            <a:r>
              <a:rPr lang="sl-SI" altLang="sl-SI" sz="1600" b="1"/>
              <a:t>da se plačajo uvozne</a:t>
            </a:r>
            <a:r>
              <a:rPr lang="sl-SI" altLang="sl-SI" sz="1600"/>
              <a:t> dajatve, preden ladje zapustijo pristanišče. Odgovor kolonistov je prišel v temni noči. Okoli 50 članov tajne skupine, imenovane Sinovi Svobode se je, oblečenih kot Indijanci, povzpelo na ladjo in preko palube v vodo </a:t>
            </a:r>
            <a:r>
              <a:rPr lang="sl-SI" altLang="sl-SI" sz="1600" b="1"/>
              <a:t>zmetalo ves čaj</a:t>
            </a:r>
            <a:r>
              <a:rPr lang="sl-SI" altLang="sl-SI" sz="1600"/>
              <a:t> (</a:t>
            </a:r>
            <a:r>
              <a:rPr lang="sl-SI" altLang="sl-SI" sz="1600" b="1"/>
              <a:t>Bostonska čajanka</a:t>
            </a:r>
            <a:r>
              <a:rPr lang="sl-SI" altLang="sl-SI" sz="1600"/>
              <a:t>). </a:t>
            </a:r>
          </a:p>
          <a:p>
            <a:r>
              <a:rPr lang="sl-SI" altLang="sl-SI" sz="1600" b="1"/>
              <a:t>Britanski voditelji</a:t>
            </a:r>
            <a:r>
              <a:rPr lang="sl-SI" altLang="sl-SI" sz="1600"/>
              <a:t> so bili jezni in so še močneje </a:t>
            </a:r>
            <a:r>
              <a:rPr lang="sl-SI" altLang="sl-SI" sz="1600" b="1"/>
              <a:t>pritisnili na koloniste</a:t>
            </a:r>
            <a:r>
              <a:rPr lang="sl-SI" altLang="sl-SI" sz="1600"/>
              <a:t>. </a:t>
            </a:r>
          </a:p>
          <a:p>
            <a:r>
              <a:rPr lang="sl-SI" altLang="sl-SI" sz="1600"/>
              <a:t>Kolonije so v letu 1774 sklicale  prvi kongres, katerega namen je bil pregovoriti angleško vlado, da prizna kolonialne pravice. Anglija je na to vedenje gledala, kot na nezvestobo. </a:t>
            </a:r>
          </a:p>
          <a:p>
            <a:r>
              <a:rPr lang="sl-SI" altLang="sl-SI" sz="1600"/>
              <a:t>19. 4. </a:t>
            </a:r>
            <a:r>
              <a:rPr lang="sl-SI" altLang="sl-SI" sz="1600" b="1"/>
              <a:t>1775 je pri Bostonu prišlo do prvih spopadov</a:t>
            </a:r>
            <a:r>
              <a:rPr lang="sl-SI" altLang="sl-SI" sz="1600"/>
              <a:t> med britanskimi vojaki in oboroženimi civilisti. Bpj za nedovisnost ameriških kolonij se je začel.</a:t>
            </a:r>
          </a:p>
        </p:txBody>
      </p:sp>
      <p:sp>
        <p:nvSpPr>
          <p:cNvPr id="8197" name="Text Box 5"/>
          <p:cNvSpPr txBox="1">
            <a:spLocks noChangeArrowheads="1"/>
          </p:cNvSpPr>
          <p:nvPr/>
        </p:nvSpPr>
        <p:spPr bwMode="auto">
          <a:xfrm>
            <a:off x="250825" y="4941888"/>
            <a:ext cx="6775450" cy="925512"/>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sl-SI" altLang="sl-SI"/>
              <a:t>Zakaj so bili prebivalci angleških kolonij v  Ameriki nezadovoljni?</a:t>
            </a:r>
          </a:p>
          <a:p>
            <a:pPr eaLnBrk="1" hangingPunct="1">
              <a:buFontTx/>
              <a:buChar char="•"/>
            </a:pPr>
            <a:r>
              <a:rPr lang="sl-SI" altLang="sl-SI"/>
              <a:t>Kako je na prebivalce kolonij gledala matična država, Anglija?</a:t>
            </a:r>
          </a:p>
          <a:p>
            <a:pPr eaLnBrk="1" hangingPunct="1">
              <a:buFontTx/>
              <a:buChar char="•"/>
            </a:pPr>
            <a:r>
              <a:rPr lang="sl-SI" altLang="sl-SI"/>
              <a:t>Kaj je bostonska čajanka?</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562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randombar(vertic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strVal val="#ppt_w*0.70"/>
                                          </p:val>
                                        </p:tav>
                                        <p:tav tm="100000">
                                          <p:val>
                                            <p:strVal val="#ppt_w"/>
                                          </p:val>
                                        </p:tav>
                                      </p:tavLst>
                                    </p:anim>
                                    <p:anim calcmode="lin" valueType="num">
                                      <p:cBhvr>
                                        <p:cTn id="13" dur="1000" fill="hold"/>
                                        <p:tgtEl>
                                          <p:spTgt spid="8197"/>
                                        </p:tgtEl>
                                        <p:attrNameLst>
                                          <p:attrName>ppt_h</p:attrName>
                                        </p:attrNameLst>
                                      </p:cBhvr>
                                      <p:tavLst>
                                        <p:tav tm="0">
                                          <p:val>
                                            <p:strVal val="#ppt_h"/>
                                          </p:val>
                                        </p:tav>
                                        <p:tav tm="100000">
                                          <p:val>
                                            <p:strVal val="#ppt_h"/>
                                          </p:val>
                                        </p:tav>
                                      </p:tavLst>
                                    </p:anim>
                                    <p:animEffect transition="in" filter="fade">
                                      <p:cBhvr>
                                        <p:cTn id="14"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01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8196" grpId="0" animBg="1" autoUpdateAnimBg="0"/>
      <p:bldP spid="81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4101" name="Rectangle 5"/>
          <p:cNvSpPr>
            <a:spLocks noChangeArrowheads="1"/>
          </p:cNvSpPr>
          <p:nvPr/>
        </p:nvSpPr>
        <p:spPr bwMode="auto">
          <a:xfrm>
            <a:off x="468313" y="1628775"/>
            <a:ext cx="6629400" cy="1728788"/>
          </a:xfrm>
          <a:prstGeom prst="rect">
            <a:avLst/>
          </a:prstGeom>
          <a:solidFill>
            <a:srgbClr val="FFFFF3"/>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sl-SI" altLang="sl-SI" b="1">
                <a:solidFill>
                  <a:srgbClr val="FF3300"/>
                </a:solidFill>
              </a:rPr>
              <a:t>ANGLEŠKA OBLAST</a:t>
            </a:r>
          </a:p>
          <a:p>
            <a:pPr>
              <a:spcBef>
                <a:spcPts val="500"/>
              </a:spcBef>
              <a:spcAft>
                <a:spcPts val="500"/>
              </a:spcAft>
            </a:pPr>
            <a:r>
              <a:rPr lang="sl-SI" altLang="sl-SI" b="1"/>
              <a:t>izkoriščanje kolonij- </a:t>
            </a:r>
            <a:r>
              <a:rPr lang="sl-SI" altLang="sl-SI" b="1">
                <a:solidFill>
                  <a:srgbClr val="990000"/>
                </a:solidFill>
              </a:rPr>
              <a:t>nezadovoljstvo</a:t>
            </a:r>
            <a:r>
              <a:rPr lang="sl-SI" altLang="sl-SI"/>
              <a:t>                                                                                                                                                           </a:t>
            </a:r>
            <a:r>
              <a:rPr lang="sl-SI" altLang="sl-SI" b="1">
                <a:solidFill>
                  <a:srgbClr val="000066"/>
                </a:solidFill>
              </a:rPr>
              <a:t>Davki na blago iz Evrope</a:t>
            </a:r>
            <a:r>
              <a:rPr lang="sl-SI" altLang="sl-SI">
                <a:solidFill>
                  <a:srgbClr val="000066"/>
                </a:solidFill>
              </a:rPr>
              <a:t> (čaj, papir, igralne karte...vse)</a:t>
            </a:r>
            <a:r>
              <a:rPr lang="sl-SI" altLang="sl-SI"/>
              <a:t>                                                                               </a:t>
            </a:r>
          </a:p>
          <a:p>
            <a:pPr>
              <a:spcBef>
                <a:spcPts val="500"/>
              </a:spcBef>
              <a:spcAft>
                <a:spcPts val="500"/>
              </a:spcAft>
            </a:pPr>
            <a:r>
              <a:rPr lang="sl-SI" altLang="sl-SI"/>
              <a:t>Angleški kralj in angleški parlament sta tudi </a:t>
            </a:r>
            <a:r>
              <a:rPr lang="sl-SI" altLang="sl-SI" b="1"/>
              <a:t>stroške vojne</a:t>
            </a:r>
            <a:r>
              <a:rPr lang="sl-SI" altLang="sl-SI"/>
              <a:t> med Angleži in Francozi v Ameriki prevalila </a:t>
            </a:r>
            <a:r>
              <a:rPr lang="sl-SI" altLang="sl-SI" b="1"/>
              <a:t>na ramena kolonistov</a:t>
            </a:r>
            <a:r>
              <a:rPr lang="sl-SI" altLang="sl-SI"/>
              <a:t>. </a:t>
            </a:r>
          </a:p>
        </p:txBody>
      </p:sp>
      <p:sp>
        <p:nvSpPr>
          <p:cNvPr id="6147" name="Rectangle 6"/>
          <p:cNvSpPr>
            <a:spLocks noChangeArrowheads="1"/>
          </p:cNvSpPr>
          <p:nvPr/>
        </p:nvSpPr>
        <p:spPr bwMode="auto">
          <a:xfrm>
            <a:off x="468313" y="188913"/>
            <a:ext cx="4789487" cy="4064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2000" b="1">
                <a:solidFill>
                  <a:schemeClr val="accent2"/>
                </a:solidFill>
              </a:rPr>
              <a:t>Zakaj je izbruhnil upor proti Angležem</a:t>
            </a:r>
          </a:p>
        </p:txBody>
      </p:sp>
      <p:sp>
        <p:nvSpPr>
          <p:cNvPr id="4103" name="Rectangle 7"/>
          <p:cNvSpPr>
            <a:spLocks noChangeArrowheads="1"/>
          </p:cNvSpPr>
          <p:nvPr/>
        </p:nvSpPr>
        <p:spPr bwMode="auto">
          <a:xfrm>
            <a:off x="468313" y="3573463"/>
            <a:ext cx="5761037" cy="2024062"/>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b="1">
                <a:solidFill>
                  <a:srgbClr val="FF3300"/>
                </a:solidFill>
              </a:rPr>
              <a:t>UPOR</a:t>
            </a:r>
            <a:r>
              <a:rPr lang="sl-SI" altLang="sl-SI"/>
              <a:t> </a:t>
            </a:r>
          </a:p>
          <a:p>
            <a:pPr eaLnBrk="1" hangingPunct="1">
              <a:buFontTx/>
              <a:buChar char="•"/>
            </a:pPr>
            <a:r>
              <a:rPr lang="sl-SI" altLang="sl-SI">
                <a:solidFill>
                  <a:schemeClr val="accent2"/>
                </a:solidFill>
              </a:rPr>
              <a:t>Leta 1774 so se predstavniki 13 angleških kolonij ob Atlantiku  v Ameriki povezali. Poveljstvo vojske je prevzel George Washington (prvi predsednik). </a:t>
            </a:r>
          </a:p>
          <a:p>
            <a:pPr eaLnBrk="1" hangingPunct="1">
              <a:buFontTx/>
              <a:buChar char="•"/>
            </a:pPr>
            <a:r>
              <a:rPr lang="sl-SI" altLang="sl-SI" b="1">
                <a:solidFill>
                  <a:schemeClr val="accent2"/>
                </a:solidFill>
              </a:rPr>
              <a:t>4. julija 1776</a:t>
            </a:r>
            <a:r>
              <a:rPr lang="sl-SI" altLang="sl-SI">
                <a:solidFill>
                  <a:schemeClr val="accent2"/>
                </a:solidFill>
              </a:rPr>
              <a:t> so podpisali razglas, </a:t>
            </a:r>
            <a:r>
              <a:rPr lang="sl-SI" altLang="sl-SI" b="1">
                <a:solidFill>
                  <a:srgbClr val="FF3300"/>
                </a:solidFill>
              </a:rPr>
              <a:t>DEKLARACIJO   o neodvisnosti,</a:t>
            </a:r>
            <a:r>
              <a:rPr lang="sl-SI" altLang="sl-SI">
                <a:solidFill>
                  <a:schemeClr val="accent2"/>
                </a:solidFill>
              </a:rPr>
              <a:t> odcepitvi od Anglije. Nastale so</a:t>
            </a:r>
            <a:r>
              <a:rPr lang="sl-SI" altLang="sl-SI" b="1">
                <a:solidFill>
                  <a:schemeClr val="accent2"/>
                </a:solidFill>
              </a:rPr>
              <a:t> ZDA</a:t>
            </a:r>
            <a:r>
              <a:rPr lang="sl-SI" altLang="sl-SI">
                <a:solidFill>
                  <a:schemeClr val="accent2"/>
                </a:solidFill>
              </a:rPr>
              <a:t>.                    Vnela se je vojna, Angleži so priznali ZDA 1783.</a:t>
            </a:r>
          </a:p>
        </p:txBody>
      </p:sp>
      <p:sp>
        <p:nvSpPr>
          <p:cNvPr id="4104" name="Rectangle 8"/>
          <p:cNvSpPr>
            <a:spLocks noChangeArrowheads="1"/>
          </p:cNvSpPr>
          <p:nvPr/>
        </p:nvSpPr>
        <p:spPr bwMode="auto">
          <a:xfrm>
            <a:off x="468313" y="765175"/>
            <a:ext cx="5759450" cy="6508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b="1"/>
              <a:t>Nova družba v </a:t>
            </a:r>
            <a:r>
              <a:rPr lang="sl-SI" altLang="sl-SI"/>
              <a:t>S</a:t>
            </a:r>
            <a:r>
              <a:rPr lang="sl-SI" altLang="sl-SI" b="1"/>
              <a:t> Ameriki, </a:t>
            </a:r>
            <a:r>
              <a:rPr lang="sl-SI" altLang="sl-SI"/>
              <a:t>nova miselnost med prebivalci Amerike: ”Mi smo Američani”.</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5957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1000"/>
                                        <p:tgtEl>
                                          <p:spTgt spid="4104"/>
                                        </p:tgtEl>
                                      </p:cBhvr>
                                    </p:animEffect>
                                    <p:anim calcmode="lin" valueType="num">
                                      <p:cBhvr>
                                        <p:cTn id="8" dur="1000" fill="hold"/>
                                        <p:tgtEl>
                                          <p:spTgt spid="4104"/>
                                        </p:tgtEl>
                                        <p:attrNameLst>
                                          <p:attrName>ppt_x</p:attrName>
                                        </p:attrNameLst>
                                      </p:cBhvr>
                                      <p:tavLst>
                                        <p:tav tm="0">
                                          <p:val>
                                            <p:strVal val="#ppt_x"/>
                                          </p:val>
                                        </p:tav>
                                        <p:tav tm="100000">
                                          <p:val>
                                            <p:strVal val="#ppt_x"/>
                                          </p:val>
                                        </p:tav>
                                      </p:tavLst>
                                    </p:anim>
                                    <p:anim calcmode="lin" valueType="num">
                                      <p:cBhvr>
                                        <p:cTn id="9"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1"/>
                                        </p:tgtEl>
                                        <p:attrNameLst>
                                          <p:attrName>style.visibility</p:attrName>
                                        </p:attrNameLst>
                                      </p:cBhvr>
                                      <p:to>
                                        <p:strVal val="visible"/>
                                      </p:to>
                                    </p:set>
                                    <p:animEffect transition="in" filter="fade">
                                      <p:cBhvr>
                                        <p:cTn id="14" dur="1000"/>
                                        <p:tgtEl>
                                          <p:spTgt spid="4101"/>
                                        </p:tgtEl>
                                      </p:cBhvr>
                                    </p:animEffect>
                                    <p:anim calcmode="lin" valueType="num">
                                      <p:cBhvr>
                                        <p:cTn id="15" dur="1000" fill="hold"/>
                                        <p:tgtEl>
                                          <p:spTgt spid="4101"/>
                                        </p:tgtEl>
                                        <p:attrNameLst>
                                          <p:attrName>ppt_x</p:attrName>
                                        </p:attrNameLst>
                                      </p:cBhvr>
                                      <p:tavLst>
                                        <p:tav tm="0">
                                          <p:val>
                                            <p:strVal val="#ppt_x"/>
                                          </p:val>
                                        </p:tav>
                                        <p:tav tm="100000">
                                          <p:val>
                                            <p:strVal val="#ppt_x"/>
                                          </p:val>
                                        </p:tav>
                                      </p:tavLst>
                                    </p:anim>
                                    <p:anim calcmode="lin" valueType="num">
                                      <p:cBhvr>
                                        <p:cTn id="16"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03"/>
                                        </p:tgtEl>
                                        <p:attrNameLst>
                                          <p:attrName>style.visibility</p:attrName>
                                        </p:attrNameLst>
                                      </p:cBhvr>
                                      <p:to>
                                        <p:strVal val="visible"/>
                                      </p:to>
                                    </p:set>
                                    <p:animEffect transition="in" filter="fade">
                                      <p:cBhvr>
                                        <p:cTn id="21" dur="1000"/>
                                        <p:tgtEl>
                                          <p:spTgt spid="4103"/>
                                        </p:tgtEl>
                                      </p:cBhvr>
                                    </p:animEffect>
                                    <p:anim calcmode="lin" valueType="num">
                                      <p:cBhvr>
                                        <p:cTn id="22" dur="1000" fill="hold"/>
                                        <p:tgtEl>
                                          <p:spTgt spid="4103"/>
                                        </p:tgtEl>
                                        <p:attrNameLst>
                                          <p:attrName>ppt_x</p:attrName>
                                        </p:attrNameLst>
                                      </p:cBhvr>
                                      <p:tavLst>
                                        <p:tav tm="0">
                                          <p:val>
                                            <p:strVal val="#ppt_x"/>
                                          </p:val>
                                        </p:tav>
                                        <p:tav tm="100000">
                                          <p:val>
                                            <p:strVal val="#ppt_x"/>
                                          </p:val>
                                        </p:tav>
                                      </p:tavLst>
                                    </p:anim>
                                    <p:anim calcmode="lin" valueType="num">
                                      <p:cBhvr>
                                        <p:cTn id="23"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9043"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4101" grpId="0" animBg="1"/>
      <p:bldP spid="4103" grpId="0" animBg="1"/>
      <p:bldP spid="4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468313" y="836613"/>
            <a:ext cx="7488237" cy="2433637"/>
          </a:xfrm>
          <a:prstGeom prst="rect">
            <a:avLst/>
          </a:prstGeom>
          <a:solidFill>
            <a:schemeClr val="bg1"/>
          </a:solidFill>
          <a:ln w="31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sl-SI" altLang="sl-SI" b="1"/>
              <a:t>UREDITEV ZDA</a:t>
            </a:r>
            <a:r>
              <a:rPr lang="sl-SI" altLang="sl-SI"/>
              <a:t> po razsvetljenskih načelih – </a:t>
            </a:r>
            <a:r>
              <a:rPr lang="sl-SI" altLang="sl-SI" b="1">
                <a:solidFill>
                  <a:srgbClr val="990000"/>
                </a:solidFill>
              </a:rPr>
              <a:t>DEMOKRACIJA</a:t>
            </a:r>
          </a:p>
          <a:p>
            <a:pPr>
              <a:spcBef>
                <a:spcPct val="50000"/>
              </a:spcBef>
            </a:pPr>
            <a:r>
              <a:rPr lang="sl-SI" altLang="sl-SI"/>
              <a:t>Izdali so zbirko zakonov - </a:t>
            </a:r>
            <a:r>
              <a:rPr lang="sl-SI" altLang="sl-SI" b="1">
                <a:solidFill>
                  <a:srgbClr val="990000"/>
                </a:solidFill>
              </a:rPr>
              <a:t>USTAVO</a:t>
            </a:r>
            <a:r>
              <a:rPr lang="sl-SI" altLang="sl-SI" b="1"/>
              <a:t> </a:t>
            </a:r>
            <a:r>
              <a:rPr lang="sl-SI" altLang="sl-SI"/>
              <a:t>(pravice in dolžnosti).                 </a:t>
            </a:r>
          </a:p>
          <a:p>
            <a:pPr>
              <a:spcBef>
                <a:spcPct val="50000"/>
              </a:spcBef>
            </a:pPr>
            <a:r>
              <a:rPr lang="sl-SI" altLang="sl-SI" b="1">
                <a:solidFill>
                  <a:srgbClr val="990000"/>
                </a:solidFill>
              </a:rPr>
              <a:t>Tri veje oblasti:</a:t>
            </a:r>
            <a:endParaRPr lang="sl-SI" altLang="sl-SI"/>
          </a:p>
          <a:p>
            <a:pPr>
              <a:spcBef>
                <a:spcPct val="50000"/>
              </a:spcBef>
              <a:buFontTx/>
              <a:buChar char="•"/>
            </a:pPr>
            <a:r>
              <a:rPr lang="sl-SI" altLang="sl-SI"/>
              <a:t> </a:t>
            </a:r>
            <a:r>
              <a:rPr lang="sl-SI" altLang="sl-SI" b="1">
                <a:solidFill>
                  <a:srgbClr val="990000"/>
                </a:solidFill>
              </a:rPr>
              <a:t>zakonodajna</a:t>
            </a:r>
            <a:r>
              <a:rPr lang="sl-SI" altLang="sl-SI"/>
              <a:t> O vsem odloča</a:t>
            </a:r>
            <a:r>
              <a:rPr lang="sl-SI" altLang="sl-SI" b="1"/>
              <a:t> </a:t>
            </a:r>
            <a:r>
              <a:rPr lang="sl-SI" altLang="sl-SI" b="1">
                <a:solidFill>
                  <a:srgbClr val="FF3300"/>
                </a:solidFill>
              </a:rPr>
              <a:t>KONGRES</a:t>
            </a:r>
            <a:r>
              <a:rPr lang="sl-SI" altLang="sl-SI" b="1"/>
              <a:t> </a:t>
            </a:r>
            <a:r>
              <a:rPr lang="sl-SI" altLang="sl-SI"/>
              <a:t>- parlament </a:t>
            </a:r>
          </a:p>
          <a:p>
            <a:pPr>
              <a:spcBef>
                <a:spcPct val="50000"/>
              </a:spcBef>
              <a:buFontTx/>
              <a:buChar char="•"/>
            </a:pPr>
            <a:r>
              <a:rPr lang="sl-SI" altLang="sl-SI" b="1">
                <a:solidFill>
                  <a:srgbClr val="990000"/>
                </a:solidFill>
              </a:rPr>
              <a:t> izvršilna</a:t>
            </a:r>
            <a:r>
              <a:rPr lang="sl-SI" altLang="sl-SI"/>
              <a:t>  Državo vodi </a:t>
            </a:r>
            <a:r>
              <a:rPr lang="sl-SI" altLang="sl-SI">
                <a:solidFill>
                  <a:srgbClr val="990000"/>
                </a:solidFill>
              </a:rPr>
              <a:t>izvoljeni, </a:t>
            </a:r>
            <a:r>
              <a:rPr lang="sl-SI" altLang="sl-SI"/>
              <a:t>ustavi</a:t>
            </a:r>
            <a:r>
              <a:rPr lang="sl-SI" altLang="sl-SI">
                <a:solidFill>
                  <a:srgbClr val="990000"/>
                </a:solidFill>
              </a:rPr>
              <a:t> </a:t>
            </a:r>
            <a:r>
              <a:rPr lang="sl-SI" altLang="sl-SI"/>
              <a:t>podrejen </a:t>
            </a:r>
            <a:r>
              <a:rPr lang="sl-SI" altLang="sl-SI" b="1">
                <a:solidFill>
                  <a:srgbClr val="FF3300"/>
                </a:solidFill>
              </a:rPr>
              <a:t>PREDSEDNIK</a:t>
            </a:r>
            <a:r>
              <a:rPr lang="sl-SI" altLang="sl-SI"/>
              <a:t> (4 leta)                </a:t>
            </a:r>
          </a:p>
          <a:p>
            <a:pPr>
              <a:spcBef>
                <a:spcPct val="50000"/>
              </a:spcBef>
              <a:buFontTx/>
              <a:buChar char="•"/>
            </a:pPr>
            <a:r>
              <a:rPr lang="sl-SI" altLang="sl-SI" b="1">
                <a:solidFill>
                  <a:srgbClr val="990000"/>
                </a:solidFill>
              </a:rPr>
              <a:t> pravosodna</a:t>
            </a:r>
            <a:r>
              <a:rPr lang="sl-SI" altLang="sl-SI"/>
              <a:t>. </a:t>
            </a:r>
            <a:r>
              <a:rPr lang="sl-SI" altLang="sl-SI" b="1">
                <a:solidFill>
                  <a:srgbClr val="FF3300"/>
                </a:solidFill>
              </a:rPr>
              <a:t>VRHOVNO SODIŠČE</a:t>
            </a:r>
            <a:r>
              <a:rPr lang="sl-SI" altLang="sl-SI"/>
              <a:t> (krivdo je bilo treba dokazati).</a:t>
            </a:r>
          </a:p>
        </p:txBody>
      </p:sp>
      <p:sp>
        <p:nvSpPr>
          <p:cNvPr id="10244" name="Text Box 4"/>
          <p:cNvSpPr txBox="1">
            <a:spLocks noChangeArrowheads="1"/>
          </p:cNvSpPr>
          <p:nvPr/>
        </p:nvSpPr>
        <p:spPr bwMode="auto">
          <a:xfrm>
            <a:off x="466725" y="3500438"/>
            <a:ext cx="3816350" cy="1608137"/>
          </a:xfrm>
          <a:prstGeom prst="rect">
            <a:avLst/>
          </a:prstGeom>
          <a:solidFill>
            <a:schemeClr val="bg1"/>
          </a:solidFill>
          <a:ln w="31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sl-SI" altLang="sl-SI" b="1"/>
              <a:t>SLABOSTI        </a:t>
            </a:r>
          </a:p>
          <a:p>
            <a:pPr>
              <a:spcBef>
                <a:spcPct val="50000"/>
              </a:spcBef>
              <a:buFontTx/>
              <a:buChar char="•"/>
            </a:pPr>
            <a:r>
              <a:rPr lang="sl-SI" altLang="sl-SI"/>
              <a:t>Preganjanje in ubijanje Indijancev </a:t>
            </a:r>
          </a:p>
          <a:p>
            <a:pPr>
              <a:spcBef>
                <a:spcPct val="50000"/>
              </a:spcBef>
              <a:buFontTx/>
              <a:buChar char="•"/>
            </a:pPr>
            <a:r>
              <a:rPr lang="sl-SI" altLang="sl-SI"/>
              <a:t>Črnsko suženjstvo </a:t>
            </a:r>
          </a:p>
          <a:p>
            <a:pPr>
              <a:spcBef>
                <a:spcPct val="50000"/>
              </a:spcBef>
            </a:pPr>
            <a:r>
              <a:rPr lang="sl-SI" altLang="sl-SI"/>
              <a:t>Zanje demokracija ni veljala</a:t>
            </a:r>
          </a:p>
        </p:txBody>
      </p:sp>
      <p:sp>
        <p:nvSpPr>
          <p:cNvPr id="7172" name="Rectangle 6"/>
          <p:cNvSpPr>
            <a:spLocks noChangeArrowheads="1"/>
          </p:cNvSpPr>
          <p:nvPr/>
        </p:nvSpPr>
        <p:spPr bwMode="auto">
          <a:xfrm>
            <a:off x="468313" y="404813"/>
            <a:ext cx="4530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2000"/>
              <a:t> </a:t>
            </a:r>
            <a:r>
              <a:rPr lang="sl-SI" altLang="sl-SI" sz="2000">
                <a:solidFill>
                  <a:schemeClr val="accent2"/>
                </a:solidFill>
              </a:rPr>
              <a:t>Američani so se odločili za </a:t>
            </a:r>
            <a:r>
              <a:rPr lang="sl-SI" altLang="sl-SI" sz="2000" b="1">
                <a:solidFill>
                  <a:schemeClr val="accent2"/>
                </a:solidFill>
              </a:rPr>
              <a:t>republiko</a:t>
            </a:r>
            <a:r>
              <a:rPr lang="sl-SI" altLang="sl-SI" sz="2000"/>
              <a:t> </a:t>
            </a:r>
          </a:p>
        </p:txBody>
      </p:sp>
      <p:sp>
        <p:nvSpPr>
          <p:cNvPr id="10247" name="Rectangle 7"/>
          <p:cNvSpPr>
            <a:spLocks noChangeArrowheads="1"/>
          </p:cNvSpPr>
          <p:nvPr/>
        </p:nvSpPr>
        <p:spPr bwMode="auto">
          <a:xfrm>
            <a:off x="468313" y="5229225"/>
            <a:ext cx="7488237" cy="83502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sl-SI" altLang="sl-SI" sz="1600">
                <a:solidFill>
                  <a:srgbClr val="990000"/>
                </a:solidFill>
              </a:rPr>
              <a:t> Volilno pravico so imeli moški bele polti, morali pa so imeti dovolj veliko posest</a:t>
            </a:r>
          </a:p>
          <a:p>
            <a:r>
              <a:rPr lang="sl-SI" altLang="sl-SI" sz="1600">
                <a:solidFill>
                  <a:srgbClr val="990000"/>
                </a:solidFill>
              </a:rPr>
              <a:t>  ali pa plačevati predpisane davke.</a:t>
            </a:r>
          </a:p>
          <a:p>
            <a:pPr>
              <a:buFontTx/>
              <a:buChar char="•"/>
            </a:pPr>
            <a:r>
              <a:rPr lang="sl-SI" altLang="sl-SI" sz="1600">
                <a:solidFill>
                  <a:srgbClr val="990000"/>
                </a:solidFill>
              </a:rPr>
              <a:t> Brez volilnih pravic je bila četrtina belcev, Indijanci, črnci in pa seveda ženske.</a:t>
            </a:r>
          </a:p>
        </p:txBody>
      </p:sp>
      <p:sp>
        <p:nvSpPr>
          <p:cNvPr id="10248" name="Text Box 8"/>
          <p:cNvSpPr txBox="1">
            <a:spLocks noChangeArrowheads="1"/>
          </p:cNvSpPr>
          <p:nvPr/>
        </p:nvSpPr>
        <p:spPr bwMode="auto">
          <a:xfrm>
            <a:off x="4356100" y="3500438"/>
            <a:ext cx="3600450" cy="1608137"/>
          </a:xfrm>
          <a:prstGeom prst="rect">
            <a:avLst/>
          </a:prstGeom>
          <a:solidFill>
            <a:schemeClr val="bg1"/>
          </a:solidFill>
          <a:ln w="31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sl-SI" altLang="sl-SI" b="1"/>
              <a:t>PREDNOSTI   </a:t>
            </a:r>
          </a:p>
          <a:p>
            <a:pPr>
              <a:spcBef>
                <a:spcPct val="50000"/>
              </a:spcBef>
              <a:buFontTx/>
              <a:buChar char="•"/>
            </a:pPr>
            <a:r>
              <a:rPr lang="sl-SI" altLang="sl-SI"/>
              <a:t> Uresničene razsvetljenske ideje     </a:t>
            </a:r>
          </a:p>
          <a:p>
            <a:pPr>
              <a:spcBef>
                <a:spcPct val="50000"/>
              </a:spcBef>
              <a:buFontTx/>
              <a:buChar char="•"/>
            </a:pPr>
            <a:r>
              <a:rPr lang="sl-SI" altLang="sl-SI"/>
              <a:t> Odmevi v Evropi</a:t>
            </a:r>
          </a:p>
          <a:p>
            <a:pPr>
              <a:spcBef>
                <a:spcPct val="50000"/>
              </a:spcBef>
              <a:buFontTx/>
              <a:buChar char="•"/>
            </a:pPr>
            <a:r>
              <a:rPr lang="sl-SI" altLang="sl-SI"/>
              <a:t> ZDA obljubljena dežela</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4968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1000"/>
                                        <p:tgtEl>
                                          <p:spTgt spid="10244"/>
                                        </p:tgtEl>
                                      </p:cBhvr>
                                    </p:animEffect>
                                    <p:anim calcmode="lin" valueType="num">
                                      <p:cBhvr>
                                        <p:cTn id="15" dur="1000" fill="hold"/>
                                        <p:tgtEl>
                                          <p:spTgt spid="10244"/>
                                        </p:tgtEl>
                                        <p:attrNameLst>
                                          <p:attrName>ppt_x</p:attrName>
                                        </p:attrNameLst>
                                      </p:cBhvr>
                                      <p:tavLst>
                                        <p:tav tm="0">
                                          <p:val>
                                            <p:strVal val="#ppt_x"/>
                                          </p:val>
                                        </p:tav>
                                        <p:tav tm="100000">
                                          <p:val>
                                            <p:strVal val="#ppt_x"/>
                                          </p:val>
                                        </p:tav>
                                      </p:tavLst>
                                    </p:anim>
                                    <p:anim calcmode="lin" valueType="num">
                                      <p:cBhvr>
                                        <p:cTn id="16"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48"/>
                                        </p:tgtEl>
                                        <p:attrNameLst>
                                          <p:attrName>style.visibility</p:attrName>
                                        </p:attrNameLst>
                                      </p:cBhvr>
                                      <p:to>
                                        <p:strVal val="visible"/>
                                      </p:to>
                                    </p:set>
                                    <p:animEffect transition="in" filter="fade">
                                      <p:cBhvr>
                                        <p:cTn id="21" dur="1000"/>
                                        <p:tgtEl>
                                          <p:spTgt spid="10248"/>
                                        </p:tgtEl>
                                      </p:cBhvr>
                                    </p:animEffect>
                                    <p:anim calcmode="lin" valueType="num">
                                      <p:cBhvr>
                                        <p:cTn id="22" dur="1000" fill="hold"/>
                                        <p:tgtEl>
                                          <p:spTgt spid="10248"/>
                                        </p:tgtEl>
                                        <p:attrNameLst>
                                          <p:attrName>ppt_x</p:attrName>
                                        </p:attrNameLst>
                                      </p:cBhvr>
                                      <p:tavLst>
                                        <p:tav tm="0">
                                          <p:val>
                                            <p:strVal val="#ppt_x"/>
                                          </p:val>
                                        </p:tav>
                                        <p:tav tm="100000">
                                          <p:val>
                                            <p:strVal val="#ppt_x"/>
                                          </p:val>
                                        </p:tav>
                                      </p:tavLst>
                                    </p:anim>
                                    <p:anim calcmode="lin" valueType="num">
                                      <p:cBhvr>
                                        <p:cTn id="23"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47"/>
                                        </p:tgtEl>
                                        <p:attrNameLst>
                                          <p:attrName>style.visibility</p:attrName>
                                        </p:attrNameLst>
                                      </p:cBhvr>
                                      <p:to>
                                        <p:strVal val="visible"/>
                                      </p:to>
                                    </p:set>
                                    <p:animEffect transition="in" filter="fade">
                                      <p:cBhvr>
                                        <p:cTn id="28" dur="1000"/>
                                        <p:tgtEl>
                                          <p:spTgt spid="10247"/>
                                        </p:tgtEl>
                                      </p:cBhvr>
                                    </p:animEffect>
                                    <p:anim calcmode="lin" valueType="num">
                                      <p:cBhvr>
                                        <p:cTn id="29" dur="1000" fill="hold"/>
                                        <p:tgtEl>
                                          <p:spTgt spid="10247"/>
                                        </p:tgtEl>
                                        <p:attrNameLst>
                                          <p:attrName>ppt_x</p:attrName>
                                        </p:attrNameLst>
                                      </p:cBhvr>
                                      <p:tavLst>
                                        <p:tav tm="0">
                                          <p:val>
                                            <p:strVal val="#ppt_x"/>
                                          </p:val>
                                        </p:tav>
                                        <p:tav tm="100000">
                                          <p:val>
                                            <p:strVal val="#ppt_x"/>
                                          </p:val>
                                        </p:tav>
                                      </p:tavLst>
                                    </p:anim>
                                    <p:anim calcmode="lin" valueType="num">
                                      <p:cBhvr>
                                        <p:cTn id="30"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57513"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0243" grpId="0" animBg="1"/>
      <p:bldP spid="10244" grpId="0" animBg="1"/>
      <p:bldP spid="10247" grpId="0" animBg="1"/>
      <p:bldP spid="102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260350"/>
            <a:ext cx="3671888" cy="2076450"/>
          </a:xfrm>
          <a:prstGeom prst="rect">
            <a:avLst/>
          </a:prstGeom>
          <a:solidFill>
            <a:srgbClr val="CCE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sl-SI" altLang="sl-SI" sz="1600"/>
              <a:t>Iz naslednjih besed sestavi smiselne povedi!</a:t>
            </a:r>
          </a:p>
          <a:p>
            <a:pPr>
              <a:spcBef>
                <a:spcPts val="500"/>
              </a:spcBef>
              <a:spcAft>
                <a:spcPts val="500"/>
              </a:spcAft>
              <a:buFontTx/>
              <a:buChar char="•"/>
            </a:pPr>
            <a:r>
              <a:rPr lang="sl-SI" altLang="sl-SI" sz="1600"/>
              <a:t>REPUBLIKA</a:t>
            </a:r>
          </a:p>
          <a:p>
            <a:pPr>
              <a:spcBef>
                <a:spcPts val="500"/>
              </a:spcBef>
              <a:spcAft>
                <a:spcPts val="500"/>
              </a:spcAft>
              <a:buFontTx/>
              <a:buChar char="•"/>
            </a:pPr>
            <a:r>
              <a:rPr lang="sl-SI" altLang="sl-SI" sz="1600"/>
              <a:t>DEKLARACIJA</a:t>
            </a:r>
          </a:p>
          <a:p>
            <a:pPr>
              <a:spcBef>
                <a:spcPts val="500"/>
              </a:spcBef>
              <a:spcAft>
                <a:spcPts val="500"/>
              </a:spcAft>
              <a:buFontTx/>
              <a:buChar char="•"/>
            </a:pPr>
            <a:r>
              <a:rPr lang="sl-SI" altLang="sl-SI" sz="1600"/>
              <a:t>BOSTONSKA ČAJANKA</a:t>
            </a:r>
          </a:p>
          <a:p>
            <a:pPr>
              <a:spcBef>
                <a:spcPts val="500"/>
              </a:spcBef>
              <a:spcAft>
                <a:spcPts val="500"/>
              </a:spcAft>
              <a:buFontTx/>
              <a:buChar char="•"/>
            </a:pPr>
            <a:r>
              <a:rPr lang="sl-SI" altLang="sl-SI" sz="1600"/>
              <a:t>USTAVA</a:t>
            </a:r>
          </a:p>
        </p:txBody>
      </p:sp>
      <p:sp>
        <p:nvSpPr>
          <p:cNvPr id="5123" name="Text Box 3"/>
          <p:cNvSpPr txBox="1">
            <a:spLocks noChangeArrowheads="1"/>
          </p:cNvSpPr>
          <p:nvPr/>
        </p:nvSpPr>
        <p:spPr bwMode="auto">
          <a:xfrm>
            <a:off x="250825" y="2420938"/>
            <a:ext cx="3702050" cy="14605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sl-SI" altLang="sl-SI" sz="1600"/>
              <a:t>Naštej zasluge navedenih Američanov!</a:t>
            </a:r>
          </a:p>
          <a:p>
            <a:pPr>
              <a:spcBef>
                <a:spcPts val="500"/>
              </a:spcBef>
              <a:spcAft>
                <a:spcPts val="500"/>
              </a:spcAft>
            </a:pPr>
            <a:r>
              <a:rPr lang="sl-SI" altLang="sl-SI" sz="1600"/>
              <a:t>GEORGE WASHINGTON</a:t>
            </a:r>
          </a:p>
          <a:p>
            <a:pPr>
              <a:spcBef>
                <a:spcPts val="500"/>
              </a:spcBef>
              <a:spcAft>
                <a:spcPts val="500"/>
              </a:spcAft>
            </a:pPr>
            <a:r>
              <a:rPr lang="sl-SI" altLang="sl-SI" sz="1600"/>
              <a:t>BENJAMIN FRANKLIN</a:t>
            </a:r>
          </a:p>
          <a:p>
            <a:pPr>
              <a:spcBef>
                <a:spcPts val="500"/>
              </a:spcBef>
              <a:spcAft>
                <a:spcPts val="500"/>
              </a:spcAft>
            </a:pPr>
            <a:r>
              <a:rPr lang="sl-SI" altLang="sl-SI" sz="1600"/>
              <a:t>THOMAS JEFFERSON</a:t>
            </a:r>
          </a:p>
        </p:txBody>
      </p:sp>
      <p:sp>
        <p:nvSpPr>
          <p:cNvPr id="5124" name="Text Box 4"/>
          <p:cNvSpPr txBox="1">
            <a:spLocks noChangeArrowheads="1"/>
          </p:cNvSpPr>
          <p:nvPr/>
        </p:nvSpPr>
        <p:spPr bwMode="auto">
          <a:xfrm>
            <a:off x="4800600" y="152400"/>
            <a:ext cx="4191000" cy="47656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sl-SI" altLang="sl-SI" sz="1600"/>
              <a:t>GEORGE WASHINGTON </a:t>
            </a:r>
            <a:r>
              <a:rPr lang="sl-SI" altLang="sl-SI" sz="1600" i="1">
                <a:solidFill>
                  <a:srgbClr val="990000"/>
                </a:solidFill>
              </a:rPr>
              <a:t>Vojskovodja in državnik, ter vrhovni poveljnik v vojni za neodvisnost. On je vodil ustavodajno skupš</a:t>
            </a:r>
            <a:r>
              <a:rPr lang="sl-SI" altLang="sl-SI" sz="1600">
                <a:solidFill>
                  <a:srgbClr val="990000"/>
                </a:solidFill>
              </a:rPr>
              <a:t>č</a:t>
            </a:r>
            <a:r>
              <a:rPr lang="sl-SI" altLang="sl-SI" sz="1600" i="1">
                <a:solidFill>
                  <a:srgbClr val="990000"/>
                </a:solidFill>
              </a:rPr>
              <a:t>ino, leta 1789 bil izvoljen za 1. predsednika ZDA, ter leta 1792 bil ponovno izvoljen. Še tretji</a:t>
            </a:r>
            <a:r>
              <a:rPr lang="sl-SI" altLang="sl-SI" sz="1600">
                <a:solidFill>
                  <a:srgbClr val="990000"/>
                </a:solidFill>
              </a:rPr>
              <a:t>č </a:t>
            </a:r>
            <a:r>
              <a:rPr lang="sl-SI" altLang="sl-SI" sz="1600" i="1">
                <a:solidFill>
                  <a:srgbClr val="990000"/>
                </a:solidFill>
              </a:rPr>
              <a:t>so ga Ameri</a:t>
            </a:r>
            <a:r>
              <a:rPr lang="sl-SI" altLang="sl-SI" sz="1600">
                <a:solidFill>
                  <a:srgbClr val="990000"/>
                </a:solidFill>
              </a:rPr>
              <a:t>č</a:t>
            </a:r>
            <a:r>
              <a:rPr lang="sl-SI" altLang="sl-SI" sz="1600" i="1">
                <a:solidFill>
                  <a:srgbClr val="990000"/>
                </a:solidFill>
              </a:rPr>
              <a:t>ani želeli za predsednika, pa je tretji mandat zavrnil</a:t>
            </a:r>
            <a:r>
              <a:rPr lang="sl-SI" altLang="sl-SI" sz="1600" i="1"/>
              <a:t>.</a:t>
            </a:r>
            <a:endParaRPr lang="sl-SI" altLang="sl-SI" sz="1600"/>
          </a:p>
          <a:p>
            <a:pPr>
              <a:spcBef>
                <a:spcPts val="500"/>
              </a:spcBef>
              <a:spcAft>
                <a:spcPts val="500"/>
              </a:spcAft>
            </a:pPr>
            <a:r>
              <a:rPr lang="sl-SI" altLang="sl-SI" sz="1600"/>
              <a:t>THOMAS JEFFERSON </a:t>
            </a:r>
            <a:r>
              <a:rPr lang="sl-SI" altLang="sl-SI" sz="1600">
                <a:solidFill>
                  <a:srgbClr val="990000"/>
                </a:solidFill>
              </a:rPr>
              <a:t>napisal deklaracijo, </a:t>
            </a:r>
            <a:r>
              <a:rPr lang="sl-SI" altLang="sl-SI" sz="1600" i="1">
                <a:solidFill>
                  <a:srgbClr val="990000"/>
                </a:solidFill>
              </a:rPr>
              <a:t>je tudi ustanovitelj demokratske stranke</a:t>
            </a:r>
            <a:r>
              <a:rPr lang="sl-SI" altLang="sl-SI" sz="1600" i="1"/>
              <a:t>, </a:t>
            </a:r>
            <a:r>
              <a:rPr lang="sl-SI" altLang="sl-SI" sz="1600">
                <a:solidFill>
                  <a:srgbClr val="990000"/>
                </a:solidFill>
              </a:rPr>
              <a:t>3. predsednik, dal raziskati pot proti zahodu</a:t>
            </a:r>
            <a:endParaRPr lang="sl-SI" altLang="sl-SI" sz="1600"/>
          </a:p>
          <a:p>
            <a:pPr>
              <a:spcBef>
                <a:spcPts val="500"/>
              </a:spcBef>
              <a:spcAft>
                <a:spcPts val="500"/>
              </a:spcAft>
            </a:pPr>
            <a:r>
              <a:rPr lang="sl-SI" altLang="sl-SI" sz="1600"/>
              <a:t>BENJAMIN FRANKLIN</a:t>
            </a:r>
          </a:p>
          <a:p>
            <a:pPr>
              <a:spcBef>
                <a:spcPts val="500"/>
              </a:spcBef>
              <a:spcAft>
                <a:spcPts val="500"/>
              </a:spcAft>
            </a:pPr>
            <a:r>
              <a:rPr lang="sl-SI" altLang="sl-SI" sz="1600">
                <a:solidFill>
                  <a:srgbClr val="990000"/>
                </a:solidFill>
              </a:rPr>
              <a:t>Veleposlanik, diplomat v Franciji, izumitelj strelovoda, znanstvenik, publicist, filozof, sodeloval tudi pri Ustavi in Deklaraciji o neodvisnosti</a:t>
            </a:r>
          </a:p>
          <a:p>
            <a:pPr>
              <a:spcBef>
                <a:spcPts val="500"/>
              </a:spcBef>
              <a:spcAft>
                <a:spcPts val="500"/>
              </a:spcAft>
            </a:pPr>
            <a:r>
              <a:rPr lang="sl-SI" altLang="sl-SI" sz="1600"/>
              <a:t>"Vlaganje v znanje vedno vrača najvišje obresti"</a:t>
            </a:r>
            <a:endParaRPr lang="sl-SI" altLang="sl-SI" sz="2400">
              <a:latin typeface="Times New Roman" panose="02020603050405020304" pitchFamily="18" charset="0"/>
            </a:endParaRPr>
          </a:p>
        </p:txBody>
      </p:sp>
      <p:sp>
        <p:nvSpPr>
          <p:cNvPr id="5126" name="Text Box 6"/>
          <p:cNvSpPr txBox="1">
            <a:spLocks noChangeArrowheads="1"/>
          </p:cNvSpPr>
          <p:nvPr/>
        </p:nvSpPr>
        <p:spPr bwMode="auto">
          <a:xfrm>
            <a:off x="179388" y="5013325"/>
            <a:ext cx="8785225" cy="1603375"/>
          </a:xfrm>
          <a:prstGeom prst="rect">
            <a:avLst/>
          </a:prstGeom>
          <a:solidFill>
            <a:srgbClr val="FFFFF3"/>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63500" rIns="63500" bIns="635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t>Francija je prodala svoje ozemlje ZDA leta 1803. O prodaji se je tedaj v imenu Francije pogajal Napoleon, za ZDA je pero vzel v roke Thomas  Jefferson. Francozi so za ozemlje Lousiane, ki obsega današnje zvezne države Kansas, Montano, Iowo, Nebrasko, Severno in Južno Dakoto, Oklahomo in še nekaj drugih in je merilo 1,3 milijona m2, zahtevali 15 milijonov $. Jefferson si jih je moral sposoditi denar v Londonu. Napoleon naj bi ozemlje prodal, ker je potreboval denar za slavje ob svojem kronanju. </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41425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126"/>
                                        </p:tgtEl>
                                        <p:attrNameLst>
                                          <p:attrName>style.visibility</p:attrName>
                                        </p:attrNameLst>
                                      </p:cBhvr>
                                      <p:to>
                                        <p:strVal val="visible"/>
                                      </p:to>
                                    </p:set>
                                    <p:anim calcmode="lin" valueType="num">
                                      <p:cBhvr>
                                        <p:cTn id="22" dur="1000" fill="hold"/>
                                        <p:tgtEl>
                                          <p:spTgt spid="5126"/>
                                        </p:tgtEl>
                                        <p:attrNameLst>
                                          <p:attrName>ppt_w</p:attrName>
                                        </p:attrNameLst>
                                      </p:cBhvr>
                                      <p:tavLst>
                                        <p:tav tm="0">
                                          <p:val>
                                            <p:strVal val="#ppt_w*0.70"/>
                                          </p:val>
                                        </p:tav>
                                        <p:tav tm="100000">
                                          <p:val>
                                            <p:strVal val="#ppt_w"/>
                                          </p:val>
                                        </p:tav>
                                      </p:tavLst>
                                    </p:anim>
                                    <p:anim calcmode="lin" valueType="num">
                                      <p:cBhvr>
                                        <p:cTn id="23" dur="1000" fill="hold"/>
                                        <p:tgtEl>
                                          <p:spTgt spid="5126"/>
                                        </p:tgtEl>
                                        <p:attrNameLst>
                                          <p:attrName>ppt_h</p:attrName>
                                        </p:attrNameLst>
                                      </p:cBhvr>
                                      <p:tavLst>
                                        <p:tav tm="0">
                                          <p:val>
                                            <p:strVal val="#ppt_h"/>
                                          </p:val>
                                        </p:tav>
                                        <p:tav tm="100000">
                                          <p:val>
                                            <p:strVal val="#ppt_h"/>
                                          </p:val>
                                        </p:tav>
                                      </p:tavLst>
                                    </p:anim>
                                    <p:animEffect transition="in" filter="fade">
                                      <p:cBhvr>
                                        <p:cTn id="24"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9548"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5122" grpId="0" animBg="1" autoUpdateAnimBg="0"/>
      <p:bldP spid="5123" grpId="0" animBg="1" autoUpdateAnimBg="0"/>
      <p:bldP spid="5124" grpId="0" animBg="1" autoUpdateAnimBg="0"/>
      <p:bldP spid="5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4925" y="260350"/>
            <a:ext cx="5400675" cy="36607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1600"/>
              <a:t> </a:t>
            </a:r>
          </a:p>
          <a:p>
            <a:pPr eaLnBrk="1" hangingPunct="1"/>
            <a:r>
              <a:rPr lang="sl-SI" altLang="sl-SI" sz="1600" i="1">
                <a:solidFill>
                  <a:schemeClr val="accent2"/>
                </a:solidFill>
              </a:rPr>
              <a:t>»Vse ljudi je Stvarnik ustvaril enake in jim dal nekatere</a:t>
            </a:r>
          </a:p>
          <a:p>
            <a:pPr eaLnBrk="1" hangingPunct="1"/>
            <a:r>
              <a:rPr lang="sl-SI" altLang="sl-SI" sz="1600" i="1">
                <a:solidFill>
                  <a:schemeClr val="accent2"/>
                </a:solidFill>
              </a:rPr>
              <a:t>neodpravljive pravice, med drugim zlasti pravico do</a:t>
            </a:r>
          </a:p>
          <a:p>
            <a:pPr eaLnBrk="1" hangingPunct="1"/>
            <a:r>
              <a:rPr lang="sl-SI" altLang="sl-SI" sz="1600" i="1">
                <a:solidFill>
                  <a:schemeClr val="accent2"/>
                </a:solidFill>
              </a:rPr>
              <a:t>življenja, svobode in iskanja sreče. Vladavine so na svetu</a:t>
            </a:r>
          </a:p>
          <a:p>
            <a:pPr eaLnBrk="1" hangingPunct="1"/>
            <a:r>
              <a:rPr lang="sl-SI" altLang="sl-SI" sz="1600" i="1">
                <a:solidFill>
                  <a:schemeClr val="accent2"/>
                </a:solidFill>
              </a:rPr>
              <a:t>zato, da bi zagotovile ljudem te pravice, in vsa upravičena</a:t>
            </a:r>
          </a:p>
          <a:p>
            <a:pPr eaLnBrk="1" hangingPunct="1"/>
            <a:r>
              <a:rPr lang="sl-SI" altLang="sl-SI" sz="1600" i="1">
                <a:solidFill>
                  <a:schemeClr val="accent2"/>
                </a:solidFill>
              </a:rPr>
              <a:t>oblast jim izvira le iz soglasnosti tistih, katerim</a:t>
            </a:r>
          </a:p>
          <a:p>
            <a:pPr eaLnBrk="1" hangingPunct="1"/>
            <a:r>
              <a:rPr lang="sl-SI" altLang="sl-SI" sz="1600" i="1">
                <a:solidFill>
                  <a:schemeClr val="accent2"/>
                </a:solidFill>
              </a:rPr>
              <a:t>vladajo. Če kakršnakoli oblika vladavine ugonablja te</a:t>
            </a:r>
          </a:p>
          <a:p>
            <a:pPr eaLnBrk="1" hangingPunct="1"/>
            <a:r>
              <a:rPr lang="sl-SI" altLang="sl-SI" sz="1600" i="1">
                <a:solidFill>
                  <a:schemeClr val="accent2"/>
                </a:solidFill>
              </a:rPr>
              <a:t>cilje, ima ljudstvo pravico, da jo spremeni ali odpravi,</a:t>
            </a:r>
          </a:p>
          <a:p>
            <a:pPr eaLnBrk="1" hangingPunct="1"/>
            <a:r>
              <a:rPr lang="sl-SI" altLang="sl-SI" sz="1600" i="1">
                <a:solidFill>
                  <a:schemeClr val="accent2"/>
                </a:solidFill>
              </a:rPr>
              <a:t>pravico, da si ustanovi novo vladavino in jo utemelji</a:t>
            </a:r>
          </a:p>
          <a:p>
            <a:pPr eaLnBrk="1" hangingPunct="1"/>
            <a:r>
              <a:rPr lang="sl-SI" altLang="sl-SI" sz="1600" i="1">
                <a:solidFill>
                  <a:schemeClr val="accent2"/>
                </a:solidFill>
              </a:rPr>
              <a:t>s takimi načeli in ji uredi oblast v takšni obliki, da je</a:t>
            </a:r>
          </a:p>
          <a:p>
            <a:pPr eaLnBrk="1" hangingPunct="1"/>
            <a:r>
              <a:rPr lang="sl-SI" altLang="sl-SI" sz="1600" i="1">
                <a:solidFill>
                  <a:schemeClr val="accent2"/>
                </a:solidFill>
              </a:rPr>
              <a:t>kar najbolj primerna za uveljavitev njega varnosti in</a:t>
            </a:r>
          </a:p>
          <a:p>
            <a:pPr eaLnBrk="1" hangingPunct="1"/>
            <a:r>
              <a:rPr lang="sl-SI" altLang="sl-SI" sz="1600" i="1">
                <a:solidFill>
                  <a:schemeClr val="accent2"/>
                </a:solidFill>
              </a:rPr>
              <a:t>sreče«.  </a:t>
            </a:r>
            <a:r>
              <a:rPr lang="sl-SI" altLang="sl-SI" sz="1600"/>
              <a:t>(Deklaracija o neodvisnosti, 1776)</a:t>
            </a:r>
          </a:p>
          <a:p>
            <a:pPr eaLnBrk="1" hangingPunct="1"/>
            <a:endParaRPr lang="sl-SI" altLang="sl-SI" sz="900"/>
          </a:p>
          <a:p>
            <a:pPr eaLnBrk="1" hangingPunct="1">
              <a:buFontTx/>
              <a:buChar char="•"/>
            </a:pPr>
            <a:r>
              <a:rPr lang="sl-SI" altLang="sl-SI" sz="1600" b="1"/>
              <a:t>Katere razsvetljenske ideje lahko najdeš v besedilu?</a:t>
            </a:r>
          </a:p>
          <a:p>
            <a:pPr eaLnBrk="1" hangingPunct="1">
              <a:buFontTx/>
              <a:buChar char="•"/>
            </a:pPr>
            <a:r>
              <a:rPr lang="sl-SI" altLang="sl-SI" sz="1600" b="1"/>
              <a:t>Kakšne pravice ima ljudstvo?</a:t>
            </a:r>
          </a:p>
        </p:txBody>
      </p:sp>
      <p:pic>
        <p:nvPicPr>
          <p:cNvPr id="9219" name="Picture 8" descr="In Affiliation with AllPos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60350"/>
            <a:ext cx="36004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9"/>
          <p:cNvSpPr>
            <a:spLocks noChangeArrowheads="1"/>
          </p:cNvSpPr>
          <p:nvPr/>
        </p:nvSpPr>
        <p:spPr bwMode="auto">
          <a:xfrm>
            <a:off x="5651500" y="3068638"/>
            <a:ext cx="3192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sl-SI" sz="1400"/>
              <a:t>Betsy Ross šivanje prve zastave ZDA </a:t>
            </a:r>
          </a:p>
        </p:txBody>
      </p:sp>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930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0"/>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4"/>
          <p:cNvSpPr txBox="1">
            <a:spLocks noChangeArrowheads="1"/>
          </p:cNvSpPr>
          <p:nvPr/>
        </p:nvSpPr>
        <p:spPr bwMode="auto">
          <a:xfrm>
            <a:off x="76200" y="152400"/>
            <a:ext cx="3657600" cy="903288"/>
          </a:xfrm>
          <a:prstGeom prst="rect">
            <a:avLst/>
          </a:prstGeom>
          <a:solidFill>
            <a:srgbClr val="FF7C80"/>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sl-SI" altLang="sl-SI">
                <a:latin typeface="Arial Narrow" panose="020B0606020202030204" pitchFamily="34" charset="0"/>
              </a:rPr>
              <a:t>Kako so razsvetljenske ideje vplivale na</a:t>
            </a:r>
            <a:r>
              <a:rPr lang="sl-SI" altLang="sl-SI" sz="1600">
                <a:latin typeface="Arial Narrow" panose="020B0606020202030204" pitchFamily="34" charset="0"/>
              </a:rPr>
              <a:t> </a:t>
            </a:r>
          </a:p>
          <a:p>
            <a:pPr algn="ctr"/>
            <a:r>
              <a:rPr lang="sl-SI" altLang="sl-SI" sz="2000">
                <a:latin typeface="Arial Narrow" panose="020B0606020202030204" pitchFamily="34" charset="0"/>
              </a:rPr>
              <a:t>NASTANEK ZDA</a:t>
            </a:r>
          </a:p>
          <a:p>
            <a:pPr algn="ctr"/>
            <a:endParaRPr lang="sl-SI" altLang="sl-SI" sz="1400">
              <a:latin typeface="Arial Narrow" panose="020B0606020202030204" pitchFamily="34" charset="0"/>
            </a:endParaRPr>
          </a:p>
        </p:txBody>
      </p:sp>
      <p:sp>
        <p:nvSpPr>
          <p:cNvPr id="10244" name="Text Box 5"/>
          <p:cNvSpPr txBox="1">
            <a:spLocks noChangeArrowheads="1"/>
          </p:cNvSpPr>
          <p:nvPr/>
        </p:nvSpPr>
        <p:spPr bwMode="auto">
          <a:xfrm>
            <a:off x="152400" y="2438400"/>
            <a:ext cx="2590800" cy="2147888"/>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a:solidFill>
                  <a:srgbClr val="990000"/>
                </a:solidFill>
                <a:latin typeface="Arial Narrow" panose="020B0606020202030204" pitchFamily="34" charset="0"/>
              </a:rPr>
              <a:t>ANGLEŽI,</a:t>
            </a:r>
          </a:p>
          <a:p>
            <a:r>
              <a:rPr lang="sl-SI" altLang="sl-SI">
                <a:solidFill>
                  <a:srgbClr val="990000"/>
                </a:solidFill>
                <a:latin typeface="Arial Narrow" panose="020B0606020202030204" pitchFamily="34" charset="0"/>
              </a:rPr>
              <a:t>FRANCOZI,</a:t>
            </a:r>
          </a:p>
          <a:p>
            <a:r>
              <a:rPr lang="sl-SI" altLang="sl-SI">
                <a:solidFill>
                  <a:srgbClr val="990000"/>
                </a:solidFill>
                <a:latin typeface="Arial Narrow" panose="020B0606020202030204" pitchFamily="34" charset="0"/>
              </a:rPr>
              <a:t>NIZOZEMCI ...</a:t>
            </a:r>
            <a:r>
              <a:rPr lang="sl-SI" altLang="sl-SI" sz="1600">
                <a:latin typeface="Arial Narrow" panose="020B0606020202030204" pitchFamily="34" charset="0"/>
              </a:rPr>
              <a:t> _________________________</a:t>
            </a:r>
          </a:p>
          <a:p>
            <a:r>
              <a:rPr lang="sl-SI" altLang="sl-SI" sz="1600">
                <a:latin typeface="Arial Narrow" panose="020B0606020202030204" pitchFamily="34" charset="0"/>
              </a:rPr>
              <a:t>_________________________</a:t>
            </a:r>
          </a:p>
          <a:p>
            <a:r>
              <a:rPr lang="sl-SI" altLang="sl-SI" sz="1600">
                <a:latin typeface="Arial Narrow" panose="020B0606020202030204" pitchFamily="34" charset="0"/>
              </a:rPr>
              <a:t>_________________________</a:t>
            </a:r>
          </a:p>
          <a:p>
            <a:r>
              <a:rPr lang="sl-SI" altLang="sl-SI" sz="1600">
                <a:latin typeface="Arial Narrow" panose="020B0606020202030204" pitchFamily="34" charset="0"/>
              </a:rPr>
              <a:t>_________________________</a:t>
            </a:r>
          </a:p>
          <a:p>
            <a:r>
              <a:rPr lang="sl-SI" altLang="sl-SI" sz="1600">
                <a:latin typeface="Arial Narrow" panose="020B0606020202030204" pitchFamily="34" charset="0"/>
              </a:rPr>
              <a:t>_________________________</a:t>
            </a:r>
          </a:p>
        </p:txBody>
      </p:sp>
      <p:sp>
        <p:nvSpPr>
          <p:cNvPr id="10245" name="Text Box 6"/>
          <p:cNvSpPr txBox="1">
            <a:spLocks noChangeArrowheads="1"/>
          </p:cNvSpPr>
          <p:nvPr/>
        </p:nvSpPr>
        <p:spPr bwMode="auto">
          <a:xfrm>
            <a:off x="152400" y="4724400"/>
            <a:ext cx="5257800" cy="144462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latin typeface="Arial Narrow" panose="020B0606020202030204" pitchFamily="34" charset="0"/>
              </a:rPr>
              <a:t>Deklaracija o neodvisnosti in vojna</a:t>
            </a:r>
          </a:p>
          <a:p>
            <a:r>
              <a:rPr lang="sl-SI" altLang="sl-SI" sz="1600">
                <a:latin typeface="Arial Narrow" panose="020B0606020202030204" pitchFamily="34" charset="0"/>
              </a:rPr>
              <a:t> </a:t>
            </a:r>
            <a:r>
              <a:rPr lang="sl-SI" altLang="sl-SI">
                <a:solidFill>
                  <a:srgbClr val="990000"/>
                </a:solidFill>
                <a:latin typeface="Arial Narrow" panose="020B0606020202030204" pitchFamily="34" charset="0"/>
              </a:rPr>
              <a:t>4. julija 1774</a:t>
            </a:r>
          </a:p>
          <a:p>
            <a:r>
              <a:rPr lang="sl-SI" altLang="sl-SI">
                <a:solidFill>
                  <a:srgbClr val="990000"/>
                </a:solidFill>
                <a:latin typeface="Arial Narrow" panose="020B0606020202030204" pitchFamily="34" charset="0"/>
              </a:rPr>
              <a:t>kolonije razglasijo neodvisnost</a:t>
            </a:r>
          </a:p>
          <a:p>
            <a:r>
              <a:rPr lang="sl-SI" altLang="sl-SI">
                <a:solidFill>
                  <a:srgbClr val="990000"/>
                </a:solidFill>
                <a:latin typeface="Arial Narrow" panose="020B0606020202030204" pitchFamily="34" charset="0"/>
              </a:rPr>
              <a:t>zapisane razsvetljenske ideje</a:t>
            </a:r>
          </a:p>
          <a:p>
            <a:r>
              <a:rPr lang="sl-SI" altLang="sl-SI" sz="1600">
                <a:solidFill>
                  <a:srgbClr val="FF3300"/>
                </a:solidFill>
                <a:latin typeface="Arial Narrow" panose="020B0606020202030204" pitchFamily="34" charset="0"/>
              </a:rPr>
              <a:t>med kom</a:t>
            </a:r>
            <a:r>
              <a:rPr lang="sl-SI" altLang="sl-SI" sz="1600">
                <a:latin typeface="Arial Narrow" panose="020B0606020202030204" pitchFamily="34" charset="0"/>
              </a:rPr>
              <a:t> </a:t>
            </a:r>
            <a:r>
              <a:rPr lang="sl-SI" altLang="sl-SI">
                <a:solidFill>
                  <a:srgbClr val="990000"/>
                </a:solidFill>
                <a:latin typeface="Arial Narrow" panose="020B0606020202030204" pitchFamily="34" charset="0"/>
              </a:rPr>
              <a:t>spopad med kolonisti in Veliko Britanijo</a:t>
            </a:r>
            <a:endParaRPr lang="sl-SI" altLang="sl-SI" sz="1600">
              <a:latin typeface="Arial Narrow" panose="020B0606020202030204" pitchFamily="34" charset="0"/>
            </a:endParaRPr>
          </a:p>
        </p:txBody>
      </p:sp>
      <p:sp>
        <p:nvSpPr>
          <p:cNvPr id="10246" name="Text Box 7"/>
          <p:cNvSpPr txBox="1">
            <a:spLocks noChangeArrowheads="1"/>
          </p:cNvSpPr>
          <p:nvPr/>
        </p:nvSpPr>
        <p:spPr bwMode="auto">
          <a:xfrm>
            <a:off x="3048000" y="2514600"/>
            <a:ext cx="2819400" cy="1843088"/>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sl-SI" altLang="sl-SI">
                <a:solidFill>
                  <a:srgbClr val="990000"/>
                </a:solidFill>
                <a:latin typeface="Arial Narrow" panose="020B0606020202030204" pitchFamily="34" charset="0"/>
              </a:rPr>
              <a:t>PREVISOKI DAVKI</a:t>
            </a:r>
            <a:r>
              <a:rPr lang="sl-SI" altLang="sl-SI" sz="1600">
                <a:latin typeface="Arial Narrow" panose="020B0606020202030204" pitchFamily="34" charset="0"/>
              </a:rPr>
              <a:t> __________________________</a:t>
            </a:r>
          </a:p>
          <a:p>
            <a:pPr algn="ctr"/>
            <a:r>
              <a:rPr lang="sl-SI" altLang="sl-SI" sz="1600">
                <a:latin typeface="Arial Narrow" panose="020B0606020202030204" pitchFamily="34" charset="0"/>
              </a:rPr>
              <a:t>__________________________</a:t>
            </a:r>
          </a:p>
          <a:p>
            <a:pPr algn="ctr"/>
            <a:r>
              <a:rPr lang="sl-SI" altLang="sl-SI" sz="1600">
                <a:latin typeface="Arial Narrow" panose="020B0606020202030204" pitchFamily="34" charset="0"/>
              </a:rPr>
              <a:t>__________________________</a:t>
            </a:r>
          </a:p>
          <a:p>
            <a:pPr algn="ctr"/>
            <a:r>
              <a:rPr lang="sl-SI" altLang="sl-SI" sz="1600">
                <a:latin typeface="Arial Narrow" panose="020B0606020202030204" pitchFamily="34" charset="0"/>
              </a:rPr>
              <a:t>__________________________</a:t>
            </a:r>
          </a:p>
          <a:p>
            <a:r>
              <a:rPr lang="sl-SI" altLang="sl-SI" sz="1600">
                <a:latin typeface="Arial Narrow" panose="020B0606020202030204" pitchFamily="34" charset="0"/>
              </a:rPr>
              <a:t>___________________________</a:t>
            </a:r>
          </a:p>
          <a:p>
            <a:r>
              <a:rPr lang="sl-SI" altLang="sl-SI" sz="1600">
                <a:solidFill>
                  <a:srgbClr val="FF3300"/>
                </a:solidFill>
                <a:latin typeface="Arial Narrow" panose="020B0606020202030204" pitchFamily="34" charset="0"/>
              </a:rPr>
              <a:t>kdaj?</a:t>
            </a:r>
            <a:r>
              <a:rPr lang="sl-SI" altLang="sl-SI" sz="1600">
                <a:latin typeface="Arial Narrow" panose="020B0606020202030204" pitchFamily="34" charset="0"/>
              </a:rPr>
              <a:t>_______________________</a:t>
            </a:r>
          </a:p>
        </p:txBody>
      </p:sp>
      <p:sp>
        <p:nvSpPr>
          <p:cNvPr id="10247" name="Text Box 8"/>
          <p:cNvSpPr txBox="1">
            <a:spLocks noChangeArrowheads="1"/>
          </p:cNvSpPr>
          <p:nvPr/>
        </p:nvSpPr>
        <p:spPr bwMode="auto">
          <a:xfrm>
            <a:off x="6553200" y="838200"/>
            <a:ext cx="2438400" cy="1658938"/>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a:solidFill>
                  <a:srgbClr val="990000"/>
                </a:solidFill>
                <a:latin typeface="Arial Narrow" panose="020B0606020202030204" pitchFamily="34" charset="0"/>
              </a:rPr>
              <a:t>leta 1772 -</a:t>
            </a:r>
          </a:p>
          <a:p>
            <a:r>
              <a:rPr lang="sl-SI" altLang="sl-SI">
                <a:solidFill>
                  <a:srgbClr val="990000"/>
                </a:solidFill>
                <a:latin typeface="Arial Narrow" panose="020B0606020202030204" pitchFamily="34" charset="0"/>
              </a:rPr>
              <a:t>začetek ameriške</a:t>
            </a:r>
          </a:p>
          <a:p>
            <a:r>
              <a:rPr lang="sl-SI" altLang="sl-SI">
                <a:solidFill>
                  <a:srgbClr val="990000"/>
                </a:solidFill>
                <a:latin typeface="Arial Narrow" panose="020B0606020202030204" pitchFamily="34" charset="0"/>
              </a:rPr>
              <a:t>revolucije</a:t>
            </a:r>
            <a:endParaRPr lang="sl-SI" altLang="sl-SI" sz="1600">
              <a:latin typeface="Arial Narrow" panose="020B0606020202030204" pitchFamily="34" charset="0"/>
            </a:endParaRPr>
          </a:p>
          <a:p>
            <a:pPr algn="ctr"/>
            <a:r>
              <a:rPr lang="sl-SI" altLang="sl-SI" sz="1600">
                <a:latin typeface="Arial Narrow" panose="020B0606020202030204" pitchFamily="34" charset="0"/>
              </a:rPr>
              <a:t>________________________________________________</a:t>
            </a:r>
          </a:p>
          <a:p>
            <a:pPr algn="ctr"/>
            <a:r>
              <a:rPr lang="sl-SI" altLang="sl-SI" sz="1600">
                <a:latin typeface="Arial Narrow" panose="020B0606020202030204" pitchFamily="34" charset="0"/>
              </a:rPr>
              <a:t>________________________</a:t>
            </a:r>
          </a:p>
        </p:txBody>
      </p:sp>
      <p:sp>
        <p:nvSpPr>
          <p:cNvPr id="10248" name="Text Box 9"/>
          <p:cNvSpPr txBox="1">
            <a:spLocks noChangeArrowheads="1"/>
          </p:cNvSpPr>
          <p:nvPr/>
        </p:nvSpPr>
        <p:spPr bwMode="auto">
          <a:xfrm>
            <a:off x="6248400" y="2590800"/>
            <a:ext cx="2743200" cy="364490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latin typeface="Arial Narrow" panose="020B0606020202030204" pitchFamily="34" charset="0"/>
              </a:rPr>
              <a:t>Delitev oblasti </a:t>
            </a:r>
          </a:p>
          <a:p>
            <a:r>
              <a:rPr lang="sl-SI" altLang="sl-SI">
                <a:solidFill>
                  <a:srgbClr val="990000"/>
                </a:solidFill>
                <a:latin typeface="Arial Narrow" panose="020B0606020202030204" pitchFamily="34" charset="0"/>
              </a:rPr>
              <a:t>zakonodajna,</a:t>
            </a:r>
          </a:p>
          <a:p>
            <a:r>
              <a:rPr lang="sl-SI" altLang="sl-SI">
                <a:solidFill>
                  <a:srgbClr val="990000"/>
                </a:solidFill>
                <a:latin typeface="Arial Narrow" panose="020B0606020202030204" pitchFamily="34" charset="0"/>
              </a:rPr>
              <a:t>izvršilna,</a:t>
            </a:r>
          </a:p>
          <a:p>
            <a:r>
              <a:rPr lang="sl-SI" altLang="sl-SI">
                <a:solidFill>
                  <a:srgbClr val="990000"/>
                </a:solidFill>
                <a:latin typeface="Arial Narrow" panose="020B0606020202030204" pitchFamily="34" charset="0"/>
              </a:rPr>
              <a:t>sodna</a:t>
            </a:r>
          </a:p>
          <a:p>
            <a:r>
              <a:rPr lang="sl-SI" altLang="sl-SI" sz="1600">
                <a:solidFill>
                  <a:srgbClr val="FF3300"/>
                </a:solidFill>
                <a:latin typeface="Arial Narrow" panose="020B0606020202030204" pitchFamily="34" charset="0"/>
              </a:rPr>
              <a:t>Ustava</a:t>
            </a:r>
            <a:r>
              <a:rPr lang="sl-SI" altLang="sl-SI" sz="1600">
                <a:latin typeface="Arial Narrow" panose="020B0606020202030204" pitchFamily="34" charset="0"/>
              </a:rPr>
              <a:t> _____________________ ______________________________________________________</a:t>
            </a:r>
            <a:endParaRPr lang="sl-SI" altLang="sl-SI" sz="1600">
              <a:solidFill>
                <a:srgbClr val="FF3300"/>
              </a:solidFill>
              <a:latin typeface="Arial Narrow" panose="020B0606020202030204" pitchFamily="34" charset="0"/>
            </a:endParaRPr>
          </a:p>
          <a:p>
            <a:r>
              <a:rPr lang="sl-SI" altLang="sl-SI" sz="1600">
                <a:solidFill>
                  <a:srgbClr val="FF3300"/>
                </a:solidFill>
                <a:latin typeface="Arial Narrow" panose="020B0606020202030204" pitchFamily="34" charset="0"/>
              </a:rPr>
              <a:t>Določila</a:t>
            </a:r>
            <a:r>
              <a:rPr lang="sl-SI" altLang="sl-SI" sz="1600">
                <a:latin typeface="Arial Narrow" panose="020B0606020202030204" pitchFamily="34" charset="0"/>
              </a:rPr>
              <a:t>________________________________________________</a:t>
            </a:r>
          </a:p>
          <a:p>
            <a:r>
              <a:rPr lang="sl-SI" altLang="sl-SI" sz="1600">
                <a:latin typeface="Arial Narrow" panose="020B0606020202030204" pitchFamily="34" charset="0"/>
              </a:rPr>
              <a:t>___________________________</a:t>
            </a:r>
          </a:p>
          <a:p>
            <a:r>
              <a:rPr lang="sl-SI" altLang="sl-SI" sz="1600">
                <a:solidFill>
                  <a:srgbClr val="FF3300"/>
                </a:solidFill>
                <a:latin typeface="Arial Narrow" panose="020B0606020202030204" pitchFamily="34" charset="0"/>
              </a:rPr>
              <a:t>Pomen, oblika oblasti</a:t>
            </a:r>
            <a:r>
              <a:rPr lang="sl-SI" altLang="sl-SI" sz="1600">
                <a:latin typeface="Arial Narrow" panose="020B0606020202030204" pitchFamily="34" charset="0"/>
              </a:rPr>
              <a:t> ___________________________</a:t>
            </a:r>
          </a:p>
          <a:p>
            <a:r>
              <a:rPr lang="sl-SI" altLang="sl-SI" sz="1600">
                <a:latin typeface="Arial Narrow" panose="020B0606020202030204" pitchFamily="34" charset="0"/>
              </a:rPr>
              <a:t>Prvi predsednik </a:t>
            </a:r>
          </a:p>
          <a:p>
            <a:r>
              <a:rPr lang="sl-SI" altLang="sl-SI">
                <a:solidFill>
                  <a:srgbClr val="990000"/>
                </a:solidFill>
                <a:latin typeface="Arial Narrow" panose="020B0606020202030204" pitchFamily="34" charset="0"/>
              </a:rPr>
              <a:t>George Washington</a:t>
            </a:r>
            <a:endParaRPr lang="sl-SI" altLang="sl-SI" sz="1600">
              <a:latin typeface="Arial Narrow" panose="020B0606020202030204" pitchFamily="34" charset="0"/>
            </a:endParaRPr>
          </a:p>
        </p:txBody>
      </p:sp>
      <p:sp>
        <p:nvSpPr>
          <p:cNvPr id="10249" name="AutoShape 10"/>
          <p:cNvSpPr>
            <a:spLocks noChangeArrowheads="1"/>
          </p:cNvSpPr>
          <p:nvPr/>
        </p:nvSpPr>
        <p:spPr bwMode="auto">
          <a:xfrm rot="-5400000" flipH="1" flipV="1">
            <a:off x="2857500" y="1409700"/>
            <a:ext cx="1066800" cy="381000"/>
          </a:xfrm>
          <a:custGeom>
            <a:avLst/>
            <a:gdLst>
              <a:gd name="T0" fmla="*/ 863219 w 21600"/>
              <a:gd name="T1" fmla="*/ 0 h 21600"/>
              <a:gd name="T2" fmla="*/ 0 w 21600"/>
              <a:gd name="T3" fmla="*/ 190500 h 21600"/>
              <a:gd name="T4" fmla="*/ 863219 w 21600"/>
              <a:gd name="T5" fmla="*/ 381000 h 21600"/>
              <a:gd name="T6" fmla="*/ 1066800 w 21600"/>
              <a:gd name="T7" fmla="*/ 190500 h 21600"/>
              <a:gd name="T8" fmla="*/ 17694720 60000 65536"/>
              <a:gd name="T9" fmla="*/ 11796480 60000 65536"/>
              <a:gd name="T10" fmla="*/ 5898240 60000 65536"/>
              <a:gd name="T11" fmla="*/ 0 60000 65536"/>
              <a:gd name="T12" fmla="*/ 3375 w 21600"/>
              <a:gd name="T13" fmla="*/ 5400 h 21600"/>
              <a:gd name="T14" fmla="*/ 19539 w 21600"/>
              <a:gd name="T15" fmla="*/ 16200 h 21600"/>
            </a:gdLst>
            <a:ahLst/>
            <a:cxnLst>
              <a:cxn ang="T8">
                <a:pos x="T0" y="T1"/>
              </a:cxn>
              <a:cxn ang="T9">
                <a:pos x="T2" y="T3"/>
              </a:cxn>
              <a:cxn ang="T10">
                <a:pos x="T4" y="T5"/>
              </a:cxn>
              <a:cxn ang="T11">
                <a:pos x="T6" y="T7"/>
              </a:cxn>
            </a:cxnLst>
            <a:rect l="T12" t="T13" r="T14" b="T15"/>
            <a:pathLst>
              <a:path w="21600" h="21600">
                <a:moveTo>
                  <a:pt x="17478" y="0"/>
                </a:moveTo>
                <a:lnTo>
                  <a:pt x="17478" y="5400"/>
                </a:lnTo>
                <a:lnTo>
                  <a:pt x="3375" y="5400"/>
                </a:lnTo>
                <a:lnTo>
                  <a:pt x="3375" y="16200"/>
                </a:lnTo>
                <a:lnTo>
                  <a:pt x="17478" y="16200"/>
                </a:lnTo>
                <a:lnTo>
                  <a:pt x="17478" y="21600"/>
                </a:lnTo>
                <a:lnTo>
                  <a:pt x="21600" y="10800"/>
                </a:lnTo>
                <a:lnTo>
                  <a:pt x="17478"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sl-SI"/>
          </a:p>
        </p:txBody>
      </p:sp>
      <p:sp>
        <p:nvSpPr>
          <p:cNvPr id="10250" name="AutoShape 11"/>
          <p:cNvSpPr>
            <a:spLocks noChangeArrowheads="1"/>
          </p:cNvSpPr>
          <p:nvPr/>
        </p:nvSpPr>
        <p:spPr bwMode="auto">
          <a:xfrm rot="-5400000" flipH="1" flipV="1">
            <a:off x="4610100" y="4305300"/>
            <a:ext cx="762000" cy="381000"/>
          </a:xfrm>
          <a:custGeom>
            <a:avLst/>
            <a:gdLst>
              <a:gd name="T0" fmla="*/ 571500 w 21600"/>
              <a:gd name="T1" fmla="*/ 0 h 21600"/>
              <a:gd name="T2" fmla="*/ 0 w 21600"/>
              <a:gd name="T3" fmla="*/ 190500 h 21600"/>
              <a:gd name="T4" fmla="*/ 571500 w 21600"/>
              <a:gd name="T5" fmla="*/ 381000 h 21600"/>
              <a:gd name="T6" fmla="*/ 7620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sl-SI"/>
          </a:p>
        </p:txBody>
      </p:sp>
      <p:sp>
        <p:nvSpPr>
          <p:cNvPr id="10251" name="AutoShape 12"/>
          <p:cNvSpPr>
            <a:spLocks noChangeArrowheads="1"/>
          </p:cNvSpPr>
          <p:nvPr/>
        </p:nvSpPr>
        <p:spPr bwMode="auto">
          <a:xfrm>
            <a:off x="5410200" y="2362200"/>
            <a:ext cx="914400" cy="457200"/>
          </a:xfrm>
          <a:custGeom>
            <a:avLst/>
            <a:gdLst>
              <a:gd name="T0" fmla="*/ 685800 w 21600"/>
              <a:gd name="T1" fmla="*/ 0 h 21600"/>
              <a:gd name="T2" fmla="*/ 0 w 21600"/>
              <a:gd name="T3" fmla="*/ 228600 h 21600"/>
              <a:gd name="T4" fmla="*/ 685800 w 21600"/>
              <a:gd name="T5" fmla="*/ 457200 h 21600"/>
              <a:gd name="T6" fmla="*/ 914400 w 21600"/>
              <a:gd name="T7" fmla="*/ 228600 h 21600"/>
              <a:gd name="T8" fmla="*/ 17694720 60000 65536"/>
              <a:gd name="T9" fmla="*/ 11796480 60000 65536"/>
              <a:gd name="T10" fmla="*/ 5898240 60000 65536"/>
              <a:gd name="T11" fmla="*/ 0 60000 65536"/>
              <a:gd name="T12" fmla="*/ 3375 w 21600"/>
              <a:gd name="T13" fmla="*/ 5850 h 21600"/>
              <a:gd name="T14" fmla="*/ 19125 w 21600"/>
              <a:gd name="T15" fmla="*/ 15750 h 21600"/>
            </a:gdLst>
            <a:ahLst/>
            <a:cxnLst>
              <a:cxn ang="T8">
                <a:pos x="T0" y="T1"/>
              </a:cxn>
              <a:cxn ang="T9">
                <a:pos x="T2" y="T3"/>
              </a:cxn>
              <a:cxn ang="T10">
                <a:pos x="T4" y="T5"/>
              </a:cxn>
              <a:cxn ang="T11">
                <a:pos x="T6" y="T7"/>
              </a:cxn>
            </a:cxnLst>
            <a:rect l="T12" t="T13" r="T14" b="T15"/>
            <a:pathLst>
              <a:path w="21600" h="21600">
                <a:moveTo>
                  <a:pt x="16200" y="0"/>
                </a:moveTo>
                <a:lnTo>
                  <a:pt x="16200" y="5850"/>
                </a:lnTo>
                <a:lnTo>
                  <a:pt x="3375" y="5850"/>
                </a:lnTo>
                <a:lnTo>
                  <a:pt x="3375" y="15750"/>
                </a:lnTo>
                <a:lnTo>
                  <a:pt x="16200" y="15750"/>
                </a:lnTo>
                <a:lnTo>
                  <a:pt x="16200" y="21600"/>
                </a:lnTo>
                <a:lnTo>
                  <a:pt x="21600" y="10800"/>
                </a:lnTo>
                <a:lnTo>
                  <a:pt x="16200" y="0"/>
                </a:lnTo>
                <a:close/>
              </a:path>
              <a:path w="21600" h="21600">
                <a:moveTo>
                  <a:pt x="1350" y="5850"/>
                </a:moveTo>
                <a:lnTo>
                  <a:pt x="1350" y="15750"/>
                </a:lnTo>
                <a:lnTo>
                  <a:pt x="2700" y="15750"/>
                </a:lnTo>
                <a:lnTo>
                  <a:pt x="2700" y="5850"/>
                </a:lnTo>
                <a:lnTo>
                  <a:pt x="1350" y="5850"/>
                </a:lnTo>
                <a:close/>
              </a:path>
              <a:path w="21600" h="21600">
                <a:moveTo>
                  <a:pt x="0" y="5850"/>
                </a:moveTo>
                <a:lnTo>
                  <a:pt x="0" y="15750"/>
                </a:lnTo>
                <a:lnTo>
                  <a:pt x="675" y="15750"/>
                </a:lnTo>
                <a:lnTo>
                  <a:pt x="675" y="5850"/>
                </a:lnTo>
                <a:lnTo>
                  <a:pt x="0" y="585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0252" name="Rectangle 13"/>
          <p:cNvSpPr>
            <a:spLocks noChangeArrowheads="1"/>
          </p:cNvSpPr>
          <p:nvPr/>
        </p:nvSpPr>
        <p:spPr bwMode="auto">
          <a:xfrm>
            <a:off x="3048000" y="2133600"/>
            <a:ext cx="1203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latin typeface="Arial Narrow" panose="020B0606020202030204" pitchFamily="34" charset="0"/>
              </a:rPr>
              <a:t>Vzrok za spor</a:t>
            </a:r>
          </a:p>
        </p:txBody>
      </p:sp>
      <p:sp>
        <p:nvSpPr>
          <p:cNvPr id="10253" name="Rectangle 14"/>
          <p:cNvSpPr>
            <a:spLocks noChangeArrowheads="1"/>
          </p:cNvSpPr>
          <p:nvPr/>
        </p:nvSpPr>
        <p:spPr bwMode="auto">
          <a:xfrm>
            <a:off x="152400" y="2057400"/>
            <a:ext cx="1255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latin typeface="Arial Narrow" panose="020B0606020202030204" pitchFamily="34" charset="0"/>
              </a:rPr>
              <a:t>Prvi naseljenci</a:t>
            </a:r>
          </a:p>
        </p:txBody>
      </p:sp>
      <p:sp>
        <p:nvSpPr>
          <p:cNvPr id="10254" name="Rectangle 15"/>
          <p:cNvSpPr>
            <a:spLocks noChangeArrowheads="1"/>
          </p:cNvSpPr>
          <p:nvPr/>
        </p:nvSpPr>
        <p:spPr bwMode="auto">
          <a:xfrm>
            <a:off x="7162800" y="482600"/>
            <a:ext cx="1581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1600">
                <a:latin typeface="Arial Narrow" panose="020B0606020202030204" pitchFamily="34" charset="0"/>
              </a:rPr>
              <a:t>Bostonska čajanka</a:t>
            </a:r>
          </a:p>
        </p:txBody>
      </p:sp>
      <p:sp>
        <p:nvSpPr>
          <p:cNvPr id="10255" name="AutoShape 16"/>
          <p:cNvSpPr>
            <a:spLocks noChangeArrowheads="1"/>
          </p:cNvSpPr>
          <p:nvPr/>
        </p:nvSpPr>
        <p:spPr bwMode="auto">
          <a:xfrm flipH="1">
            <a:off x="1676400" y="2057400"/>
            <a:ext cx="914400" cy="457200"/>
          </a:xfrm>
          <a:custGeom>
            <a:avLst/>
            <a:gdLst>
              <a:gd name="T0" fmla="*/ 685800 w 21600"/>
              <a:gd name="T1" fmla="*/ 0 h 21600"/>
              <a:gd name="T2" fmla="*/ 0 w 21600"/>
              <a:gd name="T3" fmla="*/ 228600 h 21600"/>
              <a:gd name="T4" fmla="*/ 685800 w 21600"/>
              <a:gd name="T5" fmla="*/ 457200 h 21600"/>
              <a:gd name="T6" fmla="*/ 9144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0256" name="AutoShape 17"/>
          <p:cNvSpPr>
            <a:spLocks noChangeArrowheads="1"/>
          </p:cNvSpPr>
          <p:nvPr/>
        </p:nvSpPr>
        <p:spPr bwMode="auto">
          <a:xfrm rot="10800000" flipH="1" flipV="1">
            <a:off x="5410200" y="4800600"/>
            <a:ext cx="914400" cy="457200"/>
          </a:xfrm>
          <a:custGeom>
            <a:avLst/>
            <a:gdLst>
              <a:gd name="T0" fmla="*/ 685800 w 21600"/>
              <a:gd name="T1" fmla="*/ 0 h 21600"/>
              <a:gd name="T2" fmla="*/ 0 w 21600"/>
              <a:gd name="T3" fmla="*/ 228600 h 21600"/>
              <a:gd name="T4" fmla="*/ 685800 w 21600"/>
              <a:gd name="T5" fmla="*/ 457200 h 21600"/>
              <a:gd name="T6" fmla="*/ 9144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122098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1131</Words>
  <Application>Microsoft Office PowerPoint</Application>
  <PresentationFormat>Diaprojekcija na zaslonu (4:3)</PresentationFormat>
  <Paragraphs>117</Paragraphs>
  <Slides>9</Slides>
  <Notes>0</Notes>
  <HiddenSlides>0</HiddenSlides>
  <MMClips>9</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9</vt:i4>
      </vt:variant>
    </vt:vector>
  </HeadingPairs>
  <TitlesOfParts>
    <vt:vector size="13" baseType="lpstr">
      <vt:lpstr>Arial</vt:lpstr>
      <vt:lpstr>Arial Narrow</vt:lpstr>
      <vt:lpstr>Times New Roman</vt:lpstr>
      <vt:lpstr>Privzeti načrt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Ministerstvo za Šolstvo</dc:creator>
  <cp:lastModifiedBy>Blanka Čad</cp:lastModifiedBy>
  <cp:revision>19</cp:revision>
  <dcterms:created xsi:type="dcterms:W3CDTF">2010-07-22T06:31:53Z</dcterms:created>
  <dcterms:modified xsi:type="dcterms:W3CDTF">2020-04-17T08:56:22Z</dcterms:modified>
</cp:coreProperties>
</file>