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6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8" r:id="rId16"/>
    <p:sldId id="279" r:id="rId17"/>
    <p:sldId id="280" r:id="rId18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DD"/>
    <a:srgbClr val="FFFF99"/>
    <a:srgbClr val="F5F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816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DA7A-4062-4B1D-A0ED-E725324A319F}" type="datetimeFigureOut">
              <a:rPr lang="sl-SI" smtClean="0"/>
              <a:t>22.4.2020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17B8-D007-484C-8725-75DE67A4CB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8535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DA7A-4062-4B1D-A0ED-E725324A319F}" type="datetimeFigureOut">
              <a:rPr lang="sl-SI" smtClean="0"/>
              <a:t>22.4.2020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17B8-D007-484C-8725-75DE67A4CB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10607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DA7A-4062-4B1D-A0ED-E725324A319F}" type="datetimeFigureOut">
              <a:rPr lang="sl-SI" smtClean="0"/>
              <a:t>22.4.2020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17B8-D007-484C-8725-75DE67A4CB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28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DA7A-4062-4B1D-A0ED-E725324A319F}" type="datetimeFigureOut">
              <a:rPr lang="sl-SI" smtClean="0"/>
              <a:t>22.4.2020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17B8-D007-484C-8725-75DE67A4CB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916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DA7A-4062-4B1D-A0ED-E725324A319F}" type="datetimeFigureOut">
              <a:rPr lang="sl-SI" smtClean="0"/>
              <a:t>22.4.2020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17B8-D007-484C-8725-75DE67A4CB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35708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DA7A-4062-4B1D-A0ED-E725324A319F}" type="datetimeFigureOut">
              <a:rPr lang="sl-SI" smtClean="0"/>
              <a:t>22.4.2020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17B8-D007-484C-8725-75DE67A4CB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8820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DA7A-4062-4B1D-A0ED-E725324A319F}" type="datetimeFigureOut">
              <a:rPr lang="sl-SI" smtClean="0"/>
              <a:t>22.4.2020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17B8-D007-484C-8725-75DE67A4CB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89038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DA7A-4062-4B1D-A0ED-E725324A319F}" type="datetimeFigureOut">
              <a:rPr lang="sl-SI" smtClean="0"/>
              <a:t>22.4.2020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17B8-D007-484C-8725-75DE67A4CB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79093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DA7A-4062-4B1D-A0ED-E725324A319F}" type="datetimeFigureOut">
              <a:rPr lang="sl-SI" smtClean="0"/>
              <a:t>22.4.2020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17B8-D007-484C-8725-75DE67A4CB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208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DA7A-4062-4B1D-A0ED-E725324A319F}" type="datetimeFigureOut">
              <a:rPr lang="sl-SI" smtClean="0"/>
              <a:t>22.4.2020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17B8-D007-484C-8725-75DE67A4CB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72740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DA7A-4062-4B1D-A0ED-E725324A319F}" type="datetimeFigureOut">
              <a:rPr lang="sl-SI" smtClean="0"/>
              <a:t>22.4.2020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17B8-D007-484C-8725-75DE67A4CB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0794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6DA7A-4062-4B1D-A0ED-E725324A319F}" type="datetimeFigureOut">
              <a:rPr lang="sl-SI" smtClean="0"/>
              <a:t>22.4.2020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A17B8-D007-484C-8725-75DE67A4CB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50562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jp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59.jpg"/><Relationship Id="rId5" Type="http://schemas.openxmlformats.org/officeDocument/2006/relationships/hyperlink" Target="https://www.youtube.com/watch?v=XAi3VTSdTxU" TargetMode="Externa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500243" y="656691"/>
            <a:ext cx="5616624" cy="936105"/>
          </a:xfrm>
        </p:spPr>
        <p:txBody>
          <a:bodyPr/>
          <a:lstStyle/>
          <a:p>
            <a:r>
              <a:rPr lang="sl-SI" b="1" i="1" dirty="0" smtClean="0">
                <a:latin typeface="Comic Sans MS" panose="030F0702030302020204" pitchFamily="66" charset="0"/>
              </a:rPr>
              <a:t>DAN ZEMLJE</a:t>
            </a:r>
            <a:endParaRPr lang="sl-SI" b="1" i="1" dirty="0">
              <a:latin typeface="Comic Sans MS" panose="030F0702030302020204" pitchFamily="66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939902" cy="3254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4276287" y="1700807"/>
            <a:ext cx="4509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 smtClean="0">
                <a:latin typeface="Comic Sans MS" panose="030F0702030302020204" pitchFamily="66" charset="0"/>
              </a:rPr>
              <a:t>Kaj lahko jaz naredim?</a:t>
            </a:r>
            <a:endParaRPr lang="sl-SI" sz="3200" dirty="0">
              <a:latin typeface="Comic Sans MS" panose="030F0702030302020204" pitchFamily="66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420888"/>
            <a:ext cx="3375666" cy="3375666"/>
          </a:xfrm>
          <a:prstGeom prst="rect">
            <a:avLst/>
          </a:prstGeom>
        </p:spPr>
      </p:pic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22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94"/>
    </mc:Choice>
    <mc:Fallback>
      <p:transition spd="slow" advTm="20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6851104" cy="850106"/>
          </a:xfrm>
        </p:spPr>
        <p:txBody>
          <a:bodyPr/>
          <a:lstStyle/>
          <a:p>
            <a:r>
              <a:rPr lang="sl-SI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STEKLO</a:t>
            </a:r>
            <a:endParaRPr lang="sl-SI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>
                <a:latin typeface="Comic Sans MS" panose="030F0702030302020204" pitchFamily="66" charset="0"/>
              </a:rPr>
              <a:t>S</a:t>
            </a:r>
            <a:r>
              <a:rPr lang="sl-SI" dirty="0" smtClean="0">
                <a:latin typeface="Comic Sans MS" panose="030F0702030302020204" pitchFamily="66" charset="0"/>
              </a:rPr>
              <a:t>teklenice, kozarci, …</a:t>
            </a:r>
            <a:endParaRPr lang="sl-SI" dirty="0">
              <a:latin typeface="Comic Sans MS" panose="030F0702030302020204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36912"/>
            <a:ext cx="38100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36912"/>
            <a:ext cx="3626767" cy="362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0"/>
    </mc:Choice>
    <mc:Fallback xmlns="">
      <p:transition spd="slow" advTm="7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E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6491064" cy="1143000"/>
          </a:xfrm>
        </p:spPr>
        <p:txBody>
          <a:bodyPr/>
          <a:lstStyle/>
          <a:p>
            <a:r>
              <a:rPr lang="sl-SI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EMBALAŽA</a:t>
            </a:r>
            <a:endParaRPr lang="sl-SI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>
                <a:latin typeface="Comic Sans MS" panose="030F0702030302020204" pitchFamily="66" charset="0"/>
              </a:rPr>
              <a:t>pločevinke, konzerve, tetrapak, plastenke, pokrovčki za vlaganje, plastični kozarci,….</a:t>
            </a:r>
            <a:endParaRPr lang="sl-SI" dirty="0">
              <a:latin typeface="Comic Sans MS" panose="030F0702030302020204" pitchFamily="66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56992"/>
            <a:ext cx="2839165" cy="2839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86044"/>
            <a:ext cx="4251002" cy="222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692696"/>
            <a:ext cx="3335635" cy="3335635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7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22"/>
    </mc:Choice>
    <mc:Fallback xmlns="">
      <p:transition spd="slow" advTm="16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1143000"/>
          </a:xfrm>
        </p:spPr>
        <p:txBody>
          <a:bodyPr/>
          <a:lstStyle/>
          <a:p>
            <a:r>
              <a:rPr lang="sl-SI" dirty="0" smtClean="0">
                <a:latin typeface="Comic Sans MS" panose="030F0702030302020204" pitchFamily="66" charset="0"/>
              </a:rPr>
              <a:t>MEŠANI ODPADKI</a:t>
            </a:r>
            <a:endParaRPr lang="sl-SI" dirty="0">
              <a:latin typeface="Comic Sans MS" panose="030F0702030302020204" pitchFamily="66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>
                <a:latin typeface="Comic Sans MS" panose="030F0702030302020204" pitchFamily="66" charset="0"/>
              </a:rPr>
              <a:t>plenice, ohlajen pepel, keramična in porcelanasta posoda, …</a:t>
            </a:r>
            <a:endParaRPr lang="sl-SI" dirty="0">
              <a:latin typeface="Comic Sans MS" panose="030F0702030302020204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80928"/>
            <a:ext cx="3793604" cy="379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98807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642388"/>
            <a:ext cx="1639069" cy="1639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715" y="4941168"/>
            <a:ext cx="1895872" cy="142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7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91"/>
    </mc:Choice>
    <mc:Fallback xmlns="">
      <p:transition spd="slow" advTm="14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600" dirty="0" smtClean="0">
                <a:latin typeface="Comic Sans MS" panose="030F0702030302020204" pitchFamily="66" charset="0"/>
              </a:rPr>
              <a:t>NA KAKŠNE NAČINE ONESNAŽUJEMO VODO?</a:t>
            </a:r>
            <a:endParaRPr lang="sl-SI" sz="3600" dirty="0">
              <a:latin typeface="Comic Sans MS" panose="030F0702030302020204" pitchFamily="66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72" y="1574017"/>
            <a:ext cx="25527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56" y="3727940"/>
            <a:ext cx="2317376" cy="173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2995594" y="1649270"/>
            <a:ext cx="2016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ODPADNA VODA INDUSTRIJE</a:t>
            </a:r>
            <a:endParaRPr lang="sl-SI" sz="2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352175"/>
            <a:ext cx="2295525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5868144" y="3429000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GOSPODINJSTVA – PRALNA SREDSTVA</a:t>
            </a:r>
            <a:endParaRPr lang="sl-SI" sz="2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769276" y="5733256"/>
            <a:ext cx="2428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KMETIJSTVO</a:t>
            </a:r>
            <a:endParaRPr lang="sl-SI" sz="2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136886"/>
            <a:ext cx="3414713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7161624" y="4596956"/>
            <a:ext cx="1691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EKOLOŠKE </a:t>
            </a:r>
          </a:p>
          <a:p>
            <a:r>
              <a:rPr lang="sl-SI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NESREČE</a:t>
            </a:r>
            <a:endParaRPr lang="sl-SI" sz="2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2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50"/>
    </mc:Choice>
    <mc:Fallback xmlns="">
      <p:transition spd="slow" advTm="22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600" b="1" dirty="0" smtClean="0">
                <a:latin typeface="Comic Sans MS" panose="030F0702030302020204" pitchFamily="66" charset="0"/>
              </a:rPr>
              <a:t>KAKO BI LAHKO ZMANJŠALI ONESNAŽEVANJE?</a:t>
            </a:r>
            <a:endParaRPr lang="sl-SI" sz="3600" b="1" dirty="0">
              <a:latin typeface="Comic Sans MS" panose="030F0702030302020204" pitchFamily="66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043608" y="1600201"/>
            <a:ext cx="7643192" cy="3340968"/>
          </a:xfrm>
        </p:spPr>
        <p:txBody>
          <a:bodyPr/>
          <a:lstStyle/>
          <a:p>
            <a:r>
              <a:rPr lang="sl-SI" dirty="0">
                <a:latin typeface="Comic Sans MS" panose="030F0702030302020204" pitchFamily="66" charset="0"/>
              </a:rPr>
              <a:t>D</a:t>
            </a:r>
            <a:r>
              <a:rPr lang="sl-SI" dirty="0" smtClean="0">
                <a:latin typeface="Comic Sans MS" panose="030F0702030302020204" pitchFamily="66" charset="0"/>
              </a:rPr>
              <a:t>omača ekološka mila, čistila, pralna sredstva</a:t>
            </a:r>
            <a:endParaRPr lang="sl-SI" dirty="0">
              <a:latin typeface="Comic Sans MS" panose="030F0702030302020204" pitchFamily="66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52936"/>
            <a:ext cx="3312368" cy="2981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2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02"/>
    </mc:Choice>
    <mc:Fallback xmlns="">
      <p:transition spd="slow" advTm="23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6372200" y="899617"/>
            <a:ext cx="2628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>
                <a:latin typeface="Comic Sans MS" panose="030F0702030302020204" pitchFamily="66" charset="0"/>
              </a:rPr>
              <a:t>Posadi sam/a</a:t>
            </a:r>
            <a:endParaRPr lang="sl-SI" sz="3200" dirty="0">
              <a:latin typeface="Comic Sans MS" panose="030F0702030302020204" pitchFamily="66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064772"/>
            <a:ext cx="4793228" cy="479322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97"/>
          <a:stretch/>
        </p:blipFill>
        <p:spPr bwMode="auto">
          <a:xfrm>
            <a:off x="438731" y="437537"/>
            <a:ext cx="2361431" cy="150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33" y="2512534"/>
            <a:ext cx="1861426" cy="186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876" y="277624"/>
            <a:ext cx="1930239" cy="193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" t="23898" r="292" b="31168"/>
          <a:stretch/>
        </p:blipFill>
        <p:spPr bwMode="auto">
          <a:xfrm>
            <a:off x="3563888" y="3091798"/>
            <a:ext cx="1872208" cy="84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43"/>
    </mc:Choice>
    <mc:Fallback xmlns="">
      <p:transition spd="slow" advTm="33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04"/>
          <a:stretch/>
        </p:blipFill>
        <p:spPr bwMode="auto">
          <a:xfrm>
            <a:off x="5710668" y="1030525"/>
            <a:ext cx="1512168" cy="84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539552" y="33265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>
                <a:latin typeface="Comic Sans MS" panose="030F0702030302020204" pitchFamily="66" charset="0"/>
              </a:rPr>
              <a:t>NAVODILO ZA DELO</a:t>
            </a:r>
            <a:endParaRPr lang="sl-SI" sz="2400" dirty="0">
              <a:latin typeface="Comic Sans MS" panose="030F0702030302020204" pitchFamily="66" charset="0"/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387555" y="980728"/>
            <a:ext cx="51940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 smtClean="0">
                <a:latin typeface="Comic Sans MS" panose="030F0702030302020204" pitchFamily="66" charset="0"/>
              </a:rPr>
              <a:t>Škatli od jajc odtrgaj zgornjo polovico.</a:t>
            </a:r>
          </a:p>
          <a:p>
            <a:r>
              <a:rPr lang="sl-SI" sz="2000" dirty="0" smtClean="0">
                <a:latin typeface="Comic Sans MS" panose="030F0702030302020204" pitchFamily="66" charset="0"/>
              </a:rPr>
              <a:t>Obdrži spodnjo polovico škatle.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261053" y="1871830"/>
            <a:ext cx="4687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 smtClean="0">
                <a:latin typeface="Comic Sans MS" panose="030F0702030302020204" pitchFamily="66" charset="0"/>
              </a:rPr>
              <a:t>V škatlo dodaj zemljo (ne do vrha).</a:t>
            </a:r>
            <a:endParaRPr lang="sl-SI" sz="2000" dirty="0">
              <a:latin typeface="Comic Sans MS" panose="030F0702030302020204" pitchFamily="66" charset="0"/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387555" y="2782184"/>
            <a:ext cx="678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 smtClean="0">
                <a:latin typeface="Comic Sans MS" panose="030F0702030302020204" pitchFamily="66" charset="0"/>
              </a:rPr>
              <a:t>Paradižnik razreži na rezine – naj ti pomagajo starši.</a:t>
            </a:r>
          </a:p>
          <a:p>
            <a:r>
              <a:rPr lang="sl-SI" sz="2000" dirty="0" smtClean="0">
                <a:latin typeface="Comic Sans MS" panose="030F0702030302020204" pitchFamily="66" charset="0"/>
              </a:rPr>
              <a:t>V rezinah morajo ostati semena.</a:t>
            </a:r>
            <a:endParaRPr lang="sl-SI" sz="2000" dirty="0">
              <a:latin typeface="Comic Sans MS" panose="030F0702030302020204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6" r="12980"/>
          <a:stretch/>
        </p:blipFill>
        <p:spPr bwMode="auto">
          <a:xfrm>
            <a:off x="6948264" y="2825121"/>
            <a:ext cx="1795906" cy="90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jeZBesedilom 7"/>
          <p:cNvSpPr txBox="1"/>
          <p:nvPr/>
        </p:nvSpPr>
        <p:spPr>
          <a:xfrm>
            <a:off x="261053" y="3730161"/>
            <a:ext cx="5791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 smtClean="0">
                <a:latin typeface="Comic Sans MS" panose="030F0702030302020204" pitchFamily="66" charset="0"/>
              </a:rPr>
              <a:t>Rezine paradižnika položi na zemljo v škatlo.</a:t>
            </a:r>
            <a:endParaRPr lang="sl-SI" sz="2000" dirty="0">
              <a:latin typeface="Comic Sans MS" panose="030F0702030302020204" pitchFamily="66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" t="11797" r="48430" b="14165"/>
          <a:stretch/>
        </p:blipFill>
        <p:spPr bwMode="auto">
          <a:xfrm>
            <a:off x="6222783" y="4033735"/>
            <a:ext cx="1175907" cy="97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jeZBesedilom 8"/>
          <p:cNvSpPr txBox="1"/>
          <p:nvPr/>
        </p:nvSpPr>
        <p:spPr>
          <a:xfrm>
            <a:off x="255203" y="4323400"/>
            <a:ext cx="5133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 smtClean="0">
                <a:latin typeface="Comic Sans MS" panose="030F0702030302020204" pitchFamily="66" charset="0"/>
              </a:rPr>
              <a:t>Rezine prekrij s še enim slojem zemlje.</a:t>
            </a:r>
            <a:endParaRPr lang="sl-SI" sz="2000" dirty="0">
              <a:latin typeface="Comic Sans MS" panose="030F0702030302020204" pitchFamily="66" charset="0"/>
            </a:endParaRPr>
          </a:p>
        </p:txBody>
      </p:sp>
      <p:pic>
        <p:nvPicPr>
          <p:cNvPr id="16" name="Zvok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026" name="Picture 2" descr="The Ultimate Egg Carton Seed Starter for Kids - Rain or Shine Mamm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2" t="46224" r="8688" b="5712"/>
          <a:stretch/>
        </p:blipFill>
        <p:spPr bwMode="auto">
          <a:xfrm>
            <a:off x="5130423" y="2071885"/>
            <a:ext cx="1680313" cy="67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53" y="4736956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9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97"/>
    </mc:Choice>
    <mc:Fallback xmlns="">
      <p:transition spd="slow" advTm="47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395536" y="188640"/>
            <a:ext cx="84898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 smtClean="0">
                <a:latin typeface="Comic Sans MS" panose="030F0702030302020204" pitchFamily="66" charset="0"/>
              </a:rPr>
              <a:t>Na podoben način lahko posadiš še drugo sadje ali</a:t>
            </a:r>
          </a:p>
          <a:p>
            <a:r>
              <a:rPr lang="sl-SI" sz="2800" dirty="0" smtClean="0">
                <a:latin typeface="Comic Sans MS" panose="030F0702030302020204" pitchFamily="66" charset="0"/>
              </a:rPr>
              <a:t>zelenjavo.</a:t>
            </a:r>
            <a:endParaRPr lang="sl-SI" sz="2800" dirty="0">
              <a:latin typeface="Comic Sans MS" panose="030F0702030302020204" pitchFamily="66" charset="0"/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6431071" y="3717032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latin typeface="Comic Sans MS" panose="030F0702030302020204" pitchFamily="66" charset="0"/>
              </a:rPr>
              <a:t>melona</a:t>
            </a:r>
            <a:endParaRPr lang="sl-SI" dirty="0">
              <a:latin typeface="Comic Sans MS" panose="030F0702030302020204" pitchFamily="66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39" y="3212976"/>
            <a:ext cx="3168352" cy="3168352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4286630" y="517599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1600" dirty="0">
                <a:hlinkClick r:id="rId5"/>
              </a:rPr>
              <a:t>https://www.youtube.com/watch?v=XAi3VTSdTxU</a:t>
            </a:r>
            <a:endParaRPr lang="sl-SI" sz="1600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84685"/>
            <a:ext cx="3060036" cy="1721270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207894"/>
            <a:ext cx="3048000" cy="2286000"/>
          </a:xfrm>
          <a:prstGeom prst="rect">
            <a:avLst/>
          </a:prstGeom>
        </p:spPr>
      </p:pic>
      <p:pic>
        <p:nvPicPr>
          <p:cNvPr id="11" name="Zvo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63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76"/>
    </mc:Choice>
    <mc:Fallback>
      <p:transition spd="slow" advTm="28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>
                <a:latin typeface="Comic Sans MS" panose="030F0702030302020204" pitchFamily="66" charset="0"/>
              </a:rPr>
              <a:t>ONESNAŽEVANJE OKOLJA</a:t>
            </a:r>
            <a:endParaRPr lang="sl-SI" dirty="0">
              <a:latin typeface="Comic Sans MS" panose="030F0702030302020204" pitchFamily="66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 </a:t>
            </a:r>
            <a:r>
              <a:rPr lang="sl-SI" sz="2400" dirty="0" smtClean="0">
                <a:latin typeface="Comic Sans MS" panose="030F0702030302020204" pitchFamily="66" charset="0"/>
              </a:rPr>
              <a:t>S SVOJIM RAVNANJEM ČLOVEK ONESNAŽUJE </a:t>
            </a:r>
          </a:p>
          <a:p>
            <a:pPr marL="0" indent="0">
              <a:buNone/>
            </a:pPr>
            <a:endParaRPr lang="sl-SI" dirty="0"/>
          </a:p>
          <a:p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   </a:t>
            </a:r>
            <a:r>
              <a:rPr lang="sl-SI" dirty="0" smtClean="0">
                <a:latin typeface="Comic Sans MS" panose="030F0702030302020204" pitchFamily="66" charset="0"/>
              </a:rPr>
              <a:t>ZRAK</a:t>
            </a:r>
            <a:r>
              <a:rPr lang="sl-SI" dirty="0" smtClean="0"/>
              <a:t>					</a:t>
            </a:r>
            <a:r>
              <a:rPr lang="sl-SI" dirty="0" smtClean="0">
                <a:latin typeface="Comic Sans MS" panose="030F0702030302020204" pitchFamily="66" charset="0"/>
              </a:rPr>
              <a:t>ZEMLJO</a:t>
            </a:r>
          </a:p>
          <a:p>
            <a:pPr marL="0" indent="0">
              <a:buNone/>
            </a:pPr>
            <a:r>
              <a:rPr lang="sl-SI" dirty="0" smtClean="0"/>
              <a:t>	                   </a:t>
            </a:r>
            <a:r>
              <a:rPr lang="sl-SI" dirty="0" smtClean="0">
                <a:latin typeface="Comic Sans MS" panose="030F0702030302020204" pitchFamily="66" charset="0"/>
              </a:rPr>
              <a:t>VODO</a:t>
            </a:r>
            <a:endParaRPr lang="sl-SI" dirty="0">
              <a:latin typeface="Comic Sans MS" panose="030F0702030302020204" pitchFamily="66" charset="0"/>
            </a:endParaRPr>
          </a:p>
        </p:txBody>
      </p:sp>
      <p:cxnSp>
        <p:nvCxnSpPr>
          <p:cNvPr id="5" name="Raven puščični povezovalnik 4"/>
          <p:cNvCxnSpPr/>
          <p:nvPr/>
        </p:nvCxnSpPr>
        <p:spPr>
          <a:xfrm flipH="1">
            <a:off x="1331640" y="2060848"/>
            <a:ext cx="2664296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en puščični povezovalnik 6"/>
          <p:cNvCxnSpPr/>
          <p:nvPr/>
        </p:nvCxnSpPr>
        <p:spPr>
          <a:xfrm flipH="1">
            <a:off x="3995936" y="2132856"/>
            <a:ext cx="216024" cy="165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en puščični povezovalnik 8"/>
          <p:cNvCxnSpPr/>
          <p:nvPr/>
        </p:nvCxnSpPr>
        <p:spPr>
          <a:xfrm>
            <a:off x="4427984" y="2132856"/>
            <a:ext cx="2160240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417" y="4509120"/>
            <a:ext cx="2067061" cy="116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137332"/>
            <a:ext cx="2303536" cy="153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ould air pollution raise the risk of heart attack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43" y="4063819"/>
            <a:ext cx="2142392" cy="137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5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5"/>
    </mc:Choice>
    <mc:Fallback xmlns="">
      <p:transition spd="slow" advTm="16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sl-SI" sz="40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sl-SI" sz="40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sl-SI" sz="4000" dirty="0" smtClean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+mn-cs"/>
              </a:rPr>
              <a:t>NA </a:t>
            </a:r>
            <a:r>
              <a:rPr lang="sl-SI" sz="40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+mn-cs"/>
              </a:rPr>
              <a:t>KAKŠNE NAČINE 		     ONESNAŽUJEMO ZRAK?</a:t>
            </a:r>
            <a:r>
              <a:rPr lang="sl-SI" sz="32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sl-SI" sz="3200" dirty="0">
                <a:solidFill>
                  <a:prstClr val="black"/>
                </a:solidFill>
                <a:ea typeface="+mn-ea"/>
                <a:cs typeface="+mn-cs"/>
              </a:rPr>
            </a:br>
            <a:endParaRPr lang="sl-SI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76772"/>
            <a:ext cx="28479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3694113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25144"/>
            <a:ext cx="2089076" cy="1483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grada vsebine 3"/>
          <p:cNvSpPr>
            <a:spLocks noGrp="1"/>
          </p:cNvSpPr>
          <p:nvPr>
            <p:ph idx="1"/>
          </p:nvPr>
        </p:nvSpPr>
        <p:spPr>
          <a:xfrm>
            <a:off x="3203848" y="5013176"/>
            <a:ext cx="5482952" cy="1112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 PREVOZNIMI </a:t>
            </a:r>
          </a:p>
          <a:p>
            <a:pPr marL="0" indent="0">
              <a:buNone/>
            </a:pPr>
            <a:r>
              <a:rPr lang="sl-SI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SREDSTVI</a:t>
            </a:r>
            <a:endParaRPr lang="sl-SI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4412345"/>
            <a:ext cx="280035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4139952" y="3320988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TOVARNE</a:t>
            </a:r>
            <a:endParaRPr lang="sl-SI" sz="28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323528" y="1464690"/>
            <a:ext cx="4860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KURJENJE V HIŠAH NA DRVA</a:t>
            </a:r>
            <a:endParaRPr lang="sl-SI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9" name="Raven puščični povezovalnik 8"/>
          <p:cNvCxnSpPr/>
          <p:nvPr/>
        </p:nvCxnSpPr>
        <p:spPr>
          <a:xfrm>
            <a:off x="4572000" y="2049465"/>
            <a:ext cx="612490" cy="2274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en puščični povezovalnik 10"/>
          <p:cNvCxnSpPr/>
          <p:nvPr/>
        </p:nvCxnSpPr>
        <p:spPr>
          <a:xfrm>
            <a:off x="4017641" y="3212976"/>
            <a:ext cx="770383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en puščični povezovalnik 12"/>
          <p:cNvCxnSpPr/>
          <p:nvPr/>
        </p:nvCxnSpPr>
        <p:spPr>
          <a:xfrm flipV="1">
            <a:off x="5508104" y="5466766"/>
            <a:ext cx="288032" cy="1224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en puščični povezovalnik 14"/>
          <p:cNvCxnSpPr>
            <a:stCxn id="4" idx="1"/>
          </p:cNvCxnSpPr>
          <p:nvPr/>
        </p:nvCxnSpPr>
        <p:spPr>
          <a:xfrm flipH="1" flipV="1">
            <a:off x="2844652" y="5226732"/>
            <a:ext cx="359196" cy="342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lika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64" y="3320989"/>
            <a:ext cx="1548172" cy="1548172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7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56"/>
    </mc:Choice>
    <mc:Fallback xmlns="">
      <p:transition spd="slow" advTm="17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600" dirty="0" smtClean="0">
                <a:latin typeface="Comic Sans MS" panose="030F0702030302020204" pitchFamily="66" charset="0"/>
              </a:rPr>
              <a:t>KAKO BI LAHKO ZMANJŠALI ONESNAŽEVANJE?</a:t>
            </a:r>
            <a:endParaRPr lang="sl-SI" sz="3600" dirty="0">
              <a:latin typeface="Comic Sans MS" panose="030F0702030302020204" pitchFamily="66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3139919"/>
            <a:ext cx="8229600" cy="7211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 smtClean="0">
                <a:latin typeface="Comic Sans MS" panose="030F0702030302020204" pitchFamily="66" charset="0"/>
              </a:rPr>
              <a:t>- </a:t>
            </a:r>
            <a:r>
              <a:rPr lang="sl-SI" sz="2800" dirty="0">
                <a:latin typeface="Comic Sans MS" panose="030F0702030302020204" pitchFamily="66" charset="0"/>
              </a:rPr>
              <a:t>N</a:t>
            </a:r>
            <a:r>
              <a:rPr lang="sl-SI" sz="2800" dirty="0" smtClean="0">
                <a:latin typeface="Comic Sans MS" panose="030F0702030302020204" pitchFamily="66" charset="0"/>
              </a:rPr>
              <a:t>amesto avta izberimo </a:t>
            </a:r>
            <a:r>
              <a:rPr lang="sl-SI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kolo </a:t>
            </a:r>
            <a:r>
              <a:rPr lang="sl-SI" sz="2800" dirty="0" smtClean="0">
                <a:latin typeface="Comic Sans MS" panose="030F0702030302020204" pitchFamily="66" charset="0"/>
              </a:rPr>
              <a:t>ali gremo </a:t>
            </a:r>
            <a:r>
              <a:rPr lang="sl-SI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peš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30180"/>
            <a:ext cx="29622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Raven povezovalnik 4"/>
          <p:cNvCxnSpPr/>
          <p:nvPr/>
        </p:nvCxnSpPr>
        <p:spPr>
          <a:xfrm flipV="1">
            <a:off x="1556908" y="1444926"/>
            <a:ext cx="1152128" cy="1584176"/>
          </a:xfrm>
          <a:prstGeom prst="line">
            <a:avLst/>
          </a:prstGeom>
          <a:ln w="25400" cmpd="sng">
            <a:solidFill>
              <a:srgbClr val="FF0000"/>
            </a:solidFill>
            <a:headEnd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esna puščica 5"/>
          <p:cNvSpPr/>
          <p:nvPr/>
        </p:nvSpPr>
        <p:spPr>
          <a:xfrm>
            <a:off x="3635896" y="2276872"/>
            <a:ext cx="72008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181" y="1430180"/>
            <a:ext cx="2221792" cy="170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44987"/>
            <a:ext cx="2618234" cy="1941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" y="4221088"/>
            <a:ext cx="2790825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Raven povezovalnik 7"/>
          <p:cNvCxnSpPr/>
          <p:nvPr/>
        </p:nvCxnSpPr>
        <p:spPr>
          <a:xfrm flipV="1">
            <a:off x="1619672" y="3996122"/>
            <a:ext cx="1080120" cy="2088232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esna puščica 8"/>
          <p:cNvSpPr/>
          <p:nvPr/>
        </p:nvSpPr>
        <p:spPr>
          <a:xfrm>
            <a:off x="4283968" y="4993876"/>
            <a:ext cx="792088" cy="4513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oljeZBesedilom 9"/>
          <p:cNvSpPr txBox="1"/>
          <p:nvPr/>
        </p:nvSpPr>
        <p:spPr>
          <a:xfrm>
            <a:off x="827584" y="6084354"/>
            <a:ext cx="729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- NAMESTO KURJAVE NA DRVA, LAHKO IZBERETE ELKTIČNO KURJAVO ALI SI POSTAVITE DOMAČO HIŠNO </a:t>
            </a:r>
            <a:r>
              <a:rPr lang="sl-SI" b="1" dirty="0" smtClean="0">
                <a:solidFill>
                  <a:srgbClr val="FF0000"/>
                </a:solidFill>
              </a:rPr>
              <a:t>SONČNO  ALI VETRNO ELEKTRARNO </a:t>
            </a:r>
            <a:endParaRPr lang="sl-SI" b="1" dirty="0">
              <a:solidFill>
                <a:srgbClr val="FF0000"/>
              </a:solidFill>
            </a:endParaRPr>
          </a:p>
        </p:txBody>
      </p:sp>
      <p:pic>
        <p:nvPicPr>
          <p:cNvPr id="11" name="Zvo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71"/>
    </mc:Choice>
    <mc:Fallback xmlns="">
      <p:transition spd="slow" advTm="23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600" dirty="0" smtClean="0">
                <a:latin typeface="Comic Sans MS" panose="030F0702030302020204" pitchFamily="66" charset="0"/>
              </a:rPr>
              <a:t>NA KAKŠNE NAČINE ONESNAŽUJEMO ZEMLJO?</a:t>
            </a:r>
            <a:endParaRPr lang="sl-SI" sz="3600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0" y="3885261"/>
            <a:ext cx="3389670" cy="234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1650"/>
            <a:ext cx="276225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80581"/>
            <a:ext cx="2279915" cy="170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790" y="4149080"/>
            <a:ext cx="324626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846504" y="3397579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ŠKROPIVA</a:t>
            </a:r>
            <a:r>
              <a:rPr lang="sl-SI" sz="3200" dirty="0" smtClean="0">
                <a:solidFill>
                  <a:srgbClr val="FF0000"/>
                </a:solidFill>
              </a:rPr>
              <a:t> </a:t>
            </a:r>
            <a:endParaRPr lang="sl-SI" sz="3200" dirty="0">
              <a:solidFill>
                <a:srgbClr val="FF0000"/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6172526" y="2210088"/>
            <a:ext cx="2664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DIVJA ODLAGALIŠČA V GOZDU IN NA NJIVSKIH POVRŠINAH </a:t>
            </a:r>
            <a:endParaRPr lang="sl-SI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765389" y="6016932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PLASTIKA</a:t>
            </a:r>
            <a:endParaRPr lang="sl-SI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2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70"/>
    </mc:Choice>
    <mc:Fallback xmlns="">
      <p:transition spd="slow" advTm="19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Lepši svet - Odpadki_vbM6nY6IvbY_36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970837"/>
            <a:ext cx="7728856" cy="434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0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"/>
    </mc:Choice>
    <mc:Fallback xmlns="">
      <p:transition spd="slow" advTm="1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dirty="0" smtClean="0">
                <a:latin typeface="Comic Sans MS" panose="030F0702030302020204" pitchFamily="66" charset="0"/>
              </a:rPr>
              <a:t>LOČEVANJE ODPADKOV</a:t>
            </a:r>
            <a:endParaRPr lang="sl-SI" sz="4000" dirty="0">
              <a:latin typeface="Comic Sans MS" panose="030F0702030302020204" pitchFamily="66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600201"/>
            <a:ext cx="3826768" cy="53265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sl-SI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BIOLOŠKI ODPADKI</a:t>
            </a:r>
          </a:p>
          <a:p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1619672" y="2468910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PAPIR</a:t>
            </a:r>
            <a:endParaRPr lang="sl-SI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2555851" y="3831431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EMBALAŽA</a:t>
            </a:r>
            <a:endParaRPr lang="sl-SI" sz="2400" dirty="0">
              <a:solidFill>
                <a:schemeClr val="accent5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4644008" y="2532154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STEKLO</a:t>
            </a:r>
            <a:endParaRPr lang="sl-SI" sz="32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4499992" y="4293096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MEŠANI ODPADKI</a:t>
            </a:r>
            <a:endParaRPr lang="sl-SI" sz="3200" dirty="0">
              <a:solidFill>
                <a:schemeClr val="accent4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07504" y="5322078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KOSOVNI ODPADKI</a:t>
            </a:r>
            <a:endParaRPr lang="sl-SI" sz="2400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96752"/>
            <a:ext cx="38004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500236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64173"/>
            <a:ext cx="1330251" cy="1330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65" y="3657872"/>
            <a:ext cx="2213247" cy="164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030" y="4877871"/>
            <a:ext cx="24765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297" y="5295699"/>
            <a:ext cx="1425735" cy="114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Zvo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5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45"/>
    </mc:Choice>
    <mc:Fallback xmlns="">
      <p:transition spd="slow" advTm="17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1143000"/>
          </a:xfrm>
        </p:spPr>
        <p:txBody>
          <a:bodyPr>
            <a:normAutofit/>
          </a:bodyPr>
          <a:lstStyle/>
          <a:p>
            <a:r>
              <a:rPr lang="sl-SI" sz="36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BIOLOŠKI ODPADKI</a:t>
            </a:r>
            <a:endParaRPr lang="sl-SI" sz="36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>
                <a:latin typeface="Comic Sans MS" panose="030F0702030302020204" pitchFamily="66" charset="0"/>
              </a:rPr>
              <a:t>T</a:t>
            </a:r>
            <a:r>
              <a:rPr lang="sl-SI" b="0" i="0" dirty="0" smtClean="0">
                <a:effectLst/>
                <a:latin typeface="Comic Sans MS" panose="030F0702030302020204" pitchFamily="66" charset="0"/>
              </a:rPr>
              <a:t>rava, listje, rože, plevel, olupki sadja in zelenjave, kavna usedlina, jajčne lupine, čajne vrečke, …</a:t>
            </a:r>
            <a:endParaRPr lang="sl-SI" dirty="0">
              <a:latin typeface="Comic Sans MS" panose="030F0702030302020204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4325976" cy="216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524250"/>
            <a:ext cx="33337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284984"/>
            <a:ext cx="3335635" cy="3335635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1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50"/>
    </mc:Choice>
    <mc:Fallback xmlns="">
      <p:transition spd="slow" advTm="2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11760" y="274638"/>
            <a:ext cx="6275040" cy="1143000"/>
          </a:xfrm>
        </p:spPr>
        <p:txBody>
          <a:bodyPr/>
          <a:lstStyle/>
          <a:p>
            <a:r>
              <a:rPr lang="sl-SI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PAPIR</a:t>
            </a:r>
            <a:endParaRPr lang="sl-SI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>
                <a:latin typeface="Comic Sans MS" panose="030F0702030302020204" pitchFamily="66" charset="0"/>
              </a:rPr>
              <a:t>zvezki, revije, karton, časopis, kuverte, papirnate vrečke, …</a:t>
            </a:r>
            <a:endParaRPr lang="sl-SI" dirty="0">
              <a:latin typeface="Comic Sans MS" panose="030F0702030302020204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42900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00" y="3541918"/>
            <a:ext cx="4320480" cy="2481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6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7"/>
    </mc:Choice>
    <mc:Fallback xmlns="">
      <p:transition spd="slow" advTm="17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264</Words>
  <Application>Microsoft Office PowerPoint</Application>
  <PresentationFormat>Diaprojekcija na zaslonu (4:3)</PresentationFormat>
  <Paragraphs>58</Paragraphs>
  <Slides>17</Slides>
  <Notes>0</Notes>
  <HiddenSlides>0</HiddenSlides>
  <MMClips>17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18" baseType="lpstr">
      <vt:lpstr>Officeova tema</vt:lpstr>
      <vt:lpstr>DAN ZEMLJE</vt:lpstr>
      <vt:lpstr>ONESNAŽEVANJE OKOLJA</vt:lpstr>
      <vt:lpstr> NA KAKŠNE NAČINE        ONESNAŽUJEMO ZRAK? </vt:lpstr>
      <vt:lpstr>KAKO BI LAHKO ZMANJŠALI ONESNAŽEVANJE?</vt:lpstr>
      <vt:lpstr>NA KAKŠNE NAČINE ONESNAŽUJEMO ZEMLJO?</vt:lpstr>
      <vt:lpstr>PowerPointova predstavitev</vt:lpstr>
      <vt:lpstr>LOČEVANJE ODPADKOV</vt:lpstr>
      <vt:lpstr>BIOLOŠKI ODPADKI</vt:lpstr>
      <vt:lpstr>PAPIR</vt:lpstr>
      <vt:lpstr>STEKLO</vt:lpstr>
      <vt:lpstr>EMBALAŽA</vt:lpstr>
      <vt:lpstr>MEŠANI ODPADKI</vt:lpstr>
      <vt:lpstr>NA KAKŠNE NAČINE ONESNAŽUJEMO VODO?</vt:lpstr>
      <vt:lpstr>KAKO BI LAHKO ZMANJŠALI ONESNAŽEVANJE?</vt:lpstr>
      <vt:lpstr>PowerPointova predstavitev</vt:lpstr>
      <vt:lpstr>PowerPointova predstavitev</vt:lpstr>
      <vt:lpstr>PowerPointova predstavitev</vt:lpstr>
    </vt:vector>
  </TitlesOfParts>
  <Company>PC Neza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ONESNAŽEVANJE OKOLJA</dc:title>
  <dc:creator>Neža</dc:creator>
  <cp:lastModifiedBy>Ana</cp:lastModifiedBy>
  <cp:revision>52</cp:revision>
  <dcterms:created xsi:type="dcterms:W3CDTF">2020-03-31T17:55:31Z</dcterms:created>
  <dcterms:modified xsi:type="dcterms:W3CDTF">2020-04-22T18:14:46Z</dcterms:modified>
</cp:coreProperties>
</file>