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4A9F0F-1F2D-4189-9134-9A21A453C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C95E6BC-012D-49BC-A1D7-F571D5843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4B17B4-4884-427C-A6A7-AD23BC57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A9C0C8F-4BB3-435E-B7DA-E8FD65E3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BE7B67-56FC-4B1A-B062-1DB9EE25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64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37F720-2FF8-4A64-9593-999D30C21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7573487-507A-4D76-B6D6-F6FA0FBDD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2C88C31-7916-4F7B-A973-A35F0107B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EFE5BA3-1715-496E-AFC0-743A75F14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96296EC-4176-4DA2-9779-FDA9CCEF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225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264C29A-78B6-4A02-8D9E-0E14C317BA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BBDD7CB-A07C-4038-8E75-D4D1AE574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C37418-1931-478F-A157-54661BDC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AB6B901-0CC8-47B5-91C4-BC3555203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325ECAD-8F13-47F7-9C28-AEDF90EA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41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D3443F-A646-461E-89CA-2103807DC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294FC0-4D18-4D51-B3FF-5A43E119D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8B452BD-F16F-4F11-BACA-69326AF2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36CD9E7-859A-480F-BAA3-9C8BCF2D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E5F4C64-D944-4EB9-9AB0-418C548D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75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72355A-56CD-4350-8220-8149DF69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583DBC8-254A-4AB8-9874-624908DAF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2472DAE-4001-4F26-AF58-12A6D954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81197F0-E550-4108-BEC3-1F0A2303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D2132C0-4696-4410-88E9-0F435170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805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149B13-66A5-4D2E-AE83-04897AF0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773ECA4-8FF5-4A96-8881-D46D7E267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2B07213-268B-4396-843C-F63EB46E9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790909B-F8B0-455D-BEC9-954AF968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A221DC2-F5E4-4A12-B7C0-1094E4B5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3E98F9-C7A4-40A7-9C20-4A718DC1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50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03795-F60C-4A04-898E-A363EDE6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F06EB9E-6850-4108-9763-98634D36B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B14B7FE-A1B9-49FE-9BE9-9D06D093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927F4D0-57F0-4A65-B871-FFE28E1A7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4E29986-E2B3-4A2A-A450-E13442397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F1535F6-CA2B-4BD2-A9E4-36A1625E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2287113-D462-4B36-BE4C-5BDECFA99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0AB3B11-E985-4468-B450-A8B1408B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486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B54E60-5E5B-4A41-BD82-8E5C73AA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43FBF87-F65B-435C-9491-CEB87BDF5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DA369E9-B672-4B56-9D0A-AE3A485B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D3D3F5A-1DF3-44DF-8093-1E19D74B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500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6FA78B82-91D1-4C33-92EA-4588C8B29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A688B96-EAF4-4FBB-8A7D-A8D77103E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DB5D747-DD83-4DF6-8504-0957BE42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563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EE1447-0FBB-4711-8A3F-9BAD05AE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73E833-8B7C-40B7-ABFB-96EB91040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1CFC459-E541-4BEB-B25E-12078F462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489DCC5-910B-4473-8F46-7D2C8807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3BE84AF-339F-4B90-8249-8DACC3D0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0448530-201C-4A0A-AD08-526DA3F9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025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331CF5-50D2-48DA-8D42-D2E485F15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40F8515-6C4F-458A-9E31-B3A4B3134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DB621D1-4525-4566-9676-F4F9F736A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2DA6EBF-BC5A-4C68-A8B7-25D13C67E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EA3256-6B5C-4971-B2CF-CF39907F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44207CA-9681-4D8B-8BB1-2A8E9B1CB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12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05C2ADCF-3BC0-4913-B518-73446EC6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04803E6-3221-48A9-A51D-D47C70B05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330ED9E-8804-483E-A387-9B93583FA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70758-7AA4-433D-AEBF-C51D5C0307B2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B7F20BC-EF17-452B-BC2A-06006B2D0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CD1757F-3168-48A8-B003-DA037AF7F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5AAE-AC50-4AD6-BF6C-B356786051C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666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Turtle School Stock Illustrations – 1,012 Turtle School Stock ...">
            <a:extLst>
              <a:ext uri="{FF2B5EF4-FFF2-40B4-BE49-F238E27FC236}">
                <a16:creationId xmlns:a16="http://schemas.microsoft.com/office/drawing/2014/main" id="{DDECE448-D7E4-4E63-8F7B-C8D3FB4FF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05067" y="4167963"/>
            <a:ext cx="2352253" cy="233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A4E9005-FDCB-438C-8999-E6923C0CC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458" y="318978"/>
            <a:ext cx="8732561" cy="1446138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SAMOSTALNIŠKI (OSEBNI) ZAIMKI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C6F0E9-F360-40AB-BD67-B321B73F3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98" y="1446028"/>
            <a:ext cx="10864701" cy="5199321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sz="2600" dirty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sl-SI" sz="3600" dirty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1. </a:t>
            </a:r>
            <a:r>
              <a:rPr lang="sl-SI" altLang="sl-SI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Samostalniški zaimki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sl-SI" altLang="sl-SI" sz="3600" b="1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samostalniške besede, ki </a:t>
            </a:r>
            <a:r>
              <a:rPr lang="sl-SI" altLang="sl-SI" sz="3600" b="1" u="sng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posredno</a:t>
            </a:r>
            <a:r>
              <a:rPr lang="sl-SI" altLang="sl-SI" sz="3600" b="1" dirty="0">
                <a:solidFill>
                  <a:schemeClr val="accent4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poimenujejo bitja, stvari ali pojme.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36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2. Določimo jim spol, število in sklon.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3. Primer: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je na tekmi zmagal, zato sem </a:t>
            </a:r>
            <a:r>
              <a:rPr lang="sl-SI" altLang="sl-SI" sz="36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Timu</a:t>
            </a:r>
            <a:r>
              <a:rPr lang="sl-SI" altLang="sl-SI" sz="36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čestitala.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je na tekmi zmagal, zato sem</a:t>
            </a:r>
            <a:r>
              <a:rPr lang="sl-SI" altLang="sl-SI" sz="36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600" b="1" dirty="0">
                <a:solidFill>
                  <a:srgbClr val="FF0000"/>
                </a:solidFill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MU</a:t>
            </a:r>
            <a:r>
              <a:rPr lang="sl-SI" altLang="sl-SI" sz="3600" dirty="0">
                <a:solidFill>
                  <a:srgbClr val="FF0000"/>
                </a:solidFill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čestitala.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685800" algn="l"/>
              </a:tabLst>
            </a:pP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Nanašalnica: </a:t>
            </a:r>
            <a:r>
              <a:rPr lang="sl-SI" altLang="sl-SI" sz="36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 </a:t>
            </a:r>
            <a:r>
              <a:rPr lang="sl-SI" altLang="sl-SI" sz="36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4" name="Puščica: dol 3">
            <a:extLst>
              <a:ext uri="{FF2B5EF4-FFF2-40B4-BE49-F238E27FC236}">
                <a16:creationId xmlns:a16="http://schemas.microsoft.com/office/drawing/2014/main" id="{036C8E4A-3AF8-4687-9C7D-A23E45CC2562}"/>
              </a:ext>
            </a:extLst>
          </p:cNvPr>
          <p:cNvSpPr/>
          <p:nvPr/>
        </p:nvSpPr>
        <p:spPr>
          <a:xfrm>
            <a:off x="7145079" y="5092885"/>
            <a:ext cx="265814" cy="574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41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1" name="Picture 140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E68E28E-BC44-4C13-BA0D-35FEE30AC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8731" y="1097858"/>
            <a:ext cx="6099858" cy="46622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fontAlgn="base">
              <a:spcAft>
                <a:spcPct val="0"/>
              </a:spcAft>
              <a:tabLst>
                <a:tab pos="685800" algn="l"/>
              </a:tabLst>
            </a:pPr>
            <a:r>
              <a:rPr lang="en-US" altLang="sl-SI" sz="3200" dirty="0">
                <a:solidFill>
                  <a:srgbClr val="000000"/>
                </a:solidFill>
                <a:latin typeface="+mn-lt"/>
              </a:rPr>
              <a:t>4. </a:t>
            </a:r>
            <a:r>
              <a:rPr lang="en-US" altLang="sl-SI" sz="3200" dirty="0" err="1">
                <a:solidFill>
                  <a:srgbClr val="000000"/>
                </a:solidFill>
                <a:latin typeface="+mn-lt"/>
              </a:rPr>
              <a:t>Osebni</a:t>
            </a:r>
            <a:r>
              <a:rPr lang="en-US" altLang="sl-SI" sz="32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sl-SI" sz="3200" dirty="0" err="1">
                <a:solidFill>
                  <a:srgbClr val="000000"/>
                </a:solidFill>
                <a:latin typeface="+mn-lt"/>
              </a:rPr>
              <a:t>zaimki</a:t>
            </a:r>
            <a:r>
              <a:rPr lang="en-US" altLang="sl-SI" sz="3200" dirty="0">
                <a:solidFill>
                  <a:srgbClr val="000000"/>
                </a:solidFill>
                <a:latin typeface="+mn-lt"/>
              </a:rPr>
              <a:t> so:</a:t>
            </a:r>
            <a:br>
              <a:rPr lang="en-US" altLang="sl-SI" sz="3200" dirty="0">
                <a:solidFill>
                  <a:srgbClr val="000000"/>
                </a:solidFill>
                <a:latin typeface="+mn-lt"/>
              </a:rPr>
            </a:br>
            <a:r>
              <a:rPr lang="en-US" altLang="sl-SI" sz="3200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sl-SI" altLang="sl-SI" sz="3200" b="1" dirty="0">
                <a:solidFill>
                  <a:srgbClr val="000000"/>
                </a:solidFill>
                <a:latin typeface="+mn-lt"/>
              </a:rPr>
              <a:t>-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jaz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midva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midve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mi, me 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(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poimenujejo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govorečega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)</a:t>
            </a:r>
            <a:br>
              <a:rPr lang="en-US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  <a:t> </a:t>
            </a:r>
            <a:br>
              <a:rPr lang="sl-SI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</a:br>
            <a:r>
              <a:rPr lang="sl-SI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  <a:t>-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ti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vidva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vidve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vi,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ve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(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poimenujejo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ogovorjenega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)</a:t>
            </a:r>
            <a:r>
              <a:rPr lang="en-US" altLang="sl-SI" sz="3200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 </a:t>
            </a:r>
            <a:br>
              <a:rPr lang="en-US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  <a:t> </a:t>
            </a:r>
            <a:br>
              <a:rPr lang="sl-SI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</a:br>
            <a:r>
              <a:rPr lang="sl-SI" altLang="sl-SI" sz="3200" b="1" dirty="0">
                <a:solidFill>
                  <a:srgbClr val="000000"/>
                </a:solidFill>
                <a:latin typeface="+mn-lt"/>
                <a:sym typeface="Symbol" panose="05050102010706020507" pitchFamily="18" charset="2"/>
              </a:rPr>
              <a:t>- 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on,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ona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onadva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onidve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 err="1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oni</a:t>
            </a:r>
            <a:r>
              <a:rPr lang="en-US" altLang="sl-SI" sz="3200" b="1" dirty="0">
                <a:solidFill>
                  <a:srgbClr val="FF0000"/>
                </a:solidFill>
                <a:latin typeface="+mn-lt"/>
                <a:sym typeface="Symbol" panose="05050102010706020507" pitchFamily="18" charset="2"/>
              </a:rPr>
              <a:t>, 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(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poimenujejo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sl-SI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neudeleženega</a:t>
            </a:r>
            <a:r>
              <a:rPr lang="en-US" altLang="sl-SI" sz="3200" b="1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)</a:t>
            </a:r>
            <a:br>
              <a:rPr lang="en-US" sz="3200" dirty="0">
                <a:solidFill>
                  <a:srgbClr val="000000"/>
                </a:solidFill>
                <a:latin typeface="+mn-lt"/>
              </a:rPr>
            </a:br>
            <a:endParaRPr lang="en-US" sz="32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3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30" name="Picture 6" descr="School clip animal, Picture #1171950 school clip animal">
            <a:extLst>
              <a:ext uri="{FF2B5EF4-FFF2-40B4-BE49-F238E27FC236}">
                <a16:creationId xmlns:a16="http://schemas.microsoft.com/office/drawing/2014/main" id="{5BA0673A-DCB2-4069-8A17-3093CFA44C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" r="12070" b="1"/>
          <a:stretch/>
        </p:blipFill>
        <p:spPr bwMode="auto">
          <a:xfrm>
            <a:off x="289369" y="1226917"/>
            <a:ext cx="4660252" cy="5362766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3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05C210-BE0A-4BC8-A066-57133DC0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548" y="284102"/>
            <a:ext cx="10471297" cy="1148316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Oblika osebnih zaimkov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AF6E62-FEFF-4DF5-ABE7-85B695EB4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884" y="1467293"/>
            <a:ext cx="10972418" cy="5106605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NAGLASNA OBLIKA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Uporabimo jo, kadar hočemo osebo ali stvar poudariti.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 vedno naglas: </a:t>
            </a:r>
            <a:r>
              <a:rPr lang="sl-SI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mene, tebe, njega.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NASLONSKA OBLIKA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krajša oblika. 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Poznajo jo zaimki v </a:t>
            </a:r>
            <a:r>
              <a:rPr lang="sl-SI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rodilniku, dajalniku in tožilniku</a:t>
            </a:r>
            <a:r>
              <a:rPr lang="sl-SI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npr. </a:t>
            </a:r>
            <a:r>
              <a:rPr lang="sl-SI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me, mi, se, si, ji, jo, ga, mu, jih, ju ...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sl-SI" sz="2800" b="1" dirty="0">
                <a:solidFill>
                  <a:srgbClr val="FF0000"/>
                </a:solidFill>
                <a:cs typeface="Arial" pitchFamily="34" charset="0"/>
              </a:rPr>
              <a:t>NAVEZNA OBLIKA</a:t>
            </a:r>
          </a:p>
          <a:p>
            <a:pPr lvl="0" fontAlgn="base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</a:pPr>
            <a:r>
              <a:rPr lang="sl-SI" sz="2800" dirty="0">
                <a:solidFill>
                  <a:srgbClr val="7030A0"/>
                </a:solidFill>
                <a:cs typeface="Calibri" panose="020F0502020204030204" pitchFamily="34" charset="0"/>
              </a:rPr>
              <a:t>Pojavlja se v zvezi s predlogi, ki se vežejo s tožilnikom, npr.</a:t>
            </a:r>
            <a:r>
              <a:rPr lang="sl-SI" sz="2800" dirty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za + mene =</a:t>
            </a:r>
            <a:r>
              <a:rPr lang="sl-SI" sz="2800" dirty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 </a:t>
            </a:r>
            <a:r>
              <a:rPr lang="sl-SI" sz="2800" b="1" dirty="0">
                <a:solidFill>
                  <a:srgbClr val="C00000"/>
                </a:solidFill>
                <a:cs typeface="Calibri" panose="020F0502020204030204" pitchFamily="34" charset="0"/>
              </a:rPr>
              <a:t>zame, 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za+ tebe =</a:t>
            </a:r>
            <a:r>
              <a:rPr lang="sl-SI" sz="2800" b="1" dirty="0">
                <a:solidFill>
                  <a:srgbClr val="C00000"/>
                </a:solidFill>
                <a:cs typeface="Calibri" panose="020F0502020204030204" pitchFamily="34" charset="0"/>
              </a:rPr>
              <a:t> zate, </a:t>
            </a:r>
            <a:r>
              <a:rPr lang="sl-SI" sz="2800" b="1" dirty="0">
                <a:solidFill>
                  <a:srgbClr val="002060"/>
                </a:solidFill>
                <a:cs typeface="Calibri" panose="020F0502020204030204" pitchFamily="34" charset="0"/>
              </a:rPr>
              <a:t>pred + mene </a:t>
            </a:r>
            <a:r>
              <a:rPr lang="sl-SI" sz="2800" b="1">
                <a:solidFill>
                  <a:srgbClr val="002060"/>
                </a:solidFill>
                <a:cs typeface="Calibri" panose="020F0502020204030204" pitchFamily="34" charset="0"/>
              </a:rPr>
              <a:t>= </a:t>
            </a:r>
            <a:r>
              <a:rPr lang="sl-SI" sz="2800" b="1">
                <a:solidFill>
                  <a:srgbClr val="C00000"/>
                </a:solidFill>
                <a:cs typeface="Calibri" panose="020F0502020204030204" pitchFamily="34" charset="0"/>
              </a:rPr>
              <a:t>predme</a:t>
            </a:r>
            <a:endParaRPr lang="sl-SI" dirty="0"/>
          </a:p>
        </p:txBody>
      </p:sp>
      <p:pic>
        <p:nvPicPr>
          <p:cNvPr id="2050" name="Picture 2" descr="Library of animal school png transparent png files ▻▻▻ Clipart ...">
            <a:extLst>
              <a:ext uri="{FF2B5EF4-FFF2-40B4-BE49-F238E27FC236}">
                <a16:creationId xmlns:a16="http://schemas.microsoft.com/office/drawing/2014/main" id="{DC87B8C3-C724-4627-A87C-7780B9C08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775" y="113154"/>
            <a:ext cx="3988225" cy="398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078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219</Words>
  <Application>Microsoft Office PowerPoint</Application>
  <PresentationFormat>Širokozaslonsko</PresentationFormat>
  <Paragraphs>18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SAMOSTALNIŠKI (OSEBNI) ZAIMKI</vt:lpstr>
      <vt:lpstr>4. Osebni zaimki so:  - jaz, midva, midve, mi, me (poimenujejo govorečega)   - ti, vidva, vidve, vi, ve (poimenujejo ogovorjenega)    - on, ona, onadva, onidve, oni, (poimenujejo neudeleženega) </vt:lpstr>
      <vt:lpstr>Oblika osebnih zaimkov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SAMOSTALNIŠKI (OSEBNI) ZAIMKI</dc:title>
  <dc:creator>Tanja</dc:creator>
  <cp:lastModifiedBy>Tanja</cp:lastModifiedBy>
  <cp:revision>2</cp:revision>
  <dcterms:created xsi:type="dcterms:W3CDTF">2020-04-19T06:13:41Z</dcterms:created>
  <dcterms:modified xsi:type="dcterms:W3CDTF">2020-04-19T06:18:36Z</dcterms:modified>
</cp:coreProperties>
</file>