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2A6-06C6-465C-A96F-23D7F798DBA5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89B1-2940-4568-AC44-DA5F27E6690C}" type="slidenum">
              <a:rPr lang="sl-SI" smtClean="0"/>
              <a:t>‹#›</a:t>
            </a:fld>
            <a:endParaRPr lang="sl-SI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2A6-06C6-465C-A96F-23D7F798DBA5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89B1-2940-4568-AC44-DA5F27E6690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2A6-06C6-465C-A96F-23D7F798DBA5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89B1-2940-4568-AC44-DA5F27E6690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2A6-06C6-465C-A96F-23D7F798DBA5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89B1-2940-4568-AC44-DA5F27E6690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2A6-06C6-465C-A96F-23D7F798DBA5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1789B1-2940-4568-AC44-DA5F27E6690C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2A6-06C6-465C-A96F-23D7F798DBA5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89B1-2940-4568-AC44-DA5F27E6690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2A6-06C6-465C-A96F-23D7F798DBA5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89B1-2940-4568-AC44-DA5F27E6690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2A6-06C6-465C-A96F-23D7F798DBA5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89B1-2940-4568-AC44-DA5F27E6690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2A6-06C6-465C-A96F-23D7F798DBA5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89B1-2940-4568-AC44-DA5F27E6690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2A6-06C6-465C-A96F-23D7F798DBA5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89B1-2940-4568-AC44-DA5F27E6690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l-SI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ikono, če želite dodati sliko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E92A6-06C6-465C-A96F-23D7F798DBA5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789B1-2940-4568-AC44-DA5F27E6690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6E92A6-06C6-465C-A96F-23D7F798DBA5}" type="datetimeFigureOut">
              <a:rPr lang="sl-SI" smtClean="0"/>
              <a:t>21. 04. 2020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1789B1-2940-4568-AC44-DA5F27E6690C}" type="slidenum">
              <a:rPr lang="sl-SI" smtClean="0"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itja.poljansek@guest.arnes.si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eucbeniki.sio.si/lum9/2663/index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22030" y="764704"/>
            <a:ext cx="8229600" cy="1656184"/>
          </a:xfrm>
        </p:spPr>
        <p:txBody>
          <a:bodyPr>
            <a:normAutofit/>
          </a:bodyPr>
          <a:lstStyle/>
          <a:p>
            <a:r>
              <a:rPr lang="sl-SI" sz="6000" dirty="0" smtClean="0"/>
              <a:t>GRAFIKA</a:t>
            </a:r>
            <a:endParaRPr lang="sl-SI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5842" name="Picture 2" descr="La « révolution de l'imprimé » | Radio Prague Internati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80928"/>
            <a:ext cx="2108515" cy="255577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Pravokotnik 4"/>
          <p:cNvSpPr/>
          <p:nvPr/>
        </p:nvSpPr>
        <p:spPr>
          <a:xfrm>
            <a:off x="4067944" y="2780928"/>
            <a:ext cx="3240360" cy="25922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l-SI" sz="1400" dirty="0" smtClean="0"/>
          </a:p>
          <a:p>
            <a:endParaRPr lang="sl-SI" sz="1400" dirty="0"/>
          </a:p>
          <a:p>
            <a:r>
              <a:rPr lang="sl-SI" sz="1400" dirty="0" smtClean="0"/>
              <a:t>DOBER DAN.</a:t>
            </a:r>
          </a:p>
          <a:p>
            <a:endParaRPr lang="sl-SI" sz="1400" dirty="0" smtClean="0"/>
          </a:p>
          <a:p>
            <a:r>
              <a:rPr lang="sl-SI" sz="1400" dirty="0" smtClean="0"/>
              <a:t>FOTOGRAFIJE VSEH DOSEDANJIH IZDELKOV MI MORATE POSLATI  DO 6.5.2020 (OCENJEVANJE).  GRAFIČNE IZDELKE PA DO  13.5.2020.</a:t>
            </a:r>
          </a:p>
          <a:p>
            <a:endParaRPr lang="sl-SI" sz="1400" dirty="0" smtClean="0"/>
          </a:p>
          <a:p>
            <a:r>
              <a:rPr lang="sl-SI" sz="1400" dirty="0" smtClean="0"/>
              <a:t>OSTANITE ZDRAVI!!!</a:t>
            </a:r>
          </a:p>
          <a:p>
            <a:r>
              <a:rPr lang="sl-SI" sz="1400" dirty="0" smtClean="0"/>
              <a:t>Mitja Poljanšek</a:t>
            </a:r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sl-SI" cap="all" dirty="0" smtClean="0"/>
              <a:t/>
            </a:r>
            <a:br>
              <a:rPr lang="sl-SI" cap="all" dirty="0" smtClean="0"/>
            </a:br>
            <a:r>
              <a:rPr lang="sl-SI" cap="all" dirty="0" smtClean="0"/>
              <a:t>GRAFIKA</a:t>
            </a:r>
            <a:br>
              <a:rPr lang="sl-SI" cap="all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92"/>
          </a:xfrm>
        </p:spPr>
        <p:txBody>
          <a:bodyPr/>
          <a:lstStyle/>
          <a:p>
            <a:r>
              <a:rPr lang="sl-SI" sz="1800" dirty="0" smtClean="0"/>
              <a:t>Grafika je eno izmed likovnih področij, pri katerem lahko razmnožujemo likovno delo, tako da dobimo več enakih izvodov.</a:t>
            </a:r>
          </a:p>
          <a:p>
            <a:r>
              <a:rPr lang="sl-SI" sz="1800" dirty="0" smtClean="0"/>
              <a:t>Plošča, ki jo pripravimo z različnimi postopki (vrezovanje, dolbenje, jedkanje), se imenuje </a:t>
            </a:r>
            <a:r>
              <a:rPr lang="sl-SI" sz="1800" b="1" dirty="0" smtClean="0"/>
              <a:t>matrica</a:t>
            </a:r>
            <a:r>
              <a:rPr lang="sl-SI" sz="1800" dirty="0" smtClean="0"/>
              <a:t>. O materialih matrice in grafičnih postopkih si se učil že v minulih letih.</a:t>
            </a:r>
          </a:p>
          <a:p>
            <a:r>
              <a:rPr lang="sl-SI" sz="1800" dirty="0" smtClean="0"/>
              <a:t>Grafiko zaradi samega nastanka delimo v dve skupini, na </a:t>
            </a:r>
            <a:r>
              <a:rPr lang="sl-SI" sz="1800" b="1" dirty="0" smtClean="0"/>
              <a:t>industrijsko</a:t>
            </a:r>
            <a:r>
              <a:rPr lang="sl-SI" sz="1800" dirty="0" smtClean="0"/>
              <a:t> in </a:t>
            </a:r>
            <a:r>
              <a:rPr lang="sl-SI" sz="1800" b="1" dirty="0" smtClean="0"/>
              <a:t>umetniško grafiko (?)</a:t>
            </a:r>
            <a:r>
              <a:rPr lang="sl-SI" sz="1800" dirty="0" smtClean="0"/>
              <a:t>.</a:t>
            </a:r>
          </a:p>
          <a:p>
            <a:pPr>
              <a:buNone/>
            </a:pPr>
            <a:endParaRPr lang="sl-SI" sz="1800" dirty="0" smtClean="0"/>
          </a:p>
          <a:p>
            <a:pPr>
              <a:buNone/>
            </a:pPr>
            <a:endParaRPr lang="sl-SI" sz="1800" dirty="0" smtClean="0"/>
          </a:p>
          <a:p>
            <a:pPr>
              <a:buNone/>
            </a:pPr>
            <a:endParaRPr lang="sl-SI" sz="1800" dirty="0" smtClean="0"/>
          </a:p>
          <a:p>
            <a:pPr>
              <a:buNone/>
            </a:pPr>
            <a:endParaRPr lang="sl-SI" sz="1800" dirty="0" smtClean="0"/>
          </a:p>
          <a:p>
            <a:pPr>
              <a:buNone/>
            </a:pPr>
            <a:r>
              <a:rPr lang="sl-SI" sz="1800" dirty="0" smtClean="0"/>
              <a:t> </a:t>
            </a:r>
          </a:p>
          <a:p>
            <a:endParaRPr lang="sl-SI" sz="1800" dirty="0" smtClean="0"/>
          </a:p>
          <a:p>
            <a:endParaRPr lang="sl-SI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971600" y="3789040"/>
          <a:ext cx="7488832" cy="2556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4032448"/>
              </a:tblGrid>
              <a:tr h="151301">
                <a:tc>
                  <a:txBody>
                    <a:bodyPr/>
                    <a:lstStyle/>
                    <a:p>
                      <a:pPr algn="ctr"/>
                      <a:r>
                        <a:rPr kumimoji="0" lang="sl-SI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INDUSTRIJSKA GRAFIKA</a:t>
                      </a:r>
                      <a:endParaRPr lang="sl-SI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sl-SI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UMETNIŠKA GRAFIKA</a:t>
                      </a:r>
                      <a:endParaRPr lang="sl-SI" sz="1400" dirty="0"/>
                    </a:p>
                  </a:txBody>
                  <a:tcPr/>
                </a:tc>
              </a:tr>
              <a:tr h="181561">
                <a:tc>
                  <a:txBody>
                    <a:bodyPr/>
                    <a:lstStyle/>
                    <a:p>
                      <a:pPr algn="r"/>
                      <a:r>
                        <a:rPr lang="sl-SI" dirty="0" smtClean="0"/>
                        <a:t>ZNAČI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LNOSTI</a:t>
                      </a:r>
                    </a:p>
                    <a:p>
                      <a:endParaRPr lang="sl-SI" dirty="0"/>
                    </a:p>
                  </a:txBody>
                  <a:tcPr/>
                </a:tc>
              </a:tr>
              <a:tr h="436881"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 dirty="0"/>
                        <a:t>visoka naklada, veliko število </a:t>
                      </a:r>
                      <a:r>
                        <a:rPr lang="sl-SI" sz="1100" dirty="0" smtClean="0"/>
                        <a:t>odtisov</a:t>
                      </a:r>
                      <a:br>
                        <a:rPr lang="sl-SI" sz="1100" dirty="0" smtClean="0"/>
                      </a:br>
                      <a:endParaRPr lang="sl-SI" sz="1100" dirty="0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/>
                        <a:t> majhno število odtisov</a:t>
                      </a:r>
                      <a:br>
                        <a:rPr lang="sl-SI" sz="1100"/>
                      </a:br>
                      <a:endParaRPr lang="sl-SI" sz="1100"/>
                    </a:p>
                  </a:txBody>
                  <a:tcPr marL="28575" marR="28575" marT="28575" marB="28575" anchor="ctr"/>
                </a:tc>
              </a:tr>
              <a:tr h="43688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dirty="0"/>
                        <a:t> Umetnik sodeluje le pri oblikovanju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dirty="0"/>
                        <a:t> Umetnik vse izdela sam, od osnutka do odtisa in opreme grafike.</a:t>
                      </a:r>
                    </a:p>
                  </a:txBody>
                  <a:tcPr marL="28575" marR="28575" marT="28575" marB="28575" anchor="ctr"/>
                </a:tc>
              </a:tr>
              <a:tr h="436881"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/>
                        <a:t> strojno tiskanje</a:t>
                      </a:r>
                      <a:br>
                        <a:rPr lang="sl-SI" sz="1100"/>
                      </a:br>
                      <a:endParaRPr lang="sl-SI" sz="1100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dirty="0"/>
                        <a:t> ročno tiskanje ali tiskanje s tiskarsko prešo</a:t>
                      </a:r>
                      <a:br>
                        <a:rPr lang="sv-SE" sz="1100" dirty="0"/>
                      </a:br>
                      <a:endParaRPr lang="sv-SE" sz="1100" dirty="0"/>
                    </a:p>
                  </a:txBody>
                  <a:tcPr marL="28575" marR="28575" marT="28575" marB="28575" anchor="ctr"/>
                </a:tc>
              </a:tr>
              <a:tr h="300710">
                <a:tc>
                  <a:txBody>
                    <a:bodyPr/>
                    <a:lstStyle/>
                    <a:p>
                      <a:pPr algn="l" fontAlgn="ctr"/>
                      <a:r>
                        <a:rPr lang="sl-SI" sz="1100"/>
                        <a:t> Izdelki so knjige, časopisi, revije, denar, znamke ...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pl-PL" sz="11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Izdelek je izvirni grafični list.</a:t>
                      </a:r>
                      <a:endParaRPr lang="sl-SI" sz="11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8914" name="Picture 2" descr="https://eucbeniki.sio.si/lum9/2663/knji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4149080"/>
            <a:ext cx="757267" cy="504056"/>
          </a:xfrm>
          <a:prstGeom prst="rect">
            <a:avLst/>
          </a:prstGeom>
          <a:noFill/>
        </p:spPr>
      </p:pic>
      <p:pic>
        <p:nvPicPr>
          <p:cNvPr id="38916" name="Picture 4" descr="https://eucbeniki.sio.si/lum9/2663/Vischer_Marburg_Maribor-bakrore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4149080"/>
            <a:ext cx="791646" cy="504056"/>
          </a:xfrm>
          <a:prstGeom prst="rect">
            <a:avLst/>
          </a:prstGeom>
          <a:noFill/>
        </p:spPr>
      </p:pic>
      <p:sp>
        <p:nvSpPr>
          <p:cNvPr id="8" name="Pravokotnik 7"/>
          <p:cNvSpPr/>
          <p:nvPr/>
        </p:nvSpPr>
        <p:spPr>
          <a:xfrm>
            <a:off x="3491880" y="4149080"/>
            <a:ext cx="194421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ZNAČILNOST</a:t>
            </a:r>
            <a:endParaRPr lang="sl-SI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cap="all" dirty="0" smtClean="0"/>
              <a:t/>
            </a:r>
            <a:br>
              <a:rPr lang="sl-SI" cap="all" dirty="0" smtClean="0"/>
            </a:br>
            <a:r>
              <a:rPr lang="sl-SI" cap="all" dirty="0" smtClean="0"/>
              <a:t>GRAFIČNE TEHNIKE</a:t>
            </a:r>
            <a:br>
              <a:rPr lang="sl-SI" cap="all" dirty="0" smtClean="0"/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1800" dirty="0" smtClean="0"/>
              <a:t>Na videz samega grafičnega lista vplivajo način nanosa barve na matrico in odtiskovanja, material matrice in tudi sam grafični papir. Govorimo o različnih grafičnih tehnikah.</a:t>
            </a:r>
          </a:p>
          <a:p>
            <a:r>
              <a:rPr lang="sl-SI" sz="1800" b="1" dirty="0" smtClean="0"/>
              <a:t>VISOKI TISK</a:t>
            </a:r>
            <a:endParaRPr lang="sl-SI" sz="1800" dirty="0" smtClean="0"/>
          </a:p>
          <a:p>
            <a:pPr>
              <a:buNone/>
            </a:pPr>
            <a:r>
              <a:rPr lang="sl-SI" sz="1800" dirty="0" smtClean="0"/>
              <a:t>        Tiskamo obarvane zgornje, vrhnje površine matrice. Tehnike: tisk s pečatniki, šablonski tisk, </a:t>
            </a:r>
            <a:r>
              <a:rPr lang="sl-SI" sz="1800" dirty="0" err="1" smtClean="0"/>
              <a:t>kolažni</a:t>
            </a:r>
            <a:r>
              <a:rPr lang="sl-SI" sz="1800" dirty="0" smtClean="0"/>
              <a:t> tisk, linorez, lesorez, rez v mavčno ploščo, </a:t>
            </a:r>
            <a:r>
              <a:rPr lang="sl-SI" sz="1800" dirty="0" err="1" smtClean="0"/>
              <a:t>kolagrafija</a:t>
            </a:r>
            <a:r>
              <a:rPr lang="sl-SI" sz="1800" dirty="0" smtClean="0"/>
              <a:t>. </a:t>
            </a:r>
          </a:p>
          <a:p>
            <a:r>
              <a:rPr lang="sl-SI" sz="1800" b="1" dirty="0" smtClean="0"/>
              <a:t>GLOBOKI TISK</a:t>
            </a:r>
            <a:endParaRPr lang="sl-SI" sz="1800" dirty="0" smtClean="0"/>
          </a:p>
          <a:p>
            <a:pPr>
              <a:buNone/>
            </a:pPr>
            <a:r>
              <a:rPr lang="sl-SI" sz="1800" dirty="0" smtClean="0"/>
              <a:t>        Poglobljena risba na matrici se odtiskuje tako, da barvo najprej vtremo v zareze. Odvečno barvo na površini obrišemo in naredimo odtis. Tehnike: suha igla, bakrorez, </a:t>
            </a:r>
            <a:r>
              <a:rPr lang="sl-SI" sz="1800" dirty="0" err="1" smtClean="0"/>
              <a:t>kolagrafija</a:t>
            </a:r>
            <a:r>
              <a:rPr lang="sl-SI" sz="1800" dirty="0" smtClean="0"/>
              <a:t>, jedkanica, </a:t>
            </a:r>
            <a:r>
              <a:rPr lang="sl-SI" sz="1800" dirty="0" err="1" smtClean="0"/>
              <a:t>akvatinta</a:t>
            </a:r>
            <a:r>
              <a:rPr lang="sl-SI" sz="1800" dirty="0" smtClean="0"/>
              <a:t>, </a:t>
            </a:r>
            <a:r>
              <a:rPr lang="sl-SI" sz="1800" dirty="0" err="1" smtClean="0"/>
              <a:t>vernis</a:t>
            </a:r>
            <a:r>
              <a:rPr lang="sl-SI" sz="1800" dirty="0" smtClean="0"/>
              <a:t> </a:t>
            </a:r>
            <a:r>
              <a:rPr lang="sl-SI" sz="1800" dirty="0" err="1" smtClean="0"/>
              <a:t>mou</a:t>
            </a:r>
            <a:r>
              <a:rPr lang="sl-SI" sz="1800" dirty="0" smtClean="0"/>
              <a:t>, </a:t>
            </a:r>
            <a:r>
              <a:rPr lang="sl-SI" sz="1800" dirty="0" err="1" smtClean="0"/>
              <a:t>reservage</a:t>
            </a:r>
            <a:r>
              <a:rPr lang="sl-SI" sz="1800" dirty="0" smtClean="0"/>
              <a:t>.</a:t>
            </a:r>
          </a:p>
          <a:p>
            <a:r>
              <a:rPr lang="sl-SI" sz="1800" b="1" dirty="0" smtClean="0"/>
              <a:t>SLEPI TISK</a:t>
            </a:r>
            <a:endParaRPr lang="sl-SI" sz="1800" dirty="0" smtClean="0"/>
          </a:p>
          <a:p>
            <a:pPr>
              <a:buNone/>
            </a:pPr>
            <a:r>
              <a:rPr lang="sl-SI" sz="1800" dirty="0" smtClean="0"/>
              <a:t>       Poglobljena risba na matrici se odtiskuje tako, da barvo najprej vtremo v zareze. Odvečno barvo na površini obrišemo in naredimo odtis. Tehnike: suha igla, bakrorez, </a:t>
            </a:r>
            <a:r>
              <a:rPr lang="sl-SI" sz="1800" dirty="0" err="1" smtClean="0"/>
              <a:t>kolagrafija</a:t>
            </a:r>
            <a:r>
              <a:rPr lang="sl-SI" sz="1800" dirty="0" smtClean="0"/>
              <a:t>, jedkanica, </a:t>
            </a:r>
            <a:r>
              <a:rPr lang="sl-SI" sz="1800" dirty="0" err="1" smtClean="0"/>
              <a:t>akvatinta</a:t>
            </a:r>
            <a:r>
              <a:rPr lang="sl-SI" sz="1800" dirty="0" smtClean="0"/>
              <a:t>, </a:t>
            </a:r>
            <a:r>
              <a:rPr lang="sl-SI" sz="1800" dirty="0" err="1" smtClean="0"/>
              <a:t>vernis</a:t>
            </a:r>
            <a:r>
              <a:rPr lang="sl-SI" sz="1800" dirty="0" smtClean="0"/>
              <a:t> </a:t>
            </a:r>
            <a:r>
              <a:rPr lang="sl-SI" sz="1800" dirty="0" err="1" smtClean="0"/>
              <a:t>mou</a:t>
            </a:r>
            <a:r>
              <a:rPr lang="sl-SI" sz="1800" dirty="0" smtClean="0"/>
              <a:t>, </a:t>
            </a:r>
            <a:r>
              <a:rPr lang="sl-SI" sz="1800" dirty="0" err="1" smtClean="0"/>
              <a:t>reservage</a:t>
            </a:r>
            <a:r>
              <a:rPr lang="sl-SI" sz="1800" dirty="0" smtClean="0"/>
              <a:t>.</a:t>
            </a:r>
          </a:p>
          <a:p>
            <a:endParaRPr lang="sl-SI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1800" b="1" dirty="0" smtClean="0"/>
              <a:t>PLOSKI TISK</a:t>
            </a:r>
            <a:r>
              <a:rPr lang="sl-SI" sz="1800" dirty="0" smtClean="0"/>
              <a:t/>
            </a:r>
            <a:br>
              <a:rPr lang="sl-SI" sz="1800" dirty="0" smtClean="0"/>
            </a:br>
            <a:r>
              <a:rPr lang="sl-SI" sz="1800" dirty="0" smtClean="0"/>
              <a:t>Pri ploskem tisku matrica ostane brez vdolbin, vse je v isti ravnini. Tiskanje temelji na mastnih in nemastnih delih. Na matrico rišemo z mastnimi risali, lahko pa se risba na ploščo prenese s </a:t>
            </a:r>
            <a:r>
              <a:rPr lang="sl-SI" sz="1800" dirty="0" err="1" smtClean="0"/>
              <a:t>fotopostopki</a:t>
            </a:r>
            <a:r>
              <a:rPr lang="sl-SI" sz="1800" dirty="0" smtClean="0"/>
              <a:t>.</a:t>
            </a:r>
          </a:p>
          <a:p>
            <a:r>
              <a:rPr lang="sl-SI" sz="1800" b="1" dirty="0" smtClean="0"/>
              <a:t>Monotipija </a:t>
            </a:r>
            <a:r>
              <a:rPr lang="sl-SI" sz="1800" dirty="0" smtClean="0"/>
              <a:t>je posebna tehnika, kjer ni možno dobiti več odtisov, ampak le enega, saj odtisnemo ali naslikamo sliko z gladke površine ali rišemo na zadnjo stran grafičnega lista, ki je položen na matrico z barvo.</a:t>
            </a:r>
          </a:p>
          <a:p>
            <a:r>
              <a:rPr lang="sl-SI" sz="1800" b="1" dirty="0" smtClean="0"/>
              <a:t>Litografija </a:t>
            </a:r>
            <a:r>
              <a:rPr lang="sl-SI" sz="1800" dirty="0" smtClean="0"/>
              <a:t>je zelo razširjena grafična tehnika. Likovni motiv nanesemo na zglajen apnenčasti kamen, na katerega umetnik riše z mastnim tušem ali litografsko kredo. Tehnika dovoljuje tonsko risbo, sproščene poteze, zato so v litografiji ustvarjali številni umetniki.</a:t>
            </a:r>
          </a:p>
          <a:p>
            <a:r>
              <a:rPr lang="sl-SI" sz="1800" dirty="0" smtClean="0"/>
              <a:t>Posebna tehnika ploskega tiska je </a:t>
            </a:r>
            <a:r>
              <a:rPr lang="sl-SI" sz="1800" b="1" dirty="0" smtClean="0"/>
              <a:t>ofsetni tisk</a:t>
            </a:r>
            <a:r>
              <a:rPr lang="sl-SI" sz="1800" dirty="0" smtClean="0"/>
              <a:t>, kjer je matrica zelo tanka plošča, ki jo je možno zviti. Ta način tiskanja je najpogostejši pri industrijski grafiki.</a:t>
            </a:r>
          </a:p>
          <a:p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cap="all" dirty="0" smtClean="0"/>
              <a:t/>
            </a:r>
            <a:br>
              <a:rPr lang="sl-SI" cap="all" dirty="0" smtClean="0"/>
            </a:br>
            <a:r>
              <a:rPr lang="sl-SI" cap="all" dirty="0" smtClean="0"/>
              <a:t>GRAFIČNE TEHNIKE</a:t>
            </a:r>
            <a:br>
              <a:rPr lang="sl-SI" cap="all" dirty="0" smtClean="0"/>
            </a:b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sz="1900" b="1" dirty="0" smtClean="0"/>
              <a:t>SITOTISK</a:t>
            </a:r>
            <a:endParaRPr lang="sl-SI" sz="1900" dirty="0" smtClean="0"/>
          </a:p>
          <a:p>
            <a:pPr>
              <a:buNone/>
            </a:pPr>
            <a:r>
              <a:rPr lang="sl-SI" sz="1900" dirty="0" smtClean="0"/>
              <a:t>       To je tehnika s </a:t>
            </a:r>
            <a:r>
              <a:rPr lang="sl-SI" sz="1900" dirty="0" err="1" smtClean="0"/>
              <a:t>pretiskovanjem</a:t>
            </a:r>
            <a:r>
              <a:rPr lang="sl-SI" sz="1900" dirty="0" smtClean="0"/>
              <a:t> skozi šablono. Matrica je posebna tkanina, napeta na okvirju, ki ji pravimo sito. Motiv nanesejo na sito s </a:t>
            </a:r>
            <a:r>
              <a:rPr lang="sl-SI" sz="1900" dirty="0" err="1" smtClean="0"/>
              <a:t>fotopostopki</a:t>
            </a:r>
            <a:r>
              <a:rPr lang="sl-SI" sz="1900" dirty="0" smtClean="0"/>
              <a:t> ali kar s čopičem in posebno emulzijo. S tem nastanejo določeni deli sita nepropustni za barvo, skozi preostale dele pa se barvo potisne s posebnim orodjem, imenovanim </a:t>
            </a:r>
            <a:r>
              <a:rPr lang="sl-SI" sz="1900" dirty="0" err="1" smtClean="0"/>
              <a:t>rakelj</a:t>
            </a:r>
            <a:r>
              <a:rPr lang="sl-SI" sz="1900" dirty="0" smtClean="0"/>
              <a:t>. Na področju industrijske grafike se tehnika sitotiska pogosto uporablja za potisk majic.</a:t>
            </a:r>
          </a:p>
          <a:p>
            <a:r>
              <a:rPr lang="sl-SI" sz="1900" b="1" cap="all" dirty="0" smtClean="0"/>
              <a:t>ART PRINT</a:t>
            </a:r>
          </a:p>
          <a:p>
            <a:pPr>
              <a:buNone/>
            </a:pPr>
            <a:r>
              <a:rPr lang="sl-SI" sz="1900" dirty="0" smtClean="0"/>
              <a:t>        Poleg tradicionalnih grafičnih tehnik se v zadnjih desetletjih pojavljajo digitalni tiski, za katere se je v globalnem prostoru uveljavilo ime </a:t>
            </a:r>
            <a:r>
              <a:rPr lang="sl-SI" sz="1900" dirty="0" err="1" smtClean="0"/>
              <a:t>art</a:t>
            </a:r>
            <a:r>
              <a:rPr lang="sl-SI" sz="1900" dirty="0" smtClean="0"/>
              <a:t> </a:t>
            </a:r>
            <a:r>
              <a:rPr lang="sl-SI" sz="1900" dirty="0" err="1" smtClean="0"/>
              <a:t>print</a:t>
            </a:r>
            <a:r>
              <a:rPr lang="sl-SI" sz="1900" dirty="0" smtClean="0"/>
              <a:t>. Umetnik svojo stvaritev odtisne s kakovostnim tiskalnikom, navadno na težji, </a:t>
            </a:r>
            <a:r>
              <a:rPr lang="sl-SI" sz="1900" dirty="0" err="1" smtClean="0"/>
              <a:t>brezkislinski</a:t>
            </a:r>
            <a:r>
              <a:rPr lang="sl-SI" sz="1900" dirty="0" smtClean="0"/>
              <a:t> papir, lahko pa tudi na platno, razne folije in </a:t>
            </a:r>
            <a:r>
              <a:rPr lang="sl-SI" sz="1900" dirty="0" err="1" smtClean="0"/>
              <a:t>podobno.V</a:t>
            </a:r>
            <a:r>
              <a:rPr lang="sl-SI" sz="1900" dirty="0" smtClean="0"/>
              <a:t> zvezi s tem tipom grafike srečamo tudi izraz </a:t>
            </a:r>
            <a:r>
              <a:rPr lang="sl-SI" sz="1900" dirty="0" err="1" smtClean="0"/>
              <a:t>giclée</a:t>
            </a:r>
            <a:r>
              <a:rPr lang="sl-SI" sz="1900" dirty="0" smtClean="0"/>
              <a:t>. Z njim so označeni grafični listi, natisnjeni z brizgalnim tiskalnikom.</a:t>
            </a:r>
            <a:br>
              <a:rPr lang="sl-SI" sz="1900" dirty="0" smtClean="0"/>
            </a:br>
            <a:r>
              <a:rPr lang="sl-SI" sz="1900" dirty="0" smtClean="0"/>
              <a:t>Tudi pri </a:t>
            </a:r>
            <a:r>
              <a:rPr lang="sl-SI" sz="1900" dirty="0" err="1" smtClean="0"/>
              <a:t>art</a:t>
            </a:r>
            <a:r>
              <a:rPr lang="sl-SI" sz="1900" dirty="0" smtClean="0"/>
              <a:t> </a:t>
            </a:r>
            <a:r>
              <a:rPr lang="sl-SI" sz="1900" dirty="0" err="1" smtClean="0"/>
              <a:t>printu</a:t>
            </a:r>
            <a:r>
              <a:rPr lang="sl-SI" sz="1900" dirty="0" smtClean="0"/>
              <a:t> sta omejena število odtisov ter označevanje z lastnoročnim podpisom avtorja. Grafike </a:t>
            </a:r>
            <a:r>
              <a:rPr lang="sl-SI" sz="1900" dirty="0" err="1" smtClean="0"/>
              <a:t>art</a:t>
            </a:r>
            <a:r>
              <a:rPr lang="sl-SI" sz="1900" dirty="0" smtClean="0"/>
              <a:t> </a:t>
            </a:r>
            <a:r>
              <a:rPr lang="sl-SI" sz="1900" dirty="0" err="1" smtClean="0"/>
              <a:t>printa</a:t>
            </a:r>
            <a:r>
              <a:rPr lang="sl-SI" sz="1900" dirty="0" smtClean="0"/>
              <a:t> običajno prodajajo v galerijah skupaj s certifikatom o avtentičnosti.</a:t>
            </a:r>
          </a:p>
          <a:p>
            <a:pPr>
              <a:buNone/>
            </a:pPr>
            <a:r>
              <a:rPr lang="sl-SI" sz="1800" dirty="0" smtClean="0"/>
              <a:t/>
            </a:r>
            <a:br>
              <a:rPr lang="sl-SI" sz="1800" dirty="0" smtClean="0"/>
            </a:br>
            <a:endParaRPr lang="sl-SI" sz="1800" dirty="0" smtClean="0"/>
          </a:p>
          <a:p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cap="all" dirty="0" smtClean="0"/>
              <a:t/>
            </a:r>
            <a:br>
              <a:rPr lang="sl-SI" cap="all" dirty="0" smtClean="0"/>
            </a:br>
            <a:r>
              <a:rPr lang="sl-SI" cap="all" dirty="0" smtClean="0"/>
              <a:t>GRAFIČNE TEHNIKE</a:t>
            </a:r>
            <a:br>
              <a:rPr lang="sl-SI" cap="all" dirty="0" smtClean="0"/>
            </a:br>
            <a:endParaRPr lang="sl-S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 smtClean="0"/>
              <a:t>Grafični odtis, ki ni večji od 10 x 10 centimetrov, imenujemo mala grafika.</a:t>
            </a:r>
            <a:br>
              <a:rPr lang="sl-SI" sz="1800" dirty="0" smtClean="0"/>
            </a:br>
            <a:r>
              <a:rPr lang="sl-SI" sz="1800" dirty="0" smtClean="0"/>
              <a:t>Posebna oblika male grafike je </a:t>
            </a:r>
            <a:r>
              <a:rPr lang="sl-SI" sz="1800" dirty="0" err="1" smtClean="0"/>
              <a:t>ekslibris</a:t>
            </a:r>
            <a:r>
              <a:rPr lang="sl-SI" sz="1800" dirty="0" smtClean="0"/>
              <a:t>.</a:t>
            </a:r>
          </a:p>
          <a:p>
            <a:r>
              <a:rPr lang="sl-SI" sz="1800" dirty="0" smtClean="0"/>
              <a:t>Beseda je latinskega izvora, </a:t>
            </a:r>
            <a:r>
              <a:rPr lang="sl-SI" sz="1800" dirty="0" err="1" smtClean="0"/>
              <a:t>ex</a:t>
            </a:r>
            <a:r>
              <a:rPr lang="sl-SI" sz="1800" dirty="0" smtClean="0"/>
              <a:t> </a:t>
            </a:r>
            <a:r>
              <a:rPr lang="sl-SI" sz="1800" dirty="0" err="1" smtClean="0"/>
              <a:t>libris</a:t>
            </a:r>
            <a:r>
              <a:rPr lang="sl-SI" sz="1800" dirty="0" smtClean="0"/>
              <a:t>, in pomeni iz knjige oziroma iz moje knjižnice. Z </a:t>
            </a:r>
            <a:r>
              <a:rPr lang="sl-SI" sz="1800" dirty="0" err="1" smtClean="0"/>
              <a:t>ekslibrisom</a:t>
            </a:r>
            <a:r>
              <a:rPr lang="sl-SI" sz="1800" dirty="0" smtClean="0"/>
              <a:t>, imenovanim tudi </a:t>
            </a:r>
            <a:r>
              <a:rPr lang="sl-SI" sz="1800" dirty="0" err="1" smtClean="0"/>
              <a:t>vlepnica</a:t>
            </a:r>
            <a:r>
              <a:rPr lang="sl-SI" sz="1800" dirty="0" smtClean="0"/>
              <a:t>, so lastniki že v 15. stoletju označevali svoje knjige. Naročili so svoj lastni znak, ki je obvezno vseboval tudi napis '</a:t>
            </a:r>
            <a:r>
              <a:rPr lang="sl-SI" sz="1800" dirty="0" err="1" smtClean="0"/>
              <a:t>ex</a:t>
            </a:r>
            <a:r>
              <a:rPr lang="sl-SI" sz="1800" dirty="0" smtClean="0"/>
              <a:t> </a:t>
            </a:r>
            <a:r>
              <a:rPr lang="sl-SI" sz="1800" dirty="0" err="1" smtClean="0"/>
              <a:t>libris</a:t>
            </a:r>
            <a:r>
              <a:rPr lang="sl-SI" sz="1800" dirty="0" smtClean="0"/>
              <a:t>', in ga nalepili v knjigo.</a:t>
            </a:r>
            <a:br>
              <a:rPr lang="sl-SI" sz="1800" dirty="0" smtClean="0"/>
            </a:br>
            <a:r>
              <a:rPr lang="sl-SI" sz="1800" dirty="0" smtClean="0"/>
              <a:t>Ker gre za osebni znak, je tudi motiv povezan z lastnikom. Na </a:t>
            </a:r>
            <a:r>
              <a:rPr lang="sl-SI" sz="1800" dirty="0" err="1" smtClean="0"/>
              <a:t>ekslibrisu</a:t>
            </a:r>
            <a:r>
              <a:rPr lang="sl-SI" sz="1800" dirty="0" smtClean="0"/>
              <a:t> so upodobljene posebnosti iz življenja naročnika, lahko njegovo delo ali konjički, seveda pa je zapisano tudi ime lastnika. Po teh </a:t>
            </a:r>
            <a:r>
              <a:rPr lang="sl-SI" sz="1800" dirty="0" err="1" smtClean="0"/>
              <a:t>ekslibrisih</a:t>
            </a:r>
            <a:r>
              <a:rPr lang="sl-SI" sz="1800" dirty="0" smtClean="0"/>
              <a:t> lahko hitro ugotovimo, s čim se oseba ukvarja.  </a:t>
            </a:r>
          </a:p>
          <a:p>
            <a:endParaRPr lang="sl-SI" sz="18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cap="all" dirty="0" smtClean="0"/>
              <a:t/>
            </a:r>
            <a:br>
              <a:rPr lang="sl-SI" cap="all" dirty="0" smtClean="0"/>
            </a:br>
            <a:r>
              <a:rPr lang="sl-SI" cap="all" dirty="0" smtClean="0"/>
              <a:t/>
            </a:r>
            <a:br>
              <a:rPr lang="sl-SI" cap="all" dirty="0" smtClean="0"/>
            </a:br>
            <a:r>
              <a:rPr lang="sl-SI" cap="all" dirty="0" smtClean="0"/>
              <a:t/>
            </a:r>
            <a:br>
              <a:rPr lang="sl-SI" cap="all" dirty="0" smtClean="0"/>
            </a:br>
            <a:r>
              <a:rPr lang="sl-SI" cap="all" dirty="0" smtClean="0"/>
              <a:t>MALA GRAFIKA, EKSLIBRIS</a:t>
            </a:r>
            <a:br>
              <a:rPr lang="sl-SI" cap="all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cap="all" dirty="0" smtClean="0"/>
              <a:t/>
            </a:r>
            <a:br>
              <a:rPr lang="sl-SI" cap="all" dirty="0" smtClean="0"/>
            </a:br>
            <a:endParaRPr lang="sl-S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</p:spPr>
        <p:txBody>
          <a:bodyPr>
            <a:normAutofit/>
          </a:bodyPr>
          <a:lstStyle/>
          <a:p>
            <a:r>
              <a:rPr lang="sl-SI" sz="1800" b="1" dirty="0" smtClean="0"/>
              <a:t>V zvezek prepiši tekst. Reši naloge na spletni strani : </a:t>
            </a:r>
            <a:r>
              <a:rPr lang="sl-SI" sz="1800" b="1" dirty="0" smtClean="0">
                <a:hlinkClick r:id="rId2"/>
              </a:rPr>
              <a:t>https://eucbeniki.sio.si/lum9/2663/index6.html</a:t>
            </a:r>
            <a:r>
              <a:rPr lang="sl-SI" sz="1800" b="1" dirty="0" smtClean="0"/>
              <a:t> (stran53,54). </a:t>
            </a:r>
          </a:p>
          <a:p>
            <a:r>
              <a:rPr lang="sl-SI" sz="1800" dirty="0" smtClean="0"/>
              <a:t> </a:t>
            </a:r>
            <a:r>
              <a:rPr lang="sl-SI" sz="1800" b="1" dirty="0" smtClean="0"/>
              <a:t>LIKOVNA NALOGA: naredi matrico v tehniki globokega tiska (suha igla). Za podlago vzemi odslužen CD (slo.: plošček) ali kakšno drugo trdo, plastično podlago in z šestilom vreži risbo (motiv prilagodi krožni obliki CD-ja). Tiskali bomo v šoli (upam).</a:t>
            </a:r>
          </a:p>
          <a:p>
            <a:r>
              <a:rPr lang="sl-SI" sz="1800" b="1" dirty="0" smtClean="0"/>
              <a:t>Fotografije izdelkov mi pošljite na: </a:t>
            </a:r>
            <a:r>
              <a:rPr lang="sl-SI" sz="1800" b="1" dirty="0" err="1" smtClean="0">
                <a:hlinkClick r:id="rId3"/>
              </a:rPr>
              <a:t>mitja.poljansek@guest.arnes.si</a:t>
            </a:r>
            <a:r>
              <a:rPr lang="sl-SI" sz="1800" b="1" dirty="0" smtClean="0"/>
              <a:t> , do </a:t>
            </a:r>
            <a:r>
              <a:rPr lang="sl-SI" sz="1800" b="1" u="sng" dirty="0" smtClean="0"/>
              <a:t>13.5.2020.</a:t>
            </a:r>
          </a:p>
          <a:p>
            <a:pPr>
              <a:buNone/>
            </a:pPr>
            <a:endParaRPr lang="sl-SI" sz="1800" b="1" dirty="0" smtClean="0"/>
          </a:p>
          <a:p>
            <a:pPr>
              <a:buNone/>
            </a:pPr>
            <a:r>
              <a:rPr lang="sl-SI" sz="1800" b="1" dirty="0" smtClean="0"/>
              <a:t>        </a:t>
            </a:r>
            <a:endParaRPr lang="sl-SI" sz="1800" b="1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l-SI" cap="all" dirty="0" smtClean="0"/>
              <a:t/>
            </a:r>
            <a:br>
              <a:rPr lang="sl-SI" cap="all" dirty="0" smtClean="0"/>
            </a:br>
            <a:r>
              <a:rPr lang="sl-SI" cap="all" dirty="0" smtClean="0"/>
              <a:t/>
            </a:r>
            <a:br>
              <a:rPr lang="sl-SI" cap="all" dirty="0" smtClean="0"/>
            </a:br>
            <a:r>
              <a:rPr lang="sl-SI" cap="all" dirty="0" smtClean="0"/>
              <a:t/>
            </a:r>
            <a:br>
              <a:rPr lang="sl-SI" cap="all" dirty="0" smtClean="0"/>
            </a:br>
            <a:r>
              <a:rPr lang="sl-SI" cap="all" dirty="0" smtClean="0"/>
              <a:t>LIKOVNA NALOGA</a:t>
            </a:r>
            <a:br>
              <a:rPr lang="sl-SI" cap="all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cap="all" dirty="0" smtClean="0"/>
              <a:t/>
            </a:r>
            <a:br>
              <a:rPr lang="sl-SI" cap="all" dirty="0" smtClean="0"/>
            </a:br>
            <a:endParaRPr lang="sl-SI" dirty="0"/>
          </a:p>
        </p:txBody>
      </p:sp>
      <p:pic>
        <p:nvPicPr>
          <p:cNvPr id="39938" name="Picture 2" descr="gold #ilove80 #disquecompact #trash #matrice #cd #tigre #… | Flick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55576" y="4221088"/>
            <a:ext cx="1944216" cy="1944216"/>
          </a:xfrm>
          <a:prstGeom prst="rect">
            <a:avLst/>
          </a:prstGeom>
          <a:noFill/>
        </p:spPr>
      </p:pic>
      <p:pic>
        <p:nvPicPr>
          <p:cNvPr id="39940" name="Picture 4" descr="Intaglio: Reinventing Drypoint with CDs – Singapore Art &amp; Gallery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221088"/>
            <a:ext cx="2595549" cy="1964855"/>
          </a:xfrm>
          <a:prstGeom prst="rect">
            <a:avLst/>
          </a:prstGeom>
          <a:noFill/>
        </p:spPr>
      </p:pic>
      <p:pic>
        <p:nvPicPr>
          <p:cNvPr id="39942" name="Picture 6" descr="Printmaking With Cds For Kids | Art classroom, Art lessons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580112" y="4221088"/>
            <a:ext cx="1224136" cy="1977153"/>
          </a:xfrm>
          <a:prstGeom prst="rect">
            <a:avLst/>
          </a:prstGeom>
          <a:noFill/>
        </p:spPr>
      </p:pic>
      <p:pic>
        <p:nvPicPr>
          <p:cNvPr id="39944" name="Picture 8" descr="Pin on Art II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5" y="4221088"/>
            <a:ext cx="1512168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83</TotalTime>
  <Words>363</Words>
  <Application>Microsoft Office PowerPoint</Application>
  <PresentationFormat>Diaprojekcija na zaslonu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Book Antiqua</vt:lpstr>
      <vt:lpstr>Lucida Sans</vt:lpstr>
      <vt:lpstr>Wingdings</vt:lpstr>
      <vt:lpstr>Wingdings 2</vt:lpstr>
      <vt:lpstr>Wingdings 3</vt:lpstr>
      <vt:lpstr>Vrh</vt:lpstr>
      <vt:lpstr>GRAFIKA</vt:lpstr>
      <vt:lpstr> GRAFIKA </vt:lpstr>
      <vt:lpstr> GRAFIČNE TEHNIKE </vt:lpstr>
      <vt:lpstr> GRAFIČNE TEHNIKE </vt:lpstr>
      <vt:lpstr> GRAFIČNE TEHNIKE </vt:lpstr>
      <vt:lpstr>   MALA GRAFIKA, EKSLIBRIS   </vt:lpstr>
      <vt:lpstr>   LIKOVNA NALOGA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GRAFIKA</dc:title>
  <dc:creator>Uporabnik sistema Windows</dc:creator>
  <cp:lastModifiedBy>Zupan</cp:lastModifiedBy>
  <cp:revision>9</cp:revision>
  <dcterms:created xsi:type="dcterms:W3CDTF">2020-04-20T16:26:35Z</dcterms:created>
  <dcterms:modified xsi:type="dcterms:W3CDTF">2020-04-21T09:09:55Z</dcterms:modified>
</cp:coreProperties>
</file>