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70" r:id="rId7"/>
    <p:sldId id="261" r:id="rId8"/>
    <p:sldId id="262" r:id="rId9"/>
    <p:sldId id="268" r:id="rId10"/>
    <p:sldId id="264" r:id="rId11"/>
    <p:sldId id="265" r:id="rId12"/>
  </p:sldIdLst>
  <p:sldSz cx="9144000" cy="6858000" type="screen4x3"/>
  <p:notesSz cx="6858000" cy="9144000"/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323" autoAdjust="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l-SI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6BAA825-5598-45F7-9232-2B707AE791CA}" type="datetimeFigureOut">
              <a:rPr lang="sl-SI"/>
              <a:pPr/>
              <a:t>9.4.2020</a:t>
            </a:fld>
            <a:endParaRPr lang="sl-SI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l-SI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1FCD78C-931A-4901-99FB-6777D3C3CBC5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08937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l-SI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1947936-16F7-4CD9-BF6F-98116AB07F25}" type="datetimeFigureOut">
              <a:rPr lang="sl-SI"/>
              <a:pPr/>
              <a:t>9.4.2020</a:t>
            </a:fld>
            <a:endParaRPr lang="sl-SI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l-SI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FF82C38-6758-4947-BC82-6D4F822EF8A0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935630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/>
        </p:nvCxnSpPr>
        <p:spPr>
          <a:xfrm>
            <a:off x="685800" y="3398838"/>
            <a:ext cx="7848600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033B2-C476-4B4D-B85A-41CCDD05DC20}" type="datetimeFigureOut">
              <a:rPr lang="sl-SI"/>
              <a:pPr>
                <a:defRPr/>
              </a:pPr>
              <a:t>9.4.2020</a:t>
            </a:fld>
            <a:endParaRPr lang="sl-SI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CD17C-353A-4CBA-BF0F-855A73ED0D0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7571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75693-0CC5-4894-B973-C27DE64FD94E}" type="datetimeFigureOut">
              <a:rPr lang="sl-SI"/>
              <a:pPr>
                <a:defRPr/>
              </a:pPr>
              <a:t>9.4.2020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83417B-9A38-44F8-8991-1971EDF5C15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91098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25915-2044-4DC6-8F6F-D8C22A794013}" type="datetimeFigureOut">
              <a:rPr lang="sl-SI"/>
              <a:pPr>
                <a:defRPr/>
              </a:pPr>
              <a:t>9.4.2020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C201BD-091A-4900-8587-AEDAA1BF2BE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85302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E4253-D453-42F5-85E6-7829067626CE}" type="datetimeFigureOut">
              <a:rPr lang="sl-SI"/>
              <a:pPr>
                <a:defRPr/>
              </a:pPr>
              <a:t>9.4.2020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92C6BF-0B4A-4E20-A27A-543A3C339BD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32836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/>
        </p:nvCxnSpPr>
        <p:spPr>
          <a:xfrm>
            <a:off x="731838" y="4598988"/>
            <a:ext cx="7848600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/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C3DBA-9EAE-4514-B6F5-4246CF3BD0FD}" type="datetimeFigureOut">
              <a:rPr lang="sl-SI"/>
              <a:pPr>
                <a:defRPr/>
              </a:pPr>
              <a:t>9.4.2020</a:t>
            </a:fld>
            <a:endParaRPr lang="sl-SI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9E5FD-375E-4493-A56A-83AE13669AB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691909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4DB0ED-B1B0-480B-8874-EF8642FF4742}" type="datetimeFigureOut">
              <a:rPr lang="sl-SI"/>
              <a:pPr>
                <a:defRPr/>
              </a:pPr>
              <a:t>9.4.2020</a:t>
            </a:fld>
            <a:endParaRPr lang="sl-SI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116EE6-57FE-4E22-9B82-0C7C2F5FF0F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3783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 rot="5400000">
            <a:off x="2218531" y="4045744"/>
            <a:ext cx="470852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77894-9261-406A-9DFF-69CAAB2D94F8}" type="datetimeFigureOut">
              <a:rPr lang="sl-SI"/>
              <a:pPr>
                <a:defRPr/>
              </a:pPr>
              <a:t>9.4.2020</a:t>
            </a:fld>
            <a:endParaRPr lang="sl-SI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BFA253-3269-47C7-B3F8-BB3922A6D29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96845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6C7CF-DAD2-4B60-9084-48D73AC365D6}" type="datetimeFigureOut">
              <a:rPr lang="sl-SI"/>
              <a:pPr>
                <a:defRPr/>
              </a:pPr>
              <a:t>9.4.2020</a:t>
            </a:fld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8039C-61FB-4B72-A998-72F97A0C7D7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88233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27555-5E28-4047-976E-21EF71383788}" type="datetimeFigureOut">
              <a:rPr lang="sl-SI"/>
              <a:pPr>
                <a:defRPr/>
              </a:pPr>
              <a:t>9.4.2020</a:t>
            </a:fld>
            <a:endParaRPr lang="sl-SI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336BD-57CA-477A-B5DA-13C50A82D57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84353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8"/>
          <p:cNvCxnSpPr/>
          <p:nvPr/>
        </p:nvCxnSpPr>
        <p:spPr>
          <a:xfrm rot="5400000">
            <a:off x="-13494" y="3580607"/>
            <a:ext cx="557847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812012-C75E-4D7C-9165-E79BAF461D4A}" type="datetimeFigureOut">
              <a:rPr lang="sl-SI"/>
              <a:pPr>
                <a:defRPr/>
              </a:pPr>
              <a:t>9.4.2020</a:t>
            </a:fld>
            <a:endParaRPr lang="sl-SI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6593D-6237-49A6-870B-61E3DD988A6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92647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C6048-B844-4FE6-9E9D-E4522974EF05}" type="datetimeFigureOut">
              <a:rPr lang="sl-SI"/>
              <a:pPr>
                <a:defRPr/>
              </a:pPr>
              <a:t>9.4.2020</a:t>
            </a:fld>
            <a:endParaRPr lang="sl-SI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3E7B0A-7F10-49A4-8393-85AB597D5BD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92795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663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9050"/>
            <a:ext cx="2895600" cy="328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B91E8962-9B45-4B02-9331-D5CB3AAA8FBD}" type="datetimeFigureOut">
              <a:rPr lang="sl-SI"/>
              <a:pPr>
                <a:defRPr/>
              </a:pPr>
              <a:t>9.4.2020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9050"/>
            <a:ext cx="4114800" cy="328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9050"/>
            <a:ext cx="1066800" cy="328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1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4BE401E7-F005-4951-832F-1BCB9076E72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5" r:id="rId2"/>
    <p:sldLayoutId id="2147483757" r:id="rId3"/>
    <p:sldLayoutId id="2147483754" r:id="rId4"/>
    <p:sldLayoutId id="2147483758" r:id="rId5"/>
    <p:sldLayoutId id="2147483753" r:id="rId6"/>
    <p:sldLayoutId id="2147483752" r:id="rId7"/>
    <p:sldLayoutId id="2147483759" r:id="rId8"/>
    <p:sldLayoutId id="2147483751" r:id="rId9"/>
    <p:sldLayoutId id="2147483750" r:id="rId10"/>
    <p:sldLayoutId id="214748374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182563" indent="-1825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365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4721696"/>
          </a:xfrm>
        </p:spPr>
        <p:txBody>
          <a:bodyPr/>
          <a:lstStyle/>
          <a:p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/>
            </a:r>
            <a:br>
              <a:rPr lang="sl-SI" dirty="0" smtClean="0"/>
            </a:br>
            <a:endParaRPr lang="sl-SI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80728"/>
            <a:ext cx="7630616" cy="5472608"/>
          </a:xfrm>
        </p:spPr>
        <p:txBody>
          <a:bodyPr/>
          <a:lstStyle/>
          <a:p>
            <a:r>
              <a:rPr lang="sl-SI" dirty="0" smtClean="0"/>
              <a:t> </a:t>
            </a:r>
            <a:r>
              <a:rPr lang="sl-SI" sz="4000" dirty="0" smtClean="0">
                <a:solidFill>
                  <a:srgbClr val="FF0000"/>
                </a:solidFill>
              </a:rPr>
              <a:t>PLAZILCI</a:t>
            </a:r>
          </a:p>
          <a:p>
            <a:endParaRPr lang="sl-SI" dirty="0"/>
          </a:p>
          <a:p>
            <a:endParaRPr lang="sl-SI" sz="2800" u="sng" dirty="0" smtClean="0"/>
          </a:p>
          <a:p>
            <a:r>
              <a:rPr lang="sl-SI" sz="2800" u="sng" dirty="0" smtClean="0"/>
              <a:t>SISTEMATIKA:</a:t>
            </a:r>
          </a:p>
          <a:p>
            <a:endParaRPr lang="sl-SI" sz="2800" u="sng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l-SI" sz="2800" dirty="0" smtClean="0">
                <a:solidFill>
                  <a:schemeClr val="tx1"/>
                </a:solidFill>
              </a:rPr>
              <a:t>ŽELVE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l-SI" sz="2800" dirty="0" smtClean="0">
                <a:solidFill>
                  <a:schemeClr val="tx1"/>
                </a:solidFill>
              </a:rPr>
              <a:t>KROKODILI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sl-SI" sz="2800" dirty="0" smtClean="0">
                <a:solidFill>
                  <a:schemeClr val="tx1"/>
                </a:solidFill>
              </a:rPr>
              <a:t>LUSKARJI:  - KAČE</a:t>
            </a:r>
          </a:p>
          <a:p>
            <a:r>
              <a:rPr lang="sl-SI" sz="2800" dirty="0">
                <a:solidFill>
                  <a:schemeClr val="tx1"/>
                </a:solidFill>
              </a:rPr>
              <a:t> </a:t>
            </a:r>
            <a:r>
              <a:rPr lang="sl-SI" sz="2800" dirty="0" smtClean="0">
                <a:solidFill>
                  <a:schemeClr val="tx1"/>
                </a:solidFill>
              </a:rPr>
              <a:t>                        - KUŠČARJI</a:t>
            </a:r>
            <a:endParaRPr lang="sl-SI" sz="2800" dirty="0">
              <a:solidFill>
                <a:schemeClr val="tx1"/>
              </a:solidFill>
            </a:endParaRPr>
          </a:p>
        </p:txBody>
      </p:sp>
      <p:pic>
        <p:nvPicPr>
          <p:cNvPr id="9" name="Picture 3" descr="C:\Documents and Settings\učenec\Desktop\legvan%20se%20son%E8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2451" y="3861048"/>
            <a:ext cx="3571875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sl-SI" dirty="0"/>
              <a:t>Plazilci 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sl-SI" dirty="0" smtClean="0"/>
              <a:t>Razmnoževanje:</a:t>
            </a:r>
          </a:p>
          <a:p>
            <a:pPr marL="0" indent="0">
              <a:buFont typeface="Arial" charset="0"/>
              <a:buNone/>
            </a:pPr>
            <a:r>
              <a:rPr lang="sl-SI" dirty="0" smtClean="0"/>
              <a:t>-</a:t>
            </a:r>
            <a:r>
              <a:rPr lang="sl-SI" dirty="0" smtClean="0"/>
              <a:t>spolno</a:t>
            </a:r>
          </a:p>
          <a:p>
            <a:pPr marL="0" indent="0">
              <a:buFont typeface="Arial" charset="0"/>
              <a:buNone/>
            </a:pPr>
            <a:r>
              <a:rPr lang="sl-SI" dirty="0" smtClean="0"/>
              <a:t>-so enospolniki; samci oplodijo samice (notranja oploditev)</a:t>
            </a:r>
          </a:p>
          <a:p>
            <a:pPr>
              <a:buFontTx/>
              <a:buChar char="-"/>
            </a:pPr>
            <a:r>
              <a:rPr lang="sl-SI" dirty="0" smtClean="0"/>
              <a:t>samice odložijo jajca na kopno (razvijajo se s pomočjo zunanje toplote) - so jajcerodni</a:t>
            </a:r>
            <a:r>
              <a:rPr lang="sl-SI" dirty="0" smtClean="0"/>
              <a:t>. </a:t>
            </a:r>
            <a:endParaRPr lang="sl-SI" dirty="0" smtClean="0"/>
          </a:p>
          <a:p>
            <a:pPr>
              <a:buFontTx/>
              <a:buChar char="-"/>
            </a:pPr>
            <a:r>
              <a:rPr lang="sl-SI" dirty="0" smtClean="0"/>
              <a:t>Nekateri </a:t>
            </a:r>
            <a:r>
              <a:rPr lang="sl-SI" dirty="0" smtClean="0"/>
              <a:t>plazilci </a:t>
            </a:r>
            <a:r>
              <a:rPr lang="sl-SI" dirty="0" smtClean="0"/>
              <a:t>so </a:t>
            </a:r>
            <a:r>
              <a:rPr lang="sl-SI" dirty="0" smtClean="0"/>
              <a:t>živorodni</a:t>
            </a:r>
            <a:r>
              <a:rPr lang="sl-SI" dirty="0" smtClean="0"/>
              <a:t>.</a:t>
            </a:r>
          </a:p>
          <a:p>
            <a:pPr>
              <a:buFontTx/>
              <a:buChar char="-"/>
            </a:pPr>
            <a:r>
              <a:rPr lang="sl-SI" dirty="0" smtClean="0"/>
              <a:t>Ko se mladiči izležejo iz jajc so</a:t>
            </a:r>
          </a:p>
          <a:p>
            <a:pPr marL="0" indent="0">
              <a:buNone/>
            </a:pPr>
            <a:r>
              <a:rPr lang="sl-SI" dirty="0" smtClean="0"/>
              <a:t> sposobni samostojnega življenja.</a:t>
            </a:r>
            <a:endParaRPr lang="sl-SI" dirty="0" smtClean="0"/>
          </a:p>
          <a:p>
            <a:pPr marL="0" indent="0">
              <a:buFont typeface="Arial" charset="0"/>
              <a:buNone/>
            </a:pPr>
            <a:endParaRPr lang="sl-SI" dirty="0" smtClean="0"/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429000"/>
            <a:ext cx="4080750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sl-SI" dirty="0"/>
              <a:t>Plazilci </a:t>
            </a:r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smtClean="0"/>
          </a:p>
        </p:txBody>
      </p:sp>
      <p:pic>
        <p:nvPicPr>
          <p:cNvPr id="225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557338"/>
            <a:ext cx="7416800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888" y="560147"/>
            <a:ext cx="8229600" cy="9906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sl-SI" dirty="0"/>
              <a:t>Plazilci </a:t>
            </a:r>
          </a:p>
        </p:txBody>
      </p:sp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64224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sl-SI" dirty="0" smtClean="0"/>
              <a:t>KROKODILI</a:t>
            </a:r>
            <a:endParaRPr lang="sl-SI" dirty="0" smtClean="0"/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1557338"/>
            <a:ext cx="3105150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060575"/>
            <a:ext cx="2755900" cy="206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198938"/>
            <a:ext cx="4032250" cy="2659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1993900"/>
            <a:ext cx="2665412" cy="2116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5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4219575"/>
            <a:ext cx="4391025" cy="263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sl-SI" dirty="0" smtClean="0"/>
              <a:t>Plazilci</a:t>
            </a:r>
            <a:endParaRPr lang="sl-SI" dirty="0"/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sl-SI" dirty="0" smtClean="0"/>
              <a:t>ŽELVE</a:t>
            </a:r>
            <a:endParaRPr lang="sl-SI" dirty="0" smtClean="0"/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060575"/>
            <a:ext cx="3816350" cy="216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4419600"/>
            <a:ext cx="3114675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4413250"/>
            <a:ext cx="3673475" cy="244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8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484313"/>
            <a:ext cx="3924300" cy="294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sl-SI" dirty="0"/>
              <a:t>Plazilci 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sl-SI" dirty="0" smtClean="0"/>
              <a:t>LUSKARJI:</a:t>
            </a:r>
          </a:p>
          <a:p>
            <a:pPr marL="0" indent="0">
              <a:buFont typeface="Arial" charset="0"/>
              <a:buNone/>
            </a:pPr>
            <a:endParaRPr lang="sl-SI" dirty="0" smtClean="0"/>
          </a:p>
          <a:p>
            <a:pPr>
              <a:buFontTx/>
              <a:buChar char="-"/>
            </a:pPr>
            <a:r>
              <a:rPr lang="sl-SI" dirty="0" smtClean="0"/>
              <a:t>KAČE</a:t>
            </a:r>
          </a:p>
          <a:p>
            <a:pPr>
              <a:buFontTx/>
              <a:buChar char="-"/>
            </a:pPr>
            <a:r>
              <a:rPr lang="sl-SI" dirty="0" smtClean="0"/>
              <a:t>KUŠČARJI</a:t>
            </a:r>
            <a:endParaRPr lang="sl-SI" dirty="0" smtClean="0"/>
          </a:p>
        </p:txBody>
      </p:sp>
      <p:pic>
        <p:nvPicPr>
          <p:cNvPr id="1638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836712"/>
            <a:ext cx="4464050" cy="313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493810"/>
            <a:ext cx="2695575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265040"/>
            <a:ext cx="3095625" cy="2351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246160"/>
            <a:ext cx="1895475" cy="240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sl-SI" dirty="0"/>
              <a:t>Plazilci </a:t>
            </a:r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charset="0"/>
              <a:buAutoNum type="arabicPeriod"/>
            </a:pPr>
            <a:r>
              <a:rPr lang="sl-SI" dirty="0" smtClean="0"/>
              <a:t>Habitat: </a:t>
            </a:r>
            <a:r>
              <a:rPr lang="sl-SI" dirty="0" smtClean="0"/>
              <a:t>kopenski  </a:t>
            </a:r>
            <a:r>
              <a:rPr lang="sl-SI" dirty="0" smtClean="0"/>
              <a:t>in vodni </a:t>
            </a:r>
            <a:r>
              <a:rPr lang="sl-SI" dirty="0" smtClean="0"/>
              <a:t>ekosistemi</a:t>
            </a:r>
          </a:p>
          <a:p>
            <a:pPr marL="0" indent="0">
              <a:buNone/>
            </a:pPr>
            <a:r>
              <a:rPr lang="sl-SI" dirty="0"/>
              <a:t> </a:t>
            </a:r>
            <a:r>
              <a:rPr lang="sl-SI" dirty="0" smtClean="0"/>
              <a:t>     (razen zelo hladnih področij)</a:t>
            </a:r>
            <a:r>
              <a:rPr lang="sl-SI" dirty="0" smtClean="0"/>
              <a:t>.</a:t>
            </a:r>
            <a:endParaRPr lang="sl-SI" dirty="0" smtClean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10" name="Picture 2" descr="C:\Documents and Settings\učenec\Desktop\reka ni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2708920"/>
            <a:ext cx="5055856" cy="3791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 descr="C:\Documents and Settings\učenec\Desktop\4-_Penang_National_Park_2952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34294" y="548680"/>
            <a:ext cx="2058186" cy="3086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 descr="C:\Documents and Settings\učenec\Desktop\3043v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08104" y="3861048"/>
            <a:ext cx="3268663" cy="243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Plazilci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2. </a:t>
            </a:r>
            <a:r>
              <a:rPr lang="sl-SI" dirty="0"/>
              <a:t>Z</a:t>
            </a:r>
            <a:r>
              <a:rPr lang="sl-SI" dirty="0" smtClean="0"/>
              <a:t>gradba telesa:</a:t>
            </a:r>
          </a:p>
          <a:p>
            <a:pPr marL="0" indent="0">
              <a:buNone/>
            </a:pPr>
            <a:endParaRPr lang="sl-SI" dirty="0" smtClean="0"/>
          </a:p>
          <a:p>
            <a:r>
              <a:rPr lang="sl-SI" dirty="0" smtClean="0"/>
              <a:t>Telo je dolge valjaste oblike (izjema so želve, ki so krajše)</a:t>
            </a:r>
          </a:p>
          <a:p>
            <a:r>
              <a:rPr lang="sl-SI" dirty="0" smtClean="0"/>
              <a:t>Večinoma imajo dva para šibkejših nog, ki so prilagojene hoji ali plavanju. Nekateri nog nimajo in se plazijo po trebuhu.</a:t>
            </a:r>
          </a:p>
          <a:p>
            <a:r>
              <a:rPr lang="sl-SI" dirty="0" smtClean="0"/>
              <a:t>Telo prekriva koža, ki je na površini prekrita z roževinastimi luskami (luskarji se levijo).</a:t>
            </a:r>
          </a:p>
          <a:p>
            <a:r>
              <a:rPr lang="sl-SI" dirty="0" smtClean="0"/>
              <a:t>Koža varuje žival pred poškodbami.</a:t>
            </a:r>
          </a:p>
          <a:p>
            <a:pPr marL="0" indent="0">
              <a:buNone/>
            </a:pPr>
            <a:endParaRPr lang="sl-SI" dirty="0" smtClean="0"/>
          </a:p>
          <a:p>
            <a:r>
              <a:rPr lang="sl-SI" dirty="0" smtClean="0"/>
              <a:t>Imajo nestalno telesno temperaturo.</a:t>
            </a:r>
          </a:p>
          <a:p>
            <a:endParaRPr lang="sl-SI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544" y="3684985"/>
            <a:ext cx="2276456" cy="2868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432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sl-SI" dirty="0"/>
              <a:t>Plazilci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sl-SI" sz="2200" dirty="0" smtClean="0"/>
              <a:t>3. Dihala: </a:t>
            </a:r>
            <a:r>
              <a:rPr lang="sl-SI" sz="2200" dirty="0" smtClean="0"/>
              <a:t>dihalni </a:t>
            </a:r>
            <a:r>
              <a:rPr lang="sl-SI" sz="2200" dirty="0" smtClean="0"/>
              <a:t>organ so </a:t>
            </a:r>
            <a:r>
              <a:rPr lang="sl-SI" sz="2200" dirty="0" smtClean="0"/>
              <a:t>dobro razvita pljuča</a:t>
            </a:r>
            <a:endParaRPr lang="sl-SI" sz="2200" dirty="0" smtClean="0"/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sl-SI" sz="2200" dirty="0" smtClean="0"/>
              <a:t>4. </a:t>
            </a:r>
            <a:r>
              <a:rPr lang="sl-SI" sz="2200" dirty="0" smtClean="0"/>
              <a:t>Prehranjevanje: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sl-SI" sz="2200" dirty="0" smtClean="0"/>
              <a:t>- večina je plenilcev - mesojedcev, le </a:t>
            </a:r>
            <a:r>
              <a:rPr lang="sl-SI" sz="2200" dirty="0"/>
              <a:t>nekateri so rastlinojedi ali vsejedi.</a:t>
            </a:r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sl-SI" sz="2200" dirty="0" smtClean="0"/>
              <a:t>-</a:t>
            </a:r>
            <a:r>
              <a:rPr lang="sl-SI" sz="2200" dirty="0" smtClean="0"/>
              <a:t>usta z zobmi in </a:t>
            </a:r>
            <a:r>
              <a:rPr lang="sl-SI" sz="2200" dirty="0" smtClean="0"/>
              <a:t>jezikom - (nekatere vrste ga uporabljajo za lov).</a:t>
            </a:r>
            <a:endParaRPr lang="sl-SI" sz="2200" dirty="0" smtClean="0"/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endParaRPr lang="sl-SI" sz="2200" dirty="0" smtClean="0"/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endParaRPr lang="sl-SI" sz="2200" dirty="0" smtClean="0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7125" y="520902"/>
            <a:ext cx="1428072" cy="1856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789040"/>
            <a:ext cx="314677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Kača sestava glav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420324"/>
            <a:ext cx="5652120" cy="3257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sl-SI" dirty="0"/>
              <a:t>Plazilci 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sl-SI" dirty="0"/>
              <a:t>5</a:t>
            </a:r>
            <a:r>
              <a:rPr lang="sl-SI" dirty="0" smtClean="0"/>
              <a:t>. </a:t>
            </a:r>
            <a:r>
              <a:rPr lang="sl-SI" dirty="0" smtClean="0"/>
              <a:t>Mišičje: </a:t>
            </a:r>
          </a:p>
          <a:p>
            <a:pPr marL="0" indent="0">
              <a:buFont typeface="Arial" charset="0"/>
              <a:buNone/>
            </a:pPr>
            <a:r>
              <a:rPr lang="sl-SI" dirty="0" smtClean="0"/>
              <a:t>Imajo močne mišice po telesu in okončinah, kar jim omogoči uspešno gibanje.</a:t>
            </a:r>
            <a:endParaRPr lang="sl-SI" dirty="0" smtClean="0"/>
          </a:p>
          <a:p>
            <a:pPr marL="0" indent="0">
              <a:buFont typeface="Arial" charset="0"/>
              <a:buNone/>
            </a:pPr>
            <a:r>
              <a:rPr lang="sl-SI" dirty="0" smtClean="0"/>
              <a:t>6</a:t>
            </a:r>
            <a:r>
              <a:rPr lang="sl-SI" dirty="0" smtClean="0"/>
              <a:t>. Notranje ogrodje iz kosti:</a:t>
            </a:r>
            <a:endParaRPr lang="sl-SI" dirty="0" smtClean="0"/>
          </a:p>
          <a:p>
            <a:pPr marL="0" indent="0">
              <a:buFont typeface="Arial" charset="0"/>
              <a:buNone/>
            </a:pPr>
            <a:r>
              <a:rPr lang="sl-SI" dirty="0" smtClean="0"/>
              <a:t>kosti </a:t>
            </a:r>
            <a:r>
              <a:rPr lang="sl-SI" dirty="0" smtClean="0"/>
              <a:t>glave, trupa, sprednjih in zadnjih okončin.</a:t>
            </a:r>
          </a:p>
          <a:p>
            <a:pPr marL="0" indent="0">
              <a:buFont typeface="Arial" charset="0"/>
              <a:buNone/>
            </a:pPr>
            <a:endParaRPr lang="sl-SI" dirty="0" smtClean="0"/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789040"/>
            <a:ext cx="4679950" cy="281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/>
          </p:cNvSpPr>
          <p:nvPr>
            <p:ph type="title"/>
          </p:nvPr>
        </p:nvSpPr>
        <p:spPr bwMode="auto">
          <a:xfrm>
            <a:off x="457200" y="533400"/>
            <a:ext cx="8229600" cy="8080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sl-SI" dirty="0" smtClean="0"/>
              <a:t>Plazilci </a:t>
            </a:r>
            <a:endParaRPr lang="sl-SI" i="1" dirty="0" smtClean="0"/>
          </a:p>
        </p:txBody>
      </p:sp>
      <p:sp>
        <p:nvSpPr>
          <p:cNvPr id="44035" name="Rectangle 3"/>
          <p:cNvSpPr>
            <a:spLocks noGrp="1"/>
          </p:cNvSpPr>
          <p:nvPr>
            <p:ph type="body" idx="1"/>
          </p:nvPr>
        </p:nvSpPr>
        <p:spPr>
          <a:xfrm>
            <a:off x="457200" y="1341438"/>
            <a:ext cx="8229600" cy="5135562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sl-SI" dirty="0" smtClean="0"/>
              <a:t>7. Čutila:</a:t>
            </a:r>
          </a:p>
          <a:p>
            <a:pPr>
              <a:lnSpc>
                <a:spcPct val="90000"/>
              </a:lnSpc>
            </a:pPr>
            <a:r>
              <a:rPr lang="sl-SI" dirty="0" smtClean="0"/>
              <a:t>oči</a:t>
            </a:r>
          </a:p>
          <a:p>
            <a:pPr>
              <a:lnSpc>
                <a:spcPct val="90000"/>
              </a:lnSpc>
            </a:pPr>
            <a:r>
              <a:rPr lang="sl-SI" dirty="0" smtClean="0"/>
              <a:t>slabo slišijo (nimajo bobniča)</a:t>
            </a:r>
          </a:p>
          <a:p>
            <a:pPr>
              <a:lnSpc>
                <a:spcPct val="90000"/>
              </a:lnSpc>
            </a:pPr>
            <a:r>
              <a:rPr lang="sl-SI" dirty="0" smtClean="0"/>
              <a:t>pri vohanju sodeluje jezik</a:t>
            </a:r>
          </a:p>
          <a:p>
            <a:pPr>
              <a:lnSpc>
                <a:spcPct val="90000"/>
              </a:lnSpc>
            </a:pPr>
            <a:r>
              <a:rPr lang="sl-SI" dirty="0" smtClean="0"/>
              <a:t>zaznavajo tresljaje podlage</a:t>
            </a:r>
          </a:p>
          <a:p>
            <a:pPr>
              <a:lnSpc>
                <a:spcPct val="90000"/>
              </a:lnSpc>
            </a:pPr>
            <a:r>
              <a:rPr lang="sl-SI" dirty="0" err="1" smtClean="0"/>
              <a:t>termoreceptorji</a:t>
            </a:r>
            <a:r>
              <a:rPr lang="sl-SI" dirty="0" smtClean="0"/>
              <a:t> - zaznavajo toploto (omogočajo zaznavanje plena – zelo dobro razviti pri kačah).</a:t>
            </a:r>
            <a:endParaRPr lang="sl-SI" dirty="0" smtClean="0"/>
          </a:p>
          <a:p>
            <a:pPr>
              <a:lnSpc>
                <a:spcPct val="90000"/>
              </a:lnSpc>
            </a:pPr>
            <a:endParaRPr lang="sl-SI" dirty="0" smtClean="0"/>
          </a:p>
          <a:p>
            <a:endParaRPr lang="sl-SI" dirty="0" smtClean="0"/>
          </a:p>
        </p:txBody>
      </p:sp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6" y="4339031"/>
            <a:ext cx="4195915" cy="2158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229755"/>
            <a:ext cx="3168352" cy="2376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ova 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larity">
    <a:dk1>
      <a:srgbClr val="292934"/>
    </a:dk1>
    <a:lt1>
      <a:srgbClr val="FFFFFF"/>
    </a:lt1>
    <a:dk2>
      <a:srgbClr val="D2533C"/>
    </a:dk2>
    <a:lt2>
      <a:srgbClr val="F3F2DC"/>
    </a:lt2>
    <a:accent1>
      <a:srgbClr val="93A299"/>
    </a:accent1>
    <a:accent2>
      <a:srgbClr val="AD8F67"/>
    </a:accent2>
    <a:accent3>
      <a:srgbClr val="726056"/>
    </a:accent3>
    <a:accent4>
      <a:srgbClr val="4C5A6A"/>
    </a:accent4>
    <a:accent5>
      <a:srgbClr val="808DA0"/>
    </a:accent5>
    <a:accent6>
      <a:srgbClr val="79463D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284</TotalTime>
  <Words>272</Words>
  <Application>Microsoft Office PowerPoint</Application>
  <PresentationFormat>Diaprojekcija na zaslonu (4:3)</PresentationFormat>
  <Paragraphs>58</Paragraphs>
  <Slides>11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11</vt:i4>
      </vt:variant>
    </vt:vector>
  </HeadingPairs>
  <TitlesOfParts>
    <vt:vector size="12" baseType="lpstr">
      <vt:lpstr>Clarity</vt:lpstr>
      <vt:lpstr>  </vt:lpstr>
      <vt:lpstr>Plazilci </vt:lpstr>
      <vt:lpstr>Plazilci</vt:lpstr>
      <vt:lpstr>Plazilci </vt:lpstr>
      <vt:lpstr>Plazilci </vt:lpstr>
      <vt:lpstr>Plazilci</vt:lpstr>
      <vt:lpstr>Plazilci </vt:lpstr>
      <vt:lpstr>Plazilci </vt:lpstr>
      <vt:lpstr>Plazilci </vt:lpstr>
      <vt:lpstr>Plazilci </vt:lpstr>
      <vt:lpstr>Plazilci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Plazilci (Reptilia)</dc:title>
  <dc:creator>Mirna Malus</dc:creator>
  <cp:lastModifiedBy>Administrator</cp:lastModifiedBy>
  <cp:revision>25</cp:revision>
  <dcterms:created xsi:type="dcterms:W3CDTF">2011-03-23T16:47:22Z</dcterms:created>
  <dcterms:modified xsi:type="dcterms:W3CDTF">2020-04-09T20:20:02Z</dcterms:modified>
</cp:coreProperties>
</file>