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67" r:id="rId4"/>
    <p:sldId id="275" r:id="rId5"/>
    <p:sldId id="276" r:id="rId6"/>
    <p:sldId id="274" r:id="rId7"/>
    <p:sldId id="261" r:id="rId8"/>
    <p:sldId id="262" r:id="rId9"/>
    <p:sldId id="268" r:id="rId10"/>
    <p:sldId id="277" r:id="rId11"/>
    <p:sldId id="278" r:id="rId12"/>
    <p:sldId id="271" r:id="rId13"/>
    <p:sldId id="272" r:id="rId14"/>
    <p:sldId id="259" r:id="rId15"/>
    <p:sldId id="263" r:id="rId16"/>
    <p:sldId id="258" r:id="rId17"/>
    <p:sldId id="260" r:id="rId18"/>
    <p:sldId id="266" r:id="rId19"/>
    <p:sldId id="265" r:id="rId20"/>
    <p:sldId id="264" r:id="rId21"/>
    <p:sldId id="269" r:id="rId22"/>
    <p:sldId id="273" r:id="rId2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30B72-CE52-426C-A0D2-D9E95CA6ED58}" type="datetimeFigureOut">
              <a:rPr lang="sl-SI" smtClean="0"/>
              <a:t>22. 04. 2021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0D74-7AE0-4105-905B-52189CDE139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9694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30B72-CE52-426C-A0D2-D9E95CA6ED58}" type="datetimeFigureOut">
              <a:rPr lang="sl-SI" smtClean="0"/>
              <a:t>22. 04. 2021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0D74-7AE0-4105-905B-52189CDE139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564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30B72-CE52-426C-A0D2-D9E95CA6ED58}" type="datetimeFigureOut">
              <a:rPr lang="sl-SI" smtClean="0"/>
              <a:t>22. 04. 2021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0D74-7AE0-4105-905B-52189CDE139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9811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30B72-CE52-426C-A0D2-D9E95CA6ED58}" type="datetimeFigureOut">
              <a:rPr lang="sl-SI" smtClean="0"/>
              <a:t>22. 04. 2021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0D74-7AE0-4105-905B-52189CDE139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6707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30B72-CE52-426C-A0D2-D9E95CA6ED58}" type="datetimeFigureOut">
              <a:rPr lang="sl-SI" smtClean="0"/>
              <a:t>22. 04. 2021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0D74-7AE0-4105-905B-52189CDE139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404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30B72-CE52-426C-A0D2-D9E95CA6ED58}" type="datetimeFigureOut">
              <a:rPr lang="sl-SI" smtClean="0"/>
              <a:t>22. 04. 2021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0D74-7AE0-4105-905B-52189CDE139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683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30B72-CE52-426C-A0D2-D9E95CA6ED58}" type="datetimeFigureOut">
              <a:rPr lang="sl-SI" smtClean="0"/>
              <a:t>22. 04. 2021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0D74-7AE0-4105-905B-52189CDE139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7953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30B72-CE52-426C-A0D2-D9E95CA6ED58}" type="datetimeFigureOut">
              <a:rPr lang="sl-SI" smtClean="0"/>
              <a:t>22. 04. 2021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0D74-7AE0-4105-905B-52189CDE139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34542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30B72-CE52-426C-A0D2-D9E95CA6ED58}" type="datetimeFigureOut">
              <a:rPr lang="sl-SI" smtClean="0"/>
              <a:t>22. 04. 2021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0D74-7AE0-4105-905B-52189CDE139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432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30B72-CE52-426C-A0D2-D9E95CA6ED58}" type="datetimeFigureOut">
              <a:rPr lang="sl-SI" smtClean="0"/>
              <a:t>22. 04. 2021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0D74-7AE0-4105-905B-52189CDE139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46519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30B72-CE52-426C-A0D2-D9E95CA6ED58}" type="datetimeFigureOut">
              <a:rPr lang="sl-SI" smtClean="0"/>
              <a:t>22. 04. 2021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0D74-7AE0-4105-905B-52189CDE139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47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30B72-CE52-426C-A0D2-D9E95CA6ED58}" type="datetimeFigureOut">
              <a:rPr lang="sl-SI" smtClean="0"/>
              <a:t>22. 04. 2021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0D74-7AE0-4105-905B-52189CDE139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1739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eucbeniki.sio.si/fizika9/186/segrevanje_vode_s_kovino.mp4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youtube.com/watch?v=4ToYT5A-yO0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phet.colorado.edu/sims/html/energy-forms-and-changes/latest/energy-forms-and-changes_bs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0.PNG"/><Relationship Id="rId5" Type="http://schemas.openxmlformats.org/officeDocument/2006/relationships/image" Target="../media/image290.png"/><Relationship Id="rId4" Type="http://schemas.openxmlformats.org/officeDocument/2006/relationships/image" Target="../media/image28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youtube.com/watch?v=8SxhjNFAp5w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hyperlink" Target="https://www.youtube.com/watch?v=0fBpVMe4oL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://www2.arnes.si/~gljsentvid10/vrelisce_vode_in_tlak01.html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thumb/1/16/Melting_icecubes.gif/250px-Melting_icecubes.gif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www.youtube.com/watch?v=5m8qvQHdxuA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s://www.youtube.com/watch?v=kEHdyiBMgA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0.png"/><Relationship Id="rId3" Type="http://schemas.openxmlformats.org/officeDocument/2006/relationships/image" Target="../media/image61.png"/><Relationship Id="rId7" Type="http://schemas.openxmlformats.org/officeDocument/2006/relationships/image" Target="../media/image580.png"/><Relationship Id="rId2" Type="http://schemas.openxmlformats.org/officeDocument/2006/relationships/hyperlink" Target="http://www.nauk.si/materials/4436/out/#state=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0.png"/><Relationship Id="rId5" Type="http://schemas.openxmlformats.org/officeDocument/2006/relationships/image" Target="../media/image63.png"/><Relationship Id="rId10" Type="http://schemas.openxmlformats.org/officeDocument/2006/relationships/image" Target="../media/image610.png"/><Relationship Id="rId4" Type="http://schemas.openxmlformats.org/officeDocument/2006/relationships/image" Target="../media/image62.png"/><Relationship Id="rId9" Type="http://schemas.openxmlformats.org/officeDocument/2006/relationships/image" Target="../media/image60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slideserve.com/thanos/tri-agregatna-stanja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5" Type="http://schemas.openxmlformats.org/officeDocument/2006/relationships/image" Target="../media/image7.png"/><Relationship Id="rId4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18" Type="http://schemas.openxmlformats.org/officeDocument/2006/relationships/image" Target="../media/image29.png"/><Relationship Id="rId3" Type="http://schemas.microsoft.com/office/2007/relationships/media" Target="../media/media2.mp4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20.png"/><Relationship Id="rId17" Type="http://schemas.openxmlformats.org/officeDocument/2006/relationships/image" Target="../media/image28.png"/><Relationship Id="rId2" Type="http://schemas.openxmlformats.org/officeDocument/2006/relationships/video" Target="../media/media1.mp4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25.png"/><Relationship Id="rId5" Type="http://schemas.microsoft.com/office/2007/relationships/media" Target="../media/media3.mp4"/><Relationship Id="rId15" Type="http://schemas.openxmlformats.org/officeDocument/2006/relationships/image" Target="../media/image200.png"/><Relationship Id="rId10" Type="http://schemas.openxmlformats.org/officeDocument/2006/relationships/image" Target="../media/image241.png"/><Relationship Id="rId19" Type="http://schemas.openxmlformats.org/officeDocument/2006/relationships/image" Target="../media/image30.png"/><Relationship Id="rId4" Type="http://schemas.openxmlformats.org/officeDocument/2006/relationships/video" Target="../media/media2.mp4"/><Relationship Id="rId9" Type="http://schemas.openxmlformats.org/officeDocument/2006/relationships/image" Target="../media/image24.png"/><Relationship Id="rId14" Type="http://schemas.openxmlformats.org/officeDocument/2006/relationships/image" Target="../media/image19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ucbeniki.sio.si/fizika9/186/segrevanje_vode_s_kovino.mp4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 txBox="1">
            <a:spLocks/>
          </p:cNvSpPr>
          <p:nvPr/>
        </p:nvSpPr>
        <p:spPr>
          <a:xfrm>
            <a:off x="1233856" y="3135380"/>
            <a:ext cx="9144000" cy="1245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b="1" dirty="0"/>
              <a:t>AGREGATNA STANJA SNOVI, FAZNI PREHODI IN </a:t>
            </a:r>
            <a:r>
              <a:rPr lang="sl-SI" b="1" dirty="0" smtClean="0"/>
              <a:t>TOPLOTA</a:t>
            </a:r>
            <a:endParaRPr lang="sl-SI" b="1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65" y="490714"/>
            <a:ext cx="2420322" cy="188382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7322" y="490714"/>
            <a:ext cx="2952750" cy="177165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0298" y="4482241"/>
            <a:ext cx="3886902" cy="1874317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1120" y="781576"/>
            <a:ext cx="2638425" cy="173355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0450" y="1174159"/>
            <a:ext cx="1454944" cy="1871663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5271" y="1540117"/>
            <a:ext cx="1658112" cy="1374743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398" y="4633967"/>
            <a:ext cx="2857500" cy="1876425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906" y="2844020"/>
            <a:ext cx="1743075" cy="1143000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92901" y="2890130"/>
            <a:ext cx="2190750" cy="1438275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526" y="4377043"/>
            <a:ext cx="3057144" cy="207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23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30" y="1360357"/>
            <a:ext cx="8977694" cy="5047488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0" y="266664"/>
            <a:ext cx="1188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Merjenje specifične toplota trdnine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252395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4290"/>
            <a:ext cx="12252960" cy="689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8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13851" t="10188" r="13787" b="9687"/>
          <a:stretch/>
        </p:blipFill>
        <p:spPr>
          <a:xfrm>
            <a:off x="569626" y="1379096"/>
            <a:ext cx="8379501" cy="5216577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314792" y="220357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Merjenj specifične toplote snovi</a:t>
            </a:r>
            <a:endParaRPr lang="sl-SI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PoljeZBesedilom 1"/>
              <p:cNvSpPr txBox="1"/>
              <p:nvPr/>
            </p:nvSpPr>
            <p:spPr>
              <a:xfrm>
                <a:off x="9039057" y="4783420"/>
                <a:ext cx="2908104" cy="974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𝐏𝐛</m:t>
                          </m:r>
                        </m:sub>
                      </m:sSub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𝟏𝟑𝟎</m:t>
                      </m:r>
                      <m:f>
                        <m:f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𝐊</m:t>
                          </m:r>
                        </m:den>
                      </m:f>
                    </m:oMath>
                  </m:oMathPara>
                </a14:m>
                <a:endParaRPr lang="sl-SI" sz="2800" b="1" dirty="0"/>
              </a:p>
            </p:txBody>
          </p:sp>
        </mc:Choice>
        <mc:Fallback xmlns="">
          <p:sp>
            <p:nvSpPr>
              <p:cNvPr id="2" name="PoljeZBesedilom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9057" y="4783420"/>
                <a:ext cx="2908104" cy="9746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9039056" y="2074220"/>
                <a:ext cx="2908105" cy="974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𝐀𝐥</m:t>
                          </m:r>
                        </m:sub>
                      </m:sSub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𝟖𝟖𝟎</m:t>
                      </m:r>
                      <m:f>
                        <m:f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𝐊</m:t>
                          </m:r>
                        </m:den>
                      </m:f>
                    </m:oMath>
                  </m:oMathPara>
                </a14:m>
                <a:endParaRPr lang="sl-SI" sz="2800" b="1" dirty="0"/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9056" y="2074220"/>
                <a:ext cx="2908105" cy="9746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6"/>
              <p:cNvSpPr txBox="1"/>
              <p:nvPr/>
            </p:nvSpPr>
            <p:spPr>
              <a:xfrm>
                <a:off x="8911639" y="3428820"/>
                <a:ext cx="3035522" cy="974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𝐂𝐮</m:t>
                          </m:r>
                        </m:sub>
                      </m:sSub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𝟑𝟗𝟎</m:t>
                      </m:r>
                      <m:f>
                        <m:f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𝐊</m:t>
                          </m:r>
                        </m:den>
                      </m:f>
                    </m:oMath>
                  </m:oMathPara>
                </a14:m>
                <a:endParaRPr lang="sl-SI" sz="2800" b="1" dirty="0"/>
              </a:p>
            </p:txBody>
          </p:sp>
        </mc:Choice>
        <mc:Fallback xmlns="">
          <p:sp>
            <p:nvSpPr>
              <p:cNvPr id="7" name="PoljeZBesedilom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1639" y="3428820"/>
                <a:ext cx="3035522" cy="9746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321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314793" y="220357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Toplotna kapaciteta snovi</a:t>
            </a:r>
            <a:endParaRPr lang="sl-SI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3"/>
              <p:cNvSpPr txBox="1"/>
              <p:nvPr/>
            </p:nvSpPr>
            <p:spPr>
              <a:xfrm>
                <a:off x="734518" y="1643400"/>
                <a:ext cx="4991724" cy="1144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600" b="1" i="0" smtClean="0">
                          <a:latin typeface="Cambria Math" panose="02040503050406030204" pitchFamily="18" charset="0"/>
                        </a:rPr>
                        <m:t>𝐂</m:t>
                      </m:r>
                      <m:r>
                        <a:rPr lang="sl-SI" sz="36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600" b="1" i="0" smtClean="0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sl-SI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sl-SI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6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𝐐</m:t>
                          </m:r>
                        </m:num>
                        <m:den>
                          <m:r>
                            <a:rPr lang="sl-SI" sz="36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36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𝐓</m:t>
                          </m:r>
                        </m:den>
                      </m:f>
                      <m:r>
                        <a:rPr lang="sl-SI" sz="3600" b="1" i="0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sl-SI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l-SI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3600" b="1" i="0" smtClean="0">
                                  <a:latin typeface="Cambria Math" panose="02040503050406030204" pitchFamily="18" charset="0"/>
                                </a:rPr>
                                <m:t>𝐉</m:t>
                              </m:r>
                            </m:num>
                            <m:den>
                              <m:r>
                                <a:rPr lang="sl-SI" sz="3600" b="1" i="0" smtClean="0">
                                  <a:latin typeface="Cambria Math" panose="02040503050406030204" pitchFamily="18" charset="0"/>
                                </a:rPr>
                                <m:t>𝐊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l-SI" sz="3600" b="1" dirty="0"/>
              </a:p>
            </p:txBody>
          </p:sp>
        </mc:Choice>
        <mc:Fallback xmlns="">
          <p:sp>
            <p:nvSpPr>
              <p:cNvPr id="4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518" y="1643400"/>
                <a:ext cx="4991724" cy="1144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094" y="1696329"/>
            <a:ext cx="5346289" cy="2524084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479683" y="3287914"/>
            <a:ext cx="626588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Toplotna kapaciteta snovi pove, koliko toplote potrebujemo, da segrejemo snov za 1K. Če je toplotna kapaciteta snovi majhna (kopno), se snov hitro segreva in ohlaja, snov z veliko toplotno kapaciteto (morje) pa se počasi segreva in ohlaja. </a:t>
            </a:r>
          </a:p>
          <a:p>
            <a:endParaRPr lang="sl-SI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184" y="4494449"/>
            <a:ext cx="4091178" cy="1993583"/>
          </a:xfrm>
          <a:prstGeom prst="rect">
            <a:avLst/>
          </a:prstGeom>
        </p:spPr>
      </p:pic>
      <p:sp>
        <p:nvSpPr>
          <p:cNvPr id="2" name="Pravokotnik 1"/>
          <p:cNvSpPr/>
          <p:nvPr/>
        </p:nvSpPr>
        <p:spPr>
          <a:xfrm>
            <a:off x="99667" y="1070378"/>
            <a:ext cx="118397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 predmet s stalno maso (npr. </a:t>
            </a:r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morje, kopno, posoda</a:t>
            </a:r>
            <a:r>
              <a:rPr lang="sl-SI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sl-SI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streha,..), lahko </a:t>
            </a:r>
            <a:r>
              <a:rPr lang="sl-SI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izračunamo toplotno kapaciteto (C).</a:t>
            </a:r>
          </a:p>
        </p:txBody>
      </p:sp>
    </p:spTree>
    <p:extLst>
      <p:ext uri="{BB962C8B-B14F-4D97-AF65-F5344CB8AC3E}">
        <p14:creationId xmlns:p14="http://schemas.microsoft.com/office/powerpoint/2010/main" val="337443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b="10642"/>
          <a:stretch/>
        </p:blipFill>
        <p:spPr>
          <a:xfrm>
            <a:off x="1398914" y="1074880"/>
            <a:ext cx="5819775" cy="3991796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50"/>
          <a:stretch/>
        </p:blipFill>
        <p:spPr>
          <a:xfrm>
            <a:off x="9778270" y="1336960"/>
            <a:ext cx="1684609" cy="1768221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314793" y="220357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Vrelišče, vrenje ali izparevanje</a:t>
            </a:r>
            <a:endParaRPr lang="sl-SI" sz="540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1" t="25572" r="58663"/>
          <a:stretch/>
        </p:blipFill>
        <p:spPr>
          <a:xfrm>
            <a:off x="9496311" y="2934316"/>
            <a:ext cx="2248525" cy="25308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-63442" y="2143097"/>
                <a:ext cx="2000151" cy="378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𝐕𝐑𝐄𝐋𝐈</m:t>
                      </m:r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ŠČ</m:t>
                      </m:r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𝐄</m:t>
                      </m:r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: </m:t>
                      </m:r>
                      <m:sSub>
                        <m:sSubPr>
                          <m:ctrlPr>
                            <a:rPr lang="sl-SI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0" smtClean="0">
                              <a:latin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sl-SI" b="1" i="0" smtClean="0">
                              <a:latin typeface="Cambria Math" panose="02040503050406030204" pitchFamily="18" charset="0"/>
                            </a:rPr>
                            <m:t>𝐯</m:t>
                          </m:r>
                        </m:sub>
                      </m:sSub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l-SI" b="1" dirty="0"/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3442" y="2143097"/>
                <a:ext cx="2000151" cy="3780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oljeZBesedilom 6"/>
          <p:cNvSpPr txBox="1"/>
          <p:nvPr/>
        </p:nvSpPr>
        <p:spPr>
          <a:xfrm>
            <a:off x="1398914" y="5182535"/>
            <a:ext cx="9473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/>
              <a:t>Vrelišče</a:t>
            </a:r>
            <a:r>
              <a:rPr lang="sl-SI" sz="2400" dirty="0"/>
              <a:t> je temperatura pri kateri </a:t>
            </a:r>
            <a:r>
              <a:rPr lang="sl-SI" sz="2400" dirty="0" smtClean="0"/>
              <a:t>snov </a:t>
            </a:r>
            <a:r>
              <a:rPr lang="sl-SI" sz="2400" dirty="0"/>
              <a:t>izpareva-vre in </a:t>
            </a:r>
            <a:r>
              <a:rPr lang="sl-SI" sz="2400" dirty="0" smtClean="0"/>
              <a:t>se kondenzira-utekočini</a:t>
            </a:r>
            <a:r>
              <a:rPr lang="sl-SI" sz="2400" dirty="0"/>
              <a:t>. Na to temperaturo vpliva tlak. Vrelišče se dvigne pri višjem tlaku pri vseh snoveh. Voda vre pri nižji temperaturi (46,1</a:t>
            </a:r>
            <a:r>
              <a:rPr lang="sl-SI" sz="2400" baseline="30000" dirty="0"/>
              <a:t>0</a:t>
            </a:r>
            <a:r>
              <a:rPr lang="sl-SI" sz="2400" dirty="0"/>
              <a:t>), če znižamo tlak.</a:t>
            </a:r>
          </a:p>
          <a:p>
            <a:endParaRPr lang="sl-SI" dirty="0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9199" y="2139173"/>
            <a:ext cx="285750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7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909" y="2190589"/>
            <a:ext cx="5522296" cy="3351263"/>
          </a:xfrm>
          <a:prstGeom prst="rect">
            <a:avLst/>
          </a:prstGeom>
        </p:spPr>
      </p:pic>
      <p:pic>
        <p:nvPicPr>
          <p:cNvPr id="4" name="Slika 3">
            <a:hlinkClick r:id="rId4"/>
          </p:cNvPr>
          <p:cNvPicPr>
            <a:picLocks noChangeAspect="1"/>
          </p:cNvPicPr>
          <p:nvPr/>
        </p:nvPicPr>
        <p:blipFill rotWithShape="1">
          <a:blip r:embed="rId5"/>
          <a:srcRect l="10296" t="19125" r="42150" b="19836"/>
          <a:stretch/>
        </p:blipFill>
        <p:spPr>
          <a:xfrm>
            <a:off x="689537" y="2148357"/>
            <a:ext cx="4702365" cy="3393495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314793" y="220357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Vrelišče, vrenje ali izparevanje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262628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l="28154"/>
          <a:stretch/>
        </p:blipFill>
        <p:spPr>
          <a:xfrm>
            <a:off x="1424494" y="1389655"/>
            <a:ext cx="4797198" cy="5210175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3"/>
          <a:srcRect l="26786"/>
          <a:stretch/>
        </p:blipFill>
        <p:spPr>
          <a:xfrm>
            <a:off x="6221692" y="891154"/>
            <a:ext cx="4023767" cy="464820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314793" y="220357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Vrelišče, vrenje ali izparevanje</a:t>
            </a:r>
            <a:endParaRPr lang="sl-SI" sz="540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062" y="3544285"/>
            <a:ext cx="2424284" cy="279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37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t="16159" b="9046"/>
          <a:stretch/>
        </p:blipFill>
        <p:spPr>
          <a:xfrm>
            <a:off x="979357" y="1199213"/>
            <a:ext cx="9753600" cy="547141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14793" y="220357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Vrelišče, vrenje ali izparevanje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182967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708" y="1787015"/>
            <a:ext cx="5002323" cy="3751743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314793" y="220357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Tališče, taljenje</a:t>
            </a:r>
          </a:p>
        </p:txBody>
      </p:sp>
      <p:pic>
        <p:nvPicPr>
          <p:cNvPr id="5" name="Slika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8594" y="1787015"/>
            <a:ext cx="2381250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71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314793" y="220357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Tališče, taljenje</a:t>
            </a:r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20" y="1895370"/>
            <a:ext cx="6510910" cy="3636883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6476" y="1157920"/>
            <a:ext cx="4607512" cy="2271079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2428" y="3713811"/>
            <a:ext cx="2183472" cy="265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82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578" y="1355780"/>
            <a:ext cx="8551905" cy="2334057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14793" y="520161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Agregatna stanja in fazni prehodi  snovi</a:t>
            </a:r>
            <a:endParaRPr lang="sl-SI" sz="5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435" y="3575874"/>
            <a:ext cx="5033294" cy="3282126"/>
          </a:xfrm>
          <a:prstGeom prst="rect">
            <a:avLst/>
          </a:prstGeom>
        </p:spPr>
      </p:pic>
      <p:sp>
        <p:nvSpPr>
          <p:cNvPr id="12" name="PoljeZBesedilom 11"/>
          <p:cNvSpPr txBox="1"/>
          <p:nvPr/>
        </p:nvSpPr>
        <p:spPr>
          <a:xfrm>
            <a:off x="4095433" y="2041208"/>
            <a:ext cx="794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/>
              <a:t>tališče</a:t>
            </a:r>
          </a:p>
        </p:txBody>
      </p:sp>
      <p:sp>
        <p:nvSpPr>
          <p:cNvPr id="13" name="PoljeZBesedilom 12"/>
          <p:cNvSpPr txBox="1"/>
          <p:nvPr/>
        </p:nvSpPr>
        <p:spPr>
          <a:xfrm>
            <a:off x="7212767" y="2041208"/>
            <a:ext cx="1151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/>
              <a:t>vrelišče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83214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2895" t="23140" r="36208" b="19567"/>
          <a:stretch/>
        </p:blipFill>
        <p:spPr>
          <a:xfrm>
            <a:off x="6835514" y="4366471"/>
            <a:ext cx="3882453" cy="2053652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14793" y="220357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Tališče, </a:t>
            </a:r>
            <a:r>
              <a:rPr lang="sl-SI" sz="5400" dirty="0"/>
              <a:t>podhlajena </a:t>
            </a:r>
            <a:r>
              <a:rPr lang="sl-SI" sz="5400" dirty="0" smtClean="0"/>
              <a:t>voda, zmrzovanje </a:t>
            </a:r>
            <a:endParaRPr lang="sl-SI" sz="5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037" y="1921933"/>
            <a:ext cx="4596782" cy="347136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7419" y="1597927"/>
            <a:ext cx="2111167" cy="2314304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9187" y="1602835"/>
            <a:ext cx="2048434" cy="230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33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59" y="2199795"/>
            <a:ext cx="6237480" cy="387154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14793" y="220357"/>
            <a:ext cx="114674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Izhlapevanje, nasičen parni tlak in važnost zraka </a:t>
            </a:r>
            <a:endParaRPr lang="sl-SI" sz="5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139" y="3262725"/>
            <a:ext cx="5787861" cy="174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44" y="917686"/>
            <a:ext cx="4044315" cy="2702338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14793" y="220357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Kalorimetrija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056" y="3981689"/>
            <a:ext cx="3668403" cy="2437636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0494" y="1086082"/>
            <a:ext cx="4607329" cy="5333243"/>
          </a:xfrm>
          <a:prstGeom prst="rect">
            <a:avLst/>
          </a:prstGeom>
        </p:spPr>
      </p:pic>
      <p:sp>
        <p:nvSpPr>
          <p:cNvPr id="8" name="PoljeZBesedilom 7"/>
          <p:cNvSpPr txBox="1"/>
          <p:nvPr/>
        </p:nvSpPr>
        <p:spPr>
          <a:xfrm>
            <a:off x="5636301" y="296805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Pravokotnik 8"/>
              <p:cNvSpPr/>
              <p:nvPr/>
            </p:nvSpPr>
            <p:spPr>
              <a:xfrm>
                <a:off x="7978114" y="1304263"/>
                <a:ext cx="224939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𝐐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𝐇</m:t>
                          </m:r>
                        </m:sub>
                      </m:sSub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𝐐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𝐕</m:t>
                          </m:r>
                        </m:sub>
                      </m:sSub>
                    </m:oMath>
                  </m:oMathPara>
                </a14:m>
                <a:endParaRPr lang="sl-SI" sz="2800" b="1" dirty="0"/>
              </a:p>
            </p:txBody>
          </p:sp>
        </mc:Choice>
        <mc:Fallback xmlns="">
          <p:sp>
            <p:nvSpPr>
              <p:cNvPr id="9" name="Pravokotnik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8114" y="1304263"/>
                <a:ext cx="224939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ravokotnik 9"/>
              <p:cNvSpPr/>
              <p:nvPr/>
            </p:nvSpPr>
            <p:spPr>
              <a:xfrm>
                <a:off x="5487472" y="1858635"/>
                <a:ext cx="692894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𝐇</m:t>
                          </m:r>
                        </m:sub>
                      </m:sSub>
                      <m:r>
                        <a:rPr lang="sl-SI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sl-SI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𝒁</m:t>
                          </m:r>
                        </m:sub>
                      </m:sSub>
                      <m:r>
                        <a:rPr lang="sl-SI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𝑯</m:t>
                          </m:r>
                        </m:sub>
                      </m:sSub>
                      <m:r>
                        <a:rPr lang="sl-SI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𝐕</m:t>
                          </m:r>
                        </m:sub>
                      </m:sSub>
                      <m:r>
                        <a:rPr lang="sl-SI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sl-SI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</m:t>
                      </m:r>
                      <m:sSub>
                        <m:sSubPr>
                          <m:ctrlPr>
                            <a:rPr lang="sl-SI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𝒁</m:t>
                          </m:r>
                        </m:sub>
                      </m:sSub>
                      <m:r>
                        <a:rPr lang="sl-SI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l-SI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sub>
                      </m:sSub>
                      <m:r>
                        <a:rPr lang="sl-SI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l-SI" sz="2800" b="1" dirty="0"/>
              </a:p>
            </p:txBody>
          </p:sp>
        </mc:Choice>
        <mc:Fallback xmlns="">
          <p:sp>
            <p:nvSpPr>
              <p:cNvPr id="10" name="Pravokotnik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7472" y="1858635"/>
                <a:ext cx="692894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Raven povezovalnik 11"/>
          <p:cNvCxnSpPr/>
          <p:nvPr/>
        </p:nvCxnSpPr>
        <p:spPr>
          <a:xfrm>
            <a:off x="5291528" y="4776642"/>
            <a:ext cx="417761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ravokotnik 12"/>
              <p:cNvSpPr/>
              <p:nvPr/>
            </p:nvSpPr>
            <p:spPr>
              <a:xfrm>
                <a:off x="9486258" y="4591976"/>
                <a:ext cx="97101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sl-SI" sz="28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𝐙</m:t>
                          </m:r>
                        </m:sub>
                      </m:sSub>
                    </m:oMath>
                  </m:oMathPara>
                </a14:m>
                <a:endParaRPr lang="sl-SI" sz="2800" dirty="0"/>
              </a:p>
            </p:txBody>
          </p:sp>
        </mc:Choice>
        <mc:Fallback xmlns="">
          <p:sp>
            <p:nvSpPr>
              <p:cNvPr id="13" name="Pravokotnik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6258" y="4591976"/>
                <a:ext cx="971014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ravokotnik 13"/>
              <p:cNvSpPr/>
              <p:nvPr/>
            </p:nvSpPr>
            <p:spPr>
              <a:xfrm>
                <a:off x="5300943" y="1086082"/>
                <a:ext cx="65370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𝐕</m:t>
                          </m:r>
                        </m:sub>
                      </m:sSub>
                    </m:oMath>
                  </m:oMathPara>
                </a14:m>
                <a:endParaRPr lang="sl-SI" sz="2800" dirty="0"/>
              </a:p>
            </p:txBody>
          </p:sp>
        </mc:Choice>
        <mc:Fallback xmlns="">
          <p:sp>
            <p:nvSpPr>
              <p:cNvPr id="14" name="Pravokotnik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0943" y="1086082"/>
                <a:ext cx="65370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Pravokotnik 14"/>
              <p:cNvSpPr/>
              <p:nvPr/>
            </p:nvSpPr>
            <p:spPr>
              <a:xfrm>
                <a:off x="5291528" y="5836236"/>
                <a:ext cx="97101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sub>
                      </m:sSub>
                    </m:oMath>
                  </m:oMathPara>
                </a14:m>
                <a:endParaRPr lang="sl-SI" sz="2800" dirty="0"/>
              </a:p>
            </p:txBody>
          </p:sp>
        </mc:Choice>
        <mc:Fallback xmlns="">
          <p:sp>
            <p:nvSpPr>
              <p:cNvPr id="15" name="Pravokotnik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528" y="5836236"/>
                <a:ext cx="971014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916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314793" y="220357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Agregatna stanja in fazni prehodi  vode</a:t>
            </a:r>
            <a:endParaRPr lang="sl-SI" sz="5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l="284" t="3609" r="-284" b="-1635"/>
          <a:stretch/>
        </p:blipFill>
        <p:spPr>
          <a:xfrm>
            <a:off x="2137253" y="1449663"/>
            <a:ext cx="5717691" cy="4873160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4996098" y="1490243"/>
            <a:ext cx="2323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kritična točka</a:t>
            </a:r>
            <a:endParaRPr lang="sl-SI" sz="2400" b="1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4274695" y="4244715"/>
            <a:ext cx="2323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trojna  točka</a:t>
            </a:r>
            <a:endParaRPr lang="sl-SI" sz="2400" b="1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8279" y="1804744"/>
            <a:ext cx="2914141" cy="145707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2650" y="1443474"/>
            <a:ext cx="2555177" cy="1799208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749" y="1933444"/>
            <a:ext cx="1646063" cy="1402202"/>
          </a:xfrm>
          <a:prstGeom prst="rect">
            <a:avLst/>
          </a:prstGeom>
        </p:spPr>
      </p:pic>
      <p:pic>
        <p:nvPicPr>
          <p:cNvPr id="10" name="Slika 9"/>
          <p:cNvPicPr/>
          <p:nvPr/>
        </p:nvPicPr>
        <p:blipFill rotWithShape="1">
          <a:blip r:embed="rId6"/>
          <a:srcRect l="33399" t="44990" r="36177" b="15899"/>
          <a:stretch/>
        </p:blipFill>
        <p:spPr bwMode="auto">
          <a:xfrm>
            <a:off x="434749" y="3842134"/>
            <a:ext cx="1752600" cy="12668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8759" y="3420442"/>
            <a:ext cx="3661982" cy="2327910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20019" y="4713181"/>
            <a:ext cx="2762250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5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857250"/>
            <a:ext cx="6858000" cy="51435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 flipH="1">
            <a:off x="5008880" y="5725161"/>
            <a:ext cx="3657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3832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857250"/>
            <a:ext cx="6858000" cy="51435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 flipH="1">
            <a:off x="4968240" y="4892041"/>
            <a:ext cx="36576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400" dirty="0" smtClean="0"/>
              <a:t>V</a:t>
            </a:r>
            <a:endParaRPr lang="sl-SI" sz="1400" dirty="0"/>
          </a:p>
        </p:txBody>
      </p:sp>
    </p:spTree>
    <p:extLst>
      <p:ext uri="{BB962C8B-B14F-4D97-AF65-F5344CB8AC3E}">
        <p14:creationId xmlns:p14="http://schemas.microsoft.com/office/powerpoint/2010/main" val="116218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6179" y="5848185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</a:t>
            </a:r>
            <a:r>
              <a:rPr lang="sl-SI" sz="2500" baseline="-25000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sl-SI" sz="25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(ledu) = 336 kJ/kg</a:t>
            </a:r>
          </a:p>
          <a:p>
            <a:pPr algn="ctr"/>
            <a:r>
              <a:rPr lang="sl-SI" sz="2500" dirty="0" err="1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</a:t>
            </a:r>
            <a:r>
              <a:rPr lang="sl-SI" sz="2500" baseline="-25000" dirty="0" err="1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</a:t>
            </a:r>
            <a:r>
              <a:rPr lang="sl-SI" sz="25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(vode) = 2,26 MJ/kg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53183" y="3233649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agregatnega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stanja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potrebujemo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t</a:t>
            </a:r>
            <a:r>
              <a:rPr lang="sl-SI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oploto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(Q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  <a:endParaRPr lang="en-GB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Pravokotnik 2"/>
          <p:cNvSpPr/>
          <p:nvPr/>
        </p:nvSpPr>
        <p:spPr>
          <a:xfrm>
            <a:off x="3212728" y="3701479"/>
            <a:ext cx="13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taljenje:</a:t>
            </a:r>
          </a:p>
          <a:p>
            <a:pPr algn="ctr"/>
            <a:r>
              <a:rPr lang="sl-SI" sz="2400" dirty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 = </a:t>
            </a:r>
            <a:r>
              <a:rPr lang="sl-SI" sz="2400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mq</a:t>
            </a:r>
            <a:r>
              <a:rPr lang="sl-SI" sz="2400" baseline="-25000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endParaRPr lang="sl-SI" sz="2400" dirty="0">
              <a:ln w="3175">
                <a:noFill/>
              </a:ln>
              <a:solidFill>
                <a:srgbClr val="0070C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Pravokotnik 2"/>
          <p:cNvSpPr/>
          <p:nvPr/>
        </p:nvSpPr>
        <p:spPr>
          <a:xfrm>
            <a:off x="7219193" y="3685216"/>
            <a:ext cx="18424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izparevanje:</a:t>
            </a:r>
          </a:p>
          <a:p>
            <a:pPr algn="ctr"/>
            <a:r>
              <a:rPr lang="sl-SI" sz="24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 = </a:t>
            </a:r>
            <a:r>
              <a:rPr lang="sl-SI" sz="2400" dirty="0" err="1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mq</a:t>
            </a:r>
            <a:r>
              <a:rPr lang="sl-SI" sz="2400" baseline="-25000" dirty="0" err="1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</a:t>
            </a:r>
            <a:endParaRPr lang="sl-SI" sz="2400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1524000" y="1837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Računanje dovedene toplote pri segrevanju snovi</a:t>
            </a:r>
          </a:p>
        </p:txBody>
      </p:sp>
      <p:sp>
        <p:nvSpPr>
          <p:cNvPr id="8" name="Rectangle 7"/>
          <p:cNvSpPr/>
          <p:nvPr/>
        </p:nvSpPr>
        <p:spPr>
          <a:xfrm>
            <a:off x="1217579" y="4854767"/>
            <a:ext cx="981520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</a:t>
            </a:r>
            <a:r>
              <a:rPr lang="en-GB" sz="2500" baseline="-25000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en-GB" sz="25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q</a:t>
            </a:r>
            <a:r>
              <a:rPr lang="en-GB" sz="2500" baseline="-250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nam</a:t>
            </a:r>
            <a:r>
              <a:rPr lang="en-GB" sz="2500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pove</a:t>
            </a:r>
            <a:r>
              <a:rPr lang="en-GB" sz="2500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koliko</a:t>
            </a:r>
            <a:r>
              <a:rPr lang="en-GB" sz="2500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Q </a:t>
            </a:r>
            <a:r>
              <a:rPr lang="en-GB" sz="2500" dirty="0" err="1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potrebujemo</a:t>
            </a:r>
            <a:r>
              <a:rPr lang="en-GB" sz="2500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  <a:r>
              <a:rPr lang="sl-SI" sz="2500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/>
            <a:r>
              <a:rPr lang="en-GB" sz="2500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da 1 kg </a:t>
            </a:r>
            <a:r>
              <a:rPr lang="en-GB" sz="2500" dirty="0" err="1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</a:t>
            </a:r>
            <a:r>
              <a:rPr lang="en-GB" sz="2500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stalimo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en-GB" sz="2500" dirty="0" err="1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izparimo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Pravokotnik 2"/>
          <p:cNvSpPr/>
          <p:nvPr/>
        </p:nvSpPr>
        <p:spPr>
          <a:xfrm>
            <a:off x="5930631" y="1247222"/>
            <a:ext cx="465954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 (vode) = 4200 J/kg K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 (ledu) = 2200 J/kg K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 (vodne pare) = 2000 J/kg 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24"/>
              <p:cNvSpPr txBox="1"/>
              <p:nvPr/>
            </p:nvSpPr>
            <p:spPr>
              <a:xfrm>
                <a:off x="2544540" y="1557714"/>
                <a:ext cx="200894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𝐐</m:t>
                      </m:r>
                      <m:r>
                        <a:rPr lang="sl-SI" sz="3200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𝐦𝐜</m:t>
                      </m:r>
                      <m:r>
                        <a:rPr lang="el-GR" sz="3200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sl-SI" sz="3200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Cambria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4540" y="1557714"/>
                <a:ext cx="2008948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1"/>
          <p:cNvSpPr/>
          <p:nvPr/>
        </p:nvSpPr>
        <p:spPr>
          <a:xfrm>
            <a:off x="1524000" y="67981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 dvig temperature snovi potrebujemo toploto (Q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  <a:endParaRPr lang="en-GB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7"/>
              <p:cNvSpPr/>
              <p:nvPr/>
            </p:nvSpPr>
            <p:spPr>
              <a:xfrm>
                <a:off x="1553183" y="2530292"/>
                <a:ext cx="9144000" cy="5132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sl-SI" sz="2800" b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sl-SI" sz="2500" dirty="0">
                    <a:ln w="3175">
                      <a:noFill/>
                    </a:ln>
                    <a:solidFill>
                      <a:srgbClr val="0070C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GB" sz="2500" dirty="0" err="1">
                    <a:ln w="3175">
                      <a:noFill/>
                    </a:ln>
                    <a:solidFill>
                      <a:srgbClr val="FF000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nam</a:t>
                </a:r>
                <a:r>
                  <a:rPr lang="en-GB" sz="2500" dirty="0">
                    <a:ln w="3175">
                      <a:noFill/>
                    </a:ln>
                    <a:solidFill>
                      <a:srgbClr val="FF000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GB" sz="2500" dirty="0" err="1">
                    <a:ln w="3175">
                      <a:noFill/>
                    </a:ln>
                    <a:solidFill>
                      <a:srgbClr val="FF000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pove</a:t>
                </a:r>
                <a:r>
                  <a:rPr lang="en-GB" sz="2500" dirty="0">
                    <a:ln w="3175">
                      <a:noFill/>
                    </a:ln>
                    <a:solidFill>
                      <a:srgbClr val="FF000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, </a:t>
                </a:r>
                <a:r>
                  <a:rPr lang="en-GB" sz="2500" dirty="0" err="1">
                    <a:ln w="3175">
                      <a:noFill/>
                    </a:ln>
                    <a:solidFill>
                      <a:srgbClr val="FF000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koliko</a:t>
                </a:r>
                <a:r>
                  <a:rPr lang="en-GB" sz="2500" dirty="0">
                    <a:ln w="3175">
                      <a:noFill/>
                    </a:ln>
                    <a:solidFill>
                      <a:srgbClr val="FF000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Q </a:t>
                </a:r>
                <a:r>
                  <a:rPr lang="en-GB" sz="2500" dirty="0" err="1">
                    <a:ln w="3175">
                      <a:noFill/>
                    </a:ln>
                    <a:solidFill>
                      <a:srgbClr val="FF000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potrebujemo</a:t>
                </a:r>
                <a:r>
                  <a:rPr lang="en-GB" sz="2500" dirty="0">
                    <a:ln w="3175">
                      <a:noFill/>
                    </a:ln>
                    <a:solidFill>
                      <a:srgbClr val="FF000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,</a:t>
                </a:r>
                <a:r>
                  <a:rPr lang="sl-SI" sz="2500" dirty="0">
                    <a:ln w="3175">
                      <a:noFill/>
                    </a:ln>
                    <a:solidFill>
                      <a:srgbClr val="FF000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GB" sz="2500" dirty="0">
                    <a:ln w="3175">
                      <a:noFill/>
                    </a:ln>
                    <a:solidFill>
                      <a:srgbClr val="FF000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da 1 kg </a:t>
                </a:r>
                <a:r>
                  <a:rPr lang="en-GB" sz="2500" dirty="0" err="1">
                    <a:ln w="3175">
                      <a:noFill/>
                    </a:ln>
                    <a:solidFill>
                      <a:srgbClr val="FF000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snovi</a:t>
                </a:r>
                <a:r>
                  <a:rPr lang="en-GB" sz="2500" dirty="0">
                    <a:ln w="3175">
                      <a:noFill/>
                    </a:ln>
                    <a:solidFill>
                      <a:srgbClr val="FF000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sl-SI" sz="2500" dirty="0">
                    <a:ln w="3175">
                      <a:noFill/>
                    </a:ln>
                    <a:solidFill>
                      <a:srgbClr val="FF000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segrejemo za 1K.</a:t>
                </a:r>
                <a:endParaRPr lang="sl-SI" sz="2500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6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183" y="2530292"/>
                <a:ext cx="9144000" cy="513282"/>
              </a:xfrm>
              <a:prstGeom prst="rect">
                <a:avLst/>
              </a:prstGeom>
              <a:blipFill>
                <a:blip r:embed="rId3"/>
                <a:stretch>
                  <a:fillRect t="-3571" r="-667" b="-2619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720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7" grpId="0"/>
      <p:bldP spid="8" grpId="0"/>
      <p:bldP spid="9" grpId="0"/>
      <p:bldP spid="10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630" y="2110565"/>
            <a:ext cx="7592739" cy="4594405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14793" y="220357"/>
            <a:ext cx="114674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Časovno spreminjanje temperature vode med segrevanjem</a:t>
            </a:r>
            <a:endParaRPr lang="sl-SI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3"/>
              <p:cNvSpPr txBox="1"/>
              <p:nvPr/>
            </p:nvSpPr>
            <p:spPr>
              <a:xfrm>
                <a:off x="6955435" y="3698552"/>
                <a:ext cx="281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sl-SI" sz="32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1" i="1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sl-SI" sz="3200" b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l-SI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sl-SI" sz="32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sl-SI" sz="3200" dirty="0"/>
              </a:p>
            </p:txBody>
          </p:sp>
        </mc:Choice>
        <mc:Fallback xmlns="">
          <p:sp>
            <p:nvSpPr>
              <p:cNvPr id="4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435" y="3698552"/>
                <a:ext cx="281815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jeZBesedilom 4"/>
              <p:cNvSpPr txBox="1"/>
              <p:nvPr/>
            </p:nvSpPr>
            <p:spPr>
              <a:xfrm>
                <a:off x="472190" y="2552536"/>
                <a:ext cx="281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sl-SI" sz="32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1" i="1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sl-SI" sz="3200" b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l-SI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sl-SI" sz="32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sl-SI" sz="3200" dirty="0"/>
              </a:p>
            </p:txBody>
          </p:sp>
        </mc:Choice>
        <mc:Fallback xmlns="">
          <p:sp>
            <p:nvSpPr>
              <p:cNvPr id="5" name="PoljeZBesedilom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90" y="2552536"/>
                <a:ext cx="281815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6370820" y="4709318"/>
                <a:ext cx="31029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1" smtClean="0"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sl-SI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sl-SI" sz="2800" b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𝐓</m:t>
                          </m:r>
                        </m:sub>
                      </m:sSub>
                      <m:r>
                        <a:rPr lang="sl-SI" sz="2800" b="1" i="0">
                          <a:latin typeface="Cambria Math" panose="02040503050406030204" pitchFamily="18" charset="0"/>
                        </a:rPr>
                        <m:t>∙∆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sl-SI" sz="2800" dirty="0"/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820" y="4709318"/>
                <a:ext cx="310296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6"/>
              <p:cNvSpPr txBox="1"/>
              <p:nvPr/>
            </p:nvSpPr>
            <p:spPr>
              <a:xfrm>
                <a:off x="5638801" y="6120087"/>
                <a:ext cx="31029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1" smtClean="0"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sl-SI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sl-SI" sz="2800" b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𝐋</m:t>
                          </m:r>
                        </m:sub>
                      </m:sSub>
                      <m:r>
                        <a:rPr lang="sl-SI" sz="2800" b="1">
                          <a:latin typeface="Cambria Math" panose="02040503050406030204" pitchFamily="18" charset="0"/>
                        </a:rPr>
                        <m:t>∙∆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sl-SI" sz="2800" dirty="0"/>
              </a:p>
            </p:txBody>
          </p:sp>
        </mc:Choice>
        <mc:Fallback xmlns="">
          <p:sp>
            <p:nvSpPr>
              <p:cNvPr id="7" name="PoljeZBesedilom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1" y="6120087"/>
                <a:ext cx="310296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7"/>
              <p:cNvSpPr txBox="1"/>
              <p:nvPr/>
            </p:nvSpPr>
            <p:spPr>
              <a:xfrm>
                <a:off x="9266420" y="2689150"/>
                <a:ext cx="3102964" cy="992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1" smtClean="0"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sl-SI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sl-SI" sz="2800" b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sl-SI" sz="28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l-SI" sz="2800" b="1">
                          <a:latin typeface="Cambria Math" panose="02040503050406030204" pitchFamily="18" charset="0"/>
                        </a:rPr>
                        <m:t>∙∆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sl-SI" sz="2800" dirty="0" smtClean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sl-SI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sl-SI" sz="2800" b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sl-SI" sz="28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sub>
                      </m:sSub>
                      <m:r>
                        <a:rPr lang="sl-SI" sz="2800" b="1">
                          <a:latin typeface="Cambria Math" panose="02040503050406030204" pitchFamily="18" charset="0"/>
                        </a:rPr>
                        <m:t>∙∆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sl-SI" sz="2800" b="1" dirty="0" smtClean="0"/>
              </a:p>
            </p:txBody>
          </p:sp>
        </mc:Choice>
        <mc:Fallback xmlns=""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6420" y="2689150"/>
                <a:ext cx="3102964" cy="9927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PoljeZBesedilom 9"/>
          <p:cNvSpPr txBox="1"/>
          <p:nvPr/>
        </p:nvSpPr>
        <p:spPr>
          <a:xfrm>
            <a:off x="1744993" y="3312526"/>
            <a:ext cx="1379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/>
              <a:t>VRELIŠČE</a:t>
            </a:r>
          </a:p>
        </p:txBody>
      </p:sp>
      <p:sp>
        <p:nvSpPr>
          <p:cNvPr id="11" name="PoljeZBesedilom 10"/>
          <p:cNvSpPr txBox="1"/>
          <p:nvPr/>
        </p:nvSpPr>
        <p:spPr>
          <a:xfrm>
            <a:off x="1911247" y="5232538"/>
            <a:ext cx="1379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/>
              <a:t>TALIŠČE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315859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1791" y="1856472"/>
            <a:ext cx="7497632" cy="4131861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314793" y="220357"/>
            <a:ext cx="11467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600" dirty="0"/>
              <a:t>S</a:t>
            </a:r>
            <a:r>
              <a:rPr lang="sl-SI" sz="3600" dirty="0" smtClean="0"/>
              <a:t>preminjanje temperature vode med dovajanjem toplote</a:t>
            </a:r>
            <a:endParaRPr lang="sl-SI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PoljeZBesedilom 4"/>
              <p:cNvSpPr txBox="1"/>
              <p:nvPr/>
            </p:nvSpPr>
            <p:spPr>
              <a:xfrm>
                <a:off x="2237509" y="5741714"/>
                <a:ext cx="9065075" cy="9745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0">
                              <a:latin typeface="Cambria Math" panose="02040503050406030204" pitchFamily="18" charset="0"/>
                            </a:rPr>
                            <m:t>𝐐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𝐋</m:t>
                          </m:r>
                        </m:sub>
                      </m:sSub>
                      <m:r>
                        <a:rPr lang="sl-SI" sz="28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800" b="1" i="0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sl-SI" sz="2800" b="1" i="0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𝐋</m:t>
                          </m:r>
                        </m:sub>
                      </m:sSub>
                      <m:r>
                        <a:rPr lang="sl-SI" sz="2800" b="1" i="0">
                          <a:latin typeface="Cambria Math" panose="02040503050406030204" pitchFamily="18" charset="0"/>
                        </a:rPr>
                        <m:t>∙∆</m:t>
                      </m:r>
                      <m:r>
                        <a:rPr lang="sl-SI" sz="2800" b="1" i="0">
                          <a:latin typeface="Cambria Math" panose="02040503050406030204" pitchFamily="18" charset="0"/>
                        </a:rPr>
                        <m:t>𝐓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𝐤𝐠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2800" b="1" i="0" smtClean="0">
                          <a:ln>
                            <a:solidFill>
                              <a:srgbClr val="FFFF00"/>
                            </a:solidFill>
                          </a:ln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l-SI" sz="2800" b="1" i="0" smtClean="0">
                          <a:ln>
                            <a:solidFill>
                              <a:srgbClr val="FFFF00"/>
                            </a:solidFill>
                          </a:ln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l-SI" sz="2800" b="1" i="0" smtClean="0">
                          <a:ln>
                            <a:solidFill>
                              <a:srgbClr val="FFFF00"/>
                            </a:solidFill>
                          </a:ln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𝟎𝟎</m:t>
                      </m:r>
                      <m:f>
                        <m:fPr>
                          <m:ctrlPr>
                            <a:rPr lang="sl-SI" sz="2800" b="1" i="1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800" b="1" i="0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r>
                            <a:rPr lang="sl-SI" sz="2800" b="1" i="0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𝐤𝐠</m:t>
                          </m:r>
                          <m:r>
                            <a:rPr lang="sl-SI" sz="2800" b="1" i="0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2800" b="1" i="0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𝐊</m:t>
                          </m:r>
                        </m:den>
                      </m:f>
                      <m:r>
                        <a:rPr lang="sl-SI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𝐊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𝐤𝐉</m:t>
                      </m:r>
                      <m:r>
                        <a:rPr lang="sl-SI" sz="2800" b="1" i="0" smtClean="0">
                          <a:latin typeface="Cambria Math" panose="02040503050406030204" pitchFamily="18" charset="0"/>
                        </a:rPr>
                        <m:t>   </m:t>
                      </m:r>
                    </m:oMath>
                  </m:oMathPara>
                </a14:m>
                <a:endParaRPr lang="sl-SI" sz="2800" dirty="0"/>
              </a:p>
            </p:txBody>
          </p:sp>
        </mc:Choice>
        <mc:Fallback>
          <p:sp>
            <p:nvSpPr>
              <p:cNvPr id="5" name="PoljeZBesedilom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7509" y="5741714"/>
                <a:ext cx="9065075" cy="97456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-583880" y="3922402"/>
                <a:ext cx="4601980" cy="1218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2400" b="1">
                            <a:latin typeface="Cambria Math" panose="02040503050406030204" pitchFamily="18" charset="0"/>
                          </a:rPr>
                          <m:t>𝐐</m:t>
                        </m:r>
                      </m:e>
                      <m:sub>
                        <m:r>
                          <a:rPr lang="sl-SI" sz="2400" b="1" i="0" smtClean="0">
                            <a:latin typeface="Cambria Math" panose="02040503050406030204" pitchFamily="18" charset="0"/>
                          </a:rPr>
                          <m:t>𝐭</m:t>
                        </m:r>
                      </m:sub>
                    </m:sSub>
                    <m:r>
                      <a:rPr lang="sl-SI" sz="24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sl-SI" sz="2400" b="1" i="1">
                        <a:latin typeface="Cambria Math" panose="02040503050406030204" pitchFamily="18" charset="0"/>
                      </a:rPr>
                      <m:t>𝐦</m:t>
                    </m:r>
                    <m:r>
                      <a:rPr lang="sl-SI" sz="2400" b="1">
                        <a:latin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l-SI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24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sl-SI" sz="24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sl-SI" sz="2400" b="1" i="1" dirty="0" smtClean="0">
                    <a:latin typeface="Cambria Math" panose="02040503050406030204" pitchFamily="18" charset="0"/>
                  </a:rPr>
                  <a:t>=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𝐤𝐠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2400" b="1" i="0" smtClean="0">
                          <a:ln>
                            <a:solidFill>
                              <a:srgbClr val="FFFF00"/>
                            </a:solidFill>
                          </a:ln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𝟑𝟑𝟔</m:t>
                      </m:r>
                      <m:f>
                        <m:fPr>
                          <m:ctrlPr>
                            <a:rPr lang="sl-SI" sz="2400" b="1" i="1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400" b="1" i="0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𝐤𝐉</m:t>
                          </m:r>
                        </m:num>
                        <m:den>
                          <m:r>
                            <a:rPr lang="sl-SI" sz="2400" b="1" i="0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𝐤𝐠</m:t>
                          </m:r>
                        </m:den>
                      </m:f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𝟑𝟑𝟔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𝐤𝐉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sl-SI" sz="2400" b="1" dirty="0" smtClean="0"/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83880" y="3922402"/>
                <a:ext cx="4601980" cy="1218026"/>
              </a:xfrm>
              <a:prstGeom prst="rect">
                <a:avLst/>
              </a:prstGeom>
              <a:blipFill>
                <a:blip r:embed="rId10"/>
                <a:stretch>
                  <a:fillRect t="-400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PoljeZBesedilom 6"/>
              <p:cNvSpPr txBox="1"/>
              <p:nvPr/>
            </p:nvSpPr>
            <p:spPr>
              <a:xfrm>
                <a:off x="3717261" y="3762020"/>
                <a:ext cx="7456131" cy="1218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400" b="1">
                              <a:latin typeface="Cambria Math" panose="02040503050406030204" pitchFamily="18" charset="0"/>
                            </a:rPr>
                            <m:t>𝐐</m:t>
                          </m:r>
                        </m:e>
                        <m:sub>
                          <m:r>
                            <a:rPr lang="sl-SI" sz="2400" b="1" i="0" smtClean="0">
                              <a:latin typeface="Cambria Math" panose="02040503050406030204" pitchFamily="18" charset="0"/>
                            </a:rPr>
                            <m:t>𝐕</m:t>
                          </m:r>
                        </m:sub>
                      </m:sSub>
                      <m:r>
                        <a:rPr lang="sl-SI" sz="24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400" b="1" i="1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sl-SI" sz="2400" b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l-SI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400" b="1" i="0" smtClean="0"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sl-SI" sz="2400" b="1" i="0" smtClean="0">
                              <a:latin typeface="Cambria Math" panose="02040503050406030204" pitchFamily="18" charset="0"/>
                            </a:rPr>
                            <m:t>𝐕</m:t>
                          </m:r>
                        </m:sub>
                      </m:sSub>
                      <m:r>
                        <a:rPr lang="sl-SI" sz="2400" b="1" i="0">
                          <a:latin typeface="Cambria Math" panose="02040503050406030204" pitchFamily="18" charset="0"/>
                        </a:rPr>
                        <m:t>∙∆</m:t>
                      </m:r>
                      <m:r>
                        <a:rPr lang="sl-SI" sz="2400" b="1" i="1">
                          <a:latin typeface="Cambria Math" panose="02040503050406030204" pitchFamily="18" charset="0"/>
                        </a:rPr>
                        <m:t>𝐓</m:t>
                      </m:r>
                      <m:r>
                        <a:rPr lang="sl-SI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𝐤𝐠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 ∙</m:t>
                      </m:r>
                      <m:r>
                        <a:rPr lang="sl-SI" sz="2400" b="1" i="0" smtClean="0">
                          <a:ln>
                            <a:solidFill>
                              <a:srgbClr val="FFFF00"/>
                            </a:solidFill>
                          </a:ln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𝟒𝟐𝟎𝟎</m:t>
                      </m:r>
                      <m:f>
                        <m:fPr>
                          <m:ctrlPr>
                            <a:rPr lang="sl-SI" sz="2400" b="1" i="1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400" b="1" i="0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𝐉</m:t>
                          </m:r>
                        </m:num>
                        <m:den>
                          <m:r>
                            <a:rPr lang="sl-SI" sz="2400" b="1" i="0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𝐤𝐠</m:t>
                          </m:r>
                          <m:r>
                            <a:rPr lang="sl-SI" sz="2400" b="1" i="0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2400" b="1" i="0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𝐊</m:t>
                          </m:r>
                        </m:den>
                      </m:f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𝐊</m:t>
                      </m:r>
                      <m:r>
                        <a:rPr lang="sl-SI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l-SI" sz="2400" b="1" i="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sl-SI" sz="2400" b="1" dirty="0" smtClean="0">
                    <a:ea typeface="Cambria Math" panose="02040503050406030204" pitchFamily="18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sl-SI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       </m:t>
                    </m:r>
                    <m:r>
                      <a:rPr lang="sl-SI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l-SI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𝟒𝟐𝟎</m:t>
                    </m:r>
                    <m:r>
                      <a:rPr lang="sl-SI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l-SI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𝐤𝐉</m:t>
                    </m:r>
                    <m:r>
                      <a:rPr lang="sl-SI" sz="2400" b="1" i="0" smtClean="0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sl-SI" sz="2400" dirty="0" smtClean="0"/>
                  <a:t>    </a:t>
                </a:r>
                <a:endParaRPr lang="sl-SI" sz="2400" dirty="0"/>
              </a:p>
            </p:txBody>
          </p:sp>
        </mc:Choice>
        <mc:Fallback>
          <p:sp>
            <p:nvSpPr>
              <p:cNvPr id="7" name="PoljeZBesedilom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7261" y="3762020"/>
                <a:ext cx="7456131" cy="1218026"/>
              </a:xfrm>
              <a:prstGeom prst="rect">
                <a:avLst/>
              </a:prstGeom>
              <a:blipFill>
                <a:blip r:embed="rId11"/>
                <a:stretch>
                  <a:fillRect b="-550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7"/>
              <p:cNvSpPr txBox="1"/>
              <p:nvPr/>
            </p:nvSpPr>
            <p:spPr>
              <a:xfrm>
                <a:off x="5218564" y="2832522"/>
                <a:ext cx="5921116" cy="858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400" b="1">
                              <a:latin typeface="Cambria Math" panose="02040503050406030204" pitchFamily="18" charset="0"/>
                            </a:rPr>
                            <m:t>𝐐</m:t>
                          </m:r>
                        </m:e>
                        <m:sub>
                          <m:r>
                            <a:rPr lang="sl-SI" sz="2400" b="1" i="0" smtClean="0">
                              <a:latin typeface="Cambria Math" panose="02040503050406030204" pitchFamily="18" charset="0"/>
                            </a:rPr>
                            <m:t>𝐢</m:t>
                          </m:r>
                        </m:sub>
                      </m:sSub>
                      <m:r>
                        <a:rPr lang="sl-SI" sz="24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400" b="1" i="1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sl-SI" sz="2400" b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l-SI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4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  <m:sub>
                          <m:r>
                            <a:rPr lang="sl-SI" sz="2400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sl-SI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l-SI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400" b="1" i="1" smtClean="0">
                          <a:latin typeface="Cambria Math" panose="02040503050406030204" pitchFamily="18" charset="0"/>
                        </a:rPr>
                        <m:t>𝒌𝒈</m:t>
                      </m:r>
                      <m:r>
                        <a:rPr lang="sl-SI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2400" b="1" i="1" smtClean="0">
                          <a:ln>
                            <a:solidFill>
                              <a:srgbClr val="FFFF00"/>
                            </a:solidFill>
                          </a:ln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𝟐𝟐𝟔𝟎</m:t>
                      </m:r>
                      <m:f>
                        <m:fPr>
                          <m:ctrlPr>
                            <a:rPr lang="sl-SI" sz="2400" b="1" i="1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400" b="1" i="1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𝒌𝑱</m:t>
                          </m:r>
                        </m:num>
                        <m:den>
                          <m:r>
                            <a:rPr lang="sl-SI" sz="2400" b="1" i="1" smtClean="0">
                              <a:ln>
                                <a:solidFill>
                                  <a:srgbClr val="FFFF00"/>
                                </a:solidFill>
                              </a:ln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𝒌𝒈</m:t>
                          </m:r>
                        </m:den>
                      </m:f>
                      <m:r>
                        <a:rPr lang="sl-SI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𝟐𝟐𝟔𝟎</m:t>
                      </m:r>
                      <m:r>
                        <a:rPr lang="sl-SI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l-SI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𝒌𝑱</m:t>
                      </m:r>
                      <m:r>
                        <a:rPr lang="sl-SI" sz="2400" b="0" i="0" smtClean="0">
                          <a:latin typeface="Cambria Math" panose="02040503050406030204" pitchFamily="18" charset="0"/>
                        </a:rPr>
                        <m:t>    </m:t>
                      </m:r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564" y="2832522"/>
                <a:ext cx="5921116" cy="8585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PoljeZBesedilom 8"/>
              <p:cNvSpPr txBox="1"/>
              <p:nvPr/>
            </p:nvSpPr>
            <p:spPr>
              <a:xfrm>
                <a:off x="7788258" y="838972"/>
                <a:ext cx="3102964" cy="1485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l-SI" sz="1600" dirty="0" smtClean="0">
                    <a:latin typeface="Cambria Math" panose="02040503050406030204" pitchFamily="18" charset="0"/>
                  </a:rPr>
                  <a:t>Segrevanje pare pri konstantnem  tlaku ali prostornini: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>
                              <a:latin typeface="Cambria Math" panose="02040503050406030204" pitchFamily="18" charset="0"/>
                            </a:rPr>
                            <m:t>𝐐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𝐏</m:t>
                          </m:r>
                        </m:sub>
                      </m:sSub>
                      <m:r>
                        <a:rPr lang="sl-SI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sl-SI" sz="2800" b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sl-SI" sz="28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l-SI" sz="2800" b="1">
                          <a:latin typeface="Cambria Math" panose="02040503050406030204" pitchFamily="18" charset="0"/>
                        </a:rPr>
                        <m:t>∙∆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sl-SI" sz="2800" dirty="0" smtClean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>
                              <a:latin typeface="Cambria Math" panose="02040503050406030204" pitchFamily="18" charset="0"/>
                            </a:rPr>
                            <m:t>𝐐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</a:rPr>
                            <m:t>𝐏</m:t>
                          </m:r>
                        </m:sub>
                      </m:sSub>
                      <m:r>
                        <a:rPr lang="sl-SI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sl-SI" sz="2800" b="1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sl-SI" sz="28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sub>
                      </m:sSub>
                      <m:r>
                        <a:rPr lang="sl-SI" sz="2800" b="1">
                          <a:latin typeface="Cambria Math" panose="02040503050406030204" pitchFamily="18" charset="0"/>
                        </a:rPr>
                        <m:t>∙∆</m:t>
                      </m:r>
                      <m:r>
                        <a:rPr lang="sl-SI" sz="2800" b="1" i="1">
                          <a:latin typeface="Cambria Math" panose="02040503050406030204" pitchFamily="18" charset="0"/>
                        </a:rPr>
                        <m:t>𝐓</m:t>
                      </m:r>
                    </m:oMath>
                  </m:oMathPara>
                </a14:m>
                <a:endParaRPr lang="sl-SI" sz="2800" b="1" dirty="0" smtClean="0"/>
              </a:p>
            </p:txBody>
          </p:sp>
        </mc:Choice>
        <mc:Fallback>
          <p:sp>
            <p:nvSpPr>
              <p:cNvPr id="9" name="PoljeZBesedilom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8258" y="838972"/>
                <a:ext cx="3102964" cy="1485150"/>
              </a:xfrm>
              <a:prstGeom prst="rect">
                <a:avLst/>
              </a:prstGeom>
              <a:blipFill>
                <a:blip r:embed="rId13"/>
                <a:stretch>
                  <a:fillRect t="-1646" r="-334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PoljeZBesedilom 1"/>
          <p:cNvSpPr txBox="1"/>
          <p:nvPr/>
        </p:nvSpPr>
        <p:spPr>
          <a:xfrm>
            <a:off x="3912434" y="5436963"/>
            <a:ext cx="67006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b="1" dirty="0" smtClean="0"/>
              <a:t>42    378      798                                                                                  3058 </a:t>
            </a:r>
            <a:endParaRPr lang="sl-SI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jeZBesedilom 9"/>
              <p:cNvSpPr txBox="1"/>
              <p:nvPr/>
            </p:nvSpPr>
            <p:spPr>
              <a:xfrm>
                <a:off x="1513769" y="2682337"/>
                <a:ext cx="2000151" cy="378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𝐕𝐑𝐄𝐋𝐈</m:t>
                      </m:r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ŠČ</m:t>
                      </m:r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𝐄</m:t>
                      </m:r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: </m:t>
                      </m:r>
                      <m:sSub>
                        <m:sSubPr>
                          <m:ctrlPr>
                            <a:rPr lang="sl-SI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0" smtClean="0">
                              <a:latin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sl-SI" b="1" i="0" smtClean="0">
                              <a:latin typeface="Cambria Math" panose="02040503050406030204" pitchFamily="18" charset="0"/>
                            </a:rPr>
                            <m:t>𝐯</m:t>
                          </m:r>
                        </m:sub>
                      </m:sSub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l-SI" b="1" dirty="0"/>
              </a:p>
            </p:txBody>
          </p:sp>
        </mc:Choice>
        <mc:Fallback xmlns="">
          <p:sp>
            <p:nvSpPr>
              <p:cNvPr id="10" name="PoljeZBesedilom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769" y="2682337"/>
                <a:ext cx="2000151" cy="37805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jeZBesedilom 10"/>
              <p:cNvSpPr txBox="1"/>
              <p:nvPr/>
            </p:nvSpPr>
            <p:spPr>
              <a:xfrm>
                <a:off x="1717110" y="5169674"/>
                <a:ext cx="2000151" cy="378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𝐓𝐀𝐋𝐈</m:t>
                      </m:r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ŠČ</m:t>
                      </m:r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𝐄</m:t>
                      </m:r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: </m:t>
                      </m:r>
                      <m:sSub>
                        <m:sSubPr>
                          <m:ctrlPr>
                            <a:rPr lang="sl-SI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0" smtClean="0">
                              <a:latin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sl-SI" b="1" i="0" smtClean="0">
                              <a:latin typeface="Cambria Math" panose="02040503050406030204" pitchFamily="18" charset="0"/>
                            </a:rPr>
                            <m:t>𝐭</m:t>
                          </m:r>
                        </m:sub>
                      </m:sSub>
                      <m:r>
                        <a:rPr lang="sl-SI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l-SI" b="1" dirty="0"/>
              </a:p>
            </p:txBody>
          </p:sp>
        </mc:Choice>
        <mc:Fallback xmlns="">
          <p:sp>
            <p:nvSpPr>
              <p:cNvPr id="11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110" y="5169674"/>
                <a:ext cx="2000151" cy="37805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Slika 1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9740" y="5436963"/>
            <a:ext cx="2213040" cy="1012024"/>
          </a:xfrm>
          <a:prstGeom prst="rect">
            <a:avLst/>
          </a:prstGeom>
        </p:spPr>
      </p:pic>
      <p:cxnSp>
        <p:nvCxnSpPr>
          <p:cNvPr id="14" name="Raven puščični povezovalnik 13"/>
          <p:cNvCxnSpPr/>
          <p:nvPr/>
        </p:nvCxnSpPr>
        <p:spPr>
          <a:xfrm flipH="1">
            <a:off x="1049311" y="5811397"/>
            <a:ext cx="46445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2FCA60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782643" y="5112557"/>
            <a:ext cx="1235075" cy="1387475"/>
          </a:xfrm>
          <a:prstGeom prst="rect">
            <a:avLst/>
          </a:prstGeom>
        </p:spPr>
      </p:pic>
      <p:pic>
        <p:nvPicPr>
          <p:cNvPr id="16" name="D186A37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782643" y="3284223"/>
            <a:ext cx="1417637" cy="1539875"/>
          </a:xfrm>
          <a:prstGeom prst="rect">
            <a:avLst/>
          </a:prstGeom>
        </p:spPr>
      </p:pic>
      <p:pic>
        <p:nvPicPr>
          <p:cNvPr id="17" name="0985E5B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807177" y="1149421"/>
            <a:ext cx="1417637" cy="1600200"/>
          </a:xfrm>
          <a:prstGeom prst="rect">
            <a:avLst/>
          </a:prstGeom>
        </p:spPr>
      </p:pic>
      <p:pic>
        <p:nvPicPr>
          <p:cNvPr id="19" name="Slika 1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850" y="1852152"/>
            <a:ext cx="1869196" cy="97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2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3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video>
              <p:cMediaNode vol="80000">
                <p:cTn id="64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video>
              <p:cMediaNode vol="80000">
                <p:cTn id="65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2" grpId="0" animBg="1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314793" y="220357"/>
            <a:ext cx="11467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Merjenj specifične toplote snovi</a:t>
            </a:r>
            <a:endParaRPr lang="sl-SI" sz="5400" dirty="0"/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133" y="3738317"/>
            <a:ext cx="3540863" cy="2661013"/>
          </a:xfrm>
          <a:prstGeom prst="rect">
            <a:avLst/>
          </a:prstGeom>
        </p:spPr>
      </p:pic>
      <p:pic>
        <p:nvPicPr>
          <p:cNvPr id="11" name="Slika 10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7328" y="3812513"/>
            <a:ext cx="3442954" cy="2586817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7328" y="1356484"/>
            <a:ext cx="3057049" cy="219360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2248" y="1326291"/>
            <a:ext cx="2870264" cy="2211515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4424036" y="3026872"/>
            <a:ext cx="1966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KAPLJEVINA</a:t>
            </a:r>
            <a:endParaRPr lang="sl-SI" sz="2800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9615796" y="3026872"/>
            <a:ext cx="1966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TRDNINE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78695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708</Words>
  <Application>Microsoft Office PowerPoint</Application>
  <PresentationFormat>Širokozaslonsko</PresentationFormat>
  <Paragraphs>75</Paragraphs>
  <Slides>22</Slides>
  <Notes>0</Notes>
  <HiddenSlides>0</HiddenSlides>
  <MMClips>3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Cambria</vt:lpstr>
      <vt:lpstr>Cambria Math</vt:lpstr>
      <vt:lpstr>Verdana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Angela</dc:creator>
  <cp:lastModifiedBy>Angela Petek</cp:lastModifiedBy>
  <cp:revision>54</cp:revision>
  <dcterms:created xsi:type="dcterms:W3CDTF">2020-04-10T06:50:08Z</dcterms:created>
  <dcterms:modified xsi:type="dcterms:W3CDTF">2021-04-22T06:22:35Z</dcterms:modified>
</cp:coreProperties>
</file>