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7" r:id="rId3"/>
    <p:sldId id="270" r:id="rId4"/>
    <p:sldId id="258" r:id="rId5"/>
    <p:sldId id="275" r:id="rId6"/>
    <p:sldId id="276" r:id="rId7"/>
    <p:sldId id="259" r:id="rId8"/>
    <p:sldId id="266" r:id="rId9"/>
    <p:sldId id="268" r:id="rId10"/>
    <p:sldId id="271" r:id="rId11"/>
    <p:sldId id="257" r:id="rId12"/>
    <p:sldId id="269" r:id="rId13"/>
    <p:sldId id="265" r:id="rId14"/>
    <p:sldId id="274" r:id="rId15"/>
    <p:sldId id="261" r:id="rId16"/>
    <p:sldId id="277" r:id="rId17"/>
    <p:sldId id="278" r:id="rId18"/>
    <p:sldId id="263" r:id="rId19"/>
    <p:sldId id="272" r:id="rId20"/>
    <p:sldId id="273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592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778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057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64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096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421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918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767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965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4791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345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10ECE-22B5-4B59-AB69-FDA04EFD3751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D3440-518D-4F9A-8786-69EEEFA54F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887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https://slideplayer.com/slide/1154508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ucbeniki.sio.si/fizika9/187/konvekcija.mp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hyperlink" Target="https://eucbeniki.sio.si/fizika9/187/sevanje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7&amp;v=utw2mgajtNw&amp;feature=emb_logo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://www2.arnes.si/~sssknm1/test_slike/rodsmall.gif" TargetMode="External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hyperlink" Target="https://upload.wikimedia.org/wikipedia/commons/thumb/f/f0/Steam_engine_in_action.gif/350px-Steam_engine_in_action.gif" TargetMode="External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cbeniki.sio.si/nar6/1216/balon_in_sveca.mp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2.nauk.si/materials/272/out-501820/index.html#state=1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ucbeniki.sio.si/fizika9/187/prevajanje_toplote.1.mp4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993629" y="2954116"/>
            <a:ext cx="630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/>
              <a:t>Toplotni </a:t>
            </a:r>
            <a:r>
              <a:rPr lang="sl-SI" sz="4400" dirty="0" smtClean="0"/>
              <a:t>tok in načini prehajanja toplote</a:t>
            </a:r>
            <a:endParaRPr lang="sl-SI" sz="4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966" y="805634"/>
            <a:ext cx="3017782" cy="12497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547" y="300386"/>
            <a:ext cx="2093975" cy="251146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" y="2055422"/>
            <a:ext cx="2324100" cy="295160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2416" y="4621346"/>
            <a:ext cx="2628900" cy="17335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422" y="4451045"/>
            <a:ext cx="2657475" cy="171450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5783" y="4509285"/>
            <a:ext cx="2971800" cy="1957673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0095" y="2545295"/>
            <a:ext cx="2466975" cy="184785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416" y="300386"/>
            <a:ext cx="3218688" cy="25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609" y="5043451"/>
            <a:ext cx="2681097" cy="17716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52" y="3220073"/>
            <a:ext cx="2562225" cy="17811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b="13488"/>
          <a:stretch/>
        </p:blipFill>
        <p:spPr>
          <a:xfrm>
            <a:off x="330300" y="5084150"/>
            <a:ext cx="2669477" cy="173095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777" y="5076769"/>
            <a:ext cx="3608832" cy="172688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6"/>
          <a:srcRect l="16632" t="17451" r="17123" b="15512"/>
          <a:stretch/>
        </p:blipFill>
        <p:spPr>
          <a:xfrm>
            <a:off x="2999777" y="0"/>
            <a:ext cx="9136390" cy="5198124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9706" y="5149525"/>
            <a:ext cx="2857500" cy="160020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300" y="163617"/>
            <a:ext cx="2741867" cy="300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5" y="1050482"/>
            <a:ext cx="4619625" cy="288607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16" y="4511562"/>
            <a:ext cx="4876800" cy="1743075"/>
          </a:xfrm>
          <a:prstGeom prst="rect">
            <a:avLst/>
          </a:prstGeom>
        </p:spPr>
      </p:pic>
      <p:pic>
        <p:nvPicPr>
          <p:cNvPr id="5" name="Slika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1516" y="1050482"/>
            <a:ext cx="6632448" cy="497433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Konvekcija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179958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64974" t="31914" r="1553" b="17133"/>
          <a:stretch/>
        </p:blipFill>
        <p:spPr>
          <a:xfrm>
            <a:off x="2611015" y="1050482"/>
            <a:ext cx="6576385" cy="5628244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Konvekcija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9190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59" y="913864"/>
            <a:ext cx="3086100" cy="213741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Sevanje</a:t>
            </a:r>
            <a:endParaRPr lang="sl-SI" sz="4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502" y="241189"/>
            <a:ext cx="4456806" cy="304924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088" y="3559703"/>
            <a:ext cx="4427220" cy="314706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300" y="3243360"/>
            <a:ext cx="3429000" cy="349758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300" y="3860718"/>
            <a:ext cx="3511296" cy="2765146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3614" y="1433472"/>
            <a:ext cx="2781300" cy="204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7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52" y="1584667"/>
            <a:ext cx="4871126" cy="4705301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Sevanje</a:t>
            </a:r>
            <a:endParaRPr lang="sl-SI" sz="4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6588" t="26919" r="10808" b="22086"/>
          <a:stretch/>
        </p:blipFill>
        <p:spPr>
          <a:xfrm>
            <a:off x="5760720" y="2982285"/>
            <a:ext cx="6047200" cy="248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8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490" y="313002"/>
            <a:ext cx="7590949" cy="622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OŠ Gabrovka\F9\Toplotni tok\Bachelor-Cooking_Boil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840" y="0"/>
            <a:ext cx="8485632" cy="685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2501104" y="108232"/>
            <a:ext cx="78433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 načinov prenosa toplote je na sliki?</a:t>
            </a:r>
          </a:p>
        </p:txBody>
      </p:sp>
    </p:spTree>
    <p:extLst>
      <p:ext uri="{BB962C8B-B14F-4D97-AF65-F5344CB8AC3E}">
        <p14:creationId xmlns:p14="http://schemas.microsoft.com/office/powerpoint/2010/main" val="16686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430" y="1417150"/>
            <a:ext cx="4645555" cy="464555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932144" y="636656"/>
            <a:ext cx="78433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 načinov prenosa toplote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preprečuje termovka in na kakšen način?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Toplotni stroji</a:t>
            </a:r>
            <a:endParaRPr lang="sl-SI" sz="44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61" y="2101485"/>
            <a:ext cx="4613720" cy="2878646"/>
          </a:xfrm>
          <a:prstGeom prst="rect">
            <a:avLst/>
          </a:prstGeom>
        </p:spPr>
      </p:pic>
      <p:pic>
        <p:nvPicPr>
          <p:cNvPr id="7" name="Slika 6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168" y="2083483"/>
            <a:ext cx="3531299" cy="284730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004" y="2083483"/>
            <a:ext cx="18097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8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41" y="1365418"/>
            <a:ext cx="2587123" cy="3189947"/>
          </a:xfrm>
          <a:prstGeom prst="rect">
            <a:avLst/>
          </a:prstGeom>
        </p:spPr>
      </p:pic>
      <p:pic>
        <p:nvPicPr>
          <p:cNvPr id="3" name="Slika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614" y="1705907"/>
            <a:ext cx="3476625" cy="1057275"/>
          </a:xfrm>
          <a:prstGeom prst="rect">
            <a:avLst/>
          </a:prstGeom>
        </p:spPr>
      </p:pic>
      <p:pic>
        <p:nvPicPr>
          <p:cNvPr id="4" name="Slika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074" y="3904144"/>
            <a:ext cx="3333750" cy="21717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2553" y="1637165"/>
            <a:ext cx="3394303" cy="2199872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2714548" y="183149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Toplotni stroji-parni stroj</a:t>
            </a:r>
            <a:endParaRPr lang="sl-SI" sz="4400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773" y="4895030"/>
            <a:ext cx="2264761" cy="132571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6154" y="4326731"/>
            <a:ext cx="3384183" cy="217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3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2" y="1698054"/>
            <a:ext cx="5686425" cy="4629150"/>
          </a:xfrm>
          <a:prstGeom prst="rect">
            <a:avLst/>
          </a:prstGeom>
        </p:spPr>
      </p:pic>
      <p:pic>
        <p:nvPicPr>
          <p:cNvPr id="3" name="Slika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616" y="1698054"/>
            <a:ext cx="6122384" cy="461486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Toplotni tok</a:t>
            </a:r>
            <a:endParaRPr lang="sl-SI" sz="44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84722" y="1143435"/>
            <a:ext cx="6283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Zakaj je kovin na otip hladna, stiropor pa ne?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213973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058" y="1629699"/>
            <a:ext cx="2936942" cy="3311146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2714548" y="183149"/>
            <a:ext cx="630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Toplotni stroji-hladilnik, toplotna črpalka</a:t>
            </a:r>
            <a:endParaRPr lang="sl-SI" sz="44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384" y="5621721"/>
            <a:ext cx="1803999" cy="1011999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83" y="1823089"/>
            <a:ext cx="1943100" cy="292436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872" y="1629699"/>
            <a:ext cx="6583680" cy="340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5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Toplotni tok</a:t>
            </a:r>
            <a:endParaRPr lang="sl-SI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633834" y="3442708"/>
                <a:ext cx="4577728" cy="12618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1"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sl-SI" sz="4000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40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4000" b="1" i="0">
                              <a:latin typeface="Cambria Math" panose="02040503050406030204" pitchFamily="18" charset="0"/>
                            </a:rPr>
                            <m:t>𝐐</m:t>
                          </m:r>
                        </m:num>
                        <m:den>
                          <m:r>
                            <a:rPr lang="sl-SI" sz="40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sl-SI" sz="4000" b="0" i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sl-SI" sz="40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4000" b="0" i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sl-SI" sz="4000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4000" b="1" i="0">
                                  <a:latin typeface="Cambria Math" panose="02040503050406030204" pitchFamily="18" charset="0"/>
                                </a:rPr>
                                <m:t>𝐉</m:t>
                              </m:r>
                            </m:num>
                            <m:den>
                              <m:r>
                                <a:rPr lang="sl-SI" sz="40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den>
                          </m:f>
                          <m:r>
                            <a:rPr lang="sl-SI" sz="4000" b="0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l-SI" sz="4000" b="1" i="0">
                              <a:latin typeface="Cambria Math" panose="02040503050406030204" pitchFamily="18" charset="0"/>
                            </a:rPr>
                            <m:t>𝐖</m:t>
                          </m:r>
                          <m:r>
                            <a:rPr lang="sl-SI" sz="4000" b="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sl-SI" sz="40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34" y="3442708"/>
                <a:ext cx="4577728" cy="1261884"/>
              </a:xfrm>
              <a:prstGeom prst="rect">
                <a:avLst/>
              </a:prstGeom>
              <a:blipFill>
                <a:blip r:embed="rId2"/>
                <a:stretch>
                  <a:fillRect b="-1207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928" y="2152680"/>
            <a:ext cx="5820781" cy="4360907"/>
          </a:xfrm>
          <a:prstGeom prst="rect">
            <a:avLst/>
          </a:prstGeom>
        </p:spPr>
      </p:pic>
      <p:sp>
        <p:nvSpPr>
          <p:cNvPr id="6" name="Pravokotnik 15"/>
          <p:cNvSpPr/>
          <p:nvPr/>
        </p:nvSpPr>
        <p:spPr>
          <a:xfrm>
            <a:off x="355600" y="1050482"/>
            <a:ext cx="11379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Toplota, ki jo telo v eni sekundi odda hladnejši okolici,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pa jo iz toplejše okolice prejme, je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toplotni tok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24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Prevajanje ali </a:t>
            </a:r>
            <a:r>
              <a:rPr lang="sl-SI" sz="4400" dirty="0" err="1" smtClean="0"/>
              <a:t>kondukcija</a:t>
            </a:r>
            <a:endParaRPr lang="sl-SI" sz="4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14770" r="26632" b="52886"/>
          <a:stretch/>
        </p:blipFill>
        <p:spPr>
          <a:xfrm>
            <a:off x="2327228" y="1195281"/>
            <a:ext cx="6726660" cy="222406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68" y="4043414"/>
            <a:ext cx="2462997" cy="184724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955" y="4010950"/>
            <a:ext cx="4617206" cy="1912176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736" y="1050482"/>
            <a:ext cx="1956986" cy="2347163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7591" y="4171700"/>
            <a:ext cx="342900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6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15"/>
          <p:cNvSpPr/>
          <p:nvPr/>
        </p:nvSpPr>
        <p:spPr>
          <a:xfrm>
            <a:off x="1361440" y="1412998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Toplotni tok (P) je odvisen od</a:t>
            </a:r>
          </a:p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toplotne prevodnosti snovi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prereza (S) skozi katerega teče toplota,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temperaturne razlike (∆T) na obeh straneh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 debeline (d).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oljeZBesedilom 1"/>
              <p:cNvSpPr txBox="1"/>
              <p:nvPr/>
            </p:nvSpPr>
            <p:spPr>
              <a:xfrm>
                <a:off x="4897683" y="3791450"/>
                <a:ext cx="2003049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>
                          <a:solidFill>
                            <a:srgbClr val="00B050"/>
                          </a:solidFill>
                          <a:latin typeface="Cambria Math"/>
                        </a:rPr>
                        <m:t>𝐏</m:t>
                      </m:r>
                      <m:r>
                        <a:rPr lang="sl-SI" sz="3000" b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3000" b="1">
                          <a:solidFill>
                            <a:srgbClr val="00B050"/>
                          </a:solidFill>
                          <a:latin typeface="Cambria Math"/>
                        </a:rPr>
                        <m:t>𝛌</m:t>
                      </m:r>
                      <m:r>
                        <a:rPr lang="sl-SI" sz="30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𝐒</m:t>
                      </m:r>
                      <m:f>
                        <m:fPr>
                          <m:ctrlPr>
                            <a:rPr lang="sl-SI" sz="3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𝐓</m:t>
                          </m:r>
                        </m:num>
                        <m:den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683" y="3791450"/>
                <a:ext cx="2003049" cy="9596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5"/>
          <p:cNvSpPr/>
          <p:nvPr/>
        </p:nvSpPr>
        <p:spPr>
          <a:xfrm>
            <a:off x="1361440" y="54943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Dobri prevodniki toplote imajo </a:t>
            </a:r>
            <a:r>
              <a:rPr lang="el-GR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&gt; 100 W/Km,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izolatorji pa </a:t>
            </a:r>
            <a:r>
              <a:rPr lang="el-GR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&lt;&lt; 1 W/Km.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Prevajanje ali </a:t>
            </a:r>
            <a:r>
              <a:rPr lang="sl-SI" sz="4400" dirty="0" err="1" smtClean="0"/>
              <a:t>kondukcija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105525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035808" y="299720"/>
          <a:ext cx="6096000" cy="6141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500" dirty="0" smtClean="0">
                          <a:latin typeface="Cambria" panose="02040503050406030204" pitchFamily="18" charset="0"/>
                        </a:rPr>
                        <a:t>λ</a:t>
                      </a:r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 (W/Km)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srebro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420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zlato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310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železo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led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2,2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beton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porcelan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1,4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0,8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 (20 °C)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0,58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smrekovina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0,13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volna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0,045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stiropor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0,040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 (20 °C)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0,025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0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t="18195" b="12448"/>
          <a:stretch/>
        </p:blipFill>
        <p:spPr>
          <a:xfrm>
            <a:off x="1022408" y="1319350"/>
            <a:ext cx="9753600" cy="507352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Prevajanje ali </a:t>
            </a:r>
            <a:r>
              <a:rPr lang="sl-SI" sz="4400" dirty="0" err="1" smtClean="0"/>
              <a:t>kondukcija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290528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384" y="969264"/>
            <a:ext cx="7851648" cy="5888736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44528" y="281041"/>
            <a:ext cx="630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Prevajanje ali </a:t>
            </a:r>
            <a:r>
              <a:rPr lang="sl-SI" sz="4400" dirty="0" err="1" smtClean="0"/>
              <a:t>kondukcija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146167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8231" t="30503" r="59365" b="25696"/>
          <a:stretch/>
        </p:blipFill>
        <p:spPr>
          <a:xfrm>
            <a:off x="2744528" y="1948697"/>
            <a:ext cx="6197716" cy="471007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744528" y="281041"/>
            <a:ext cx="630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/>
              <a:t>Prevajanje ali </a:t>
            </a:r>
            <a:r>
              <a:rPr lang="sl-SI" sz="4400" dirty="0" err="1" smtClean="0"/>
              <a:t>kondukcija</a:t>
            </a:r>
            <a:r>
              <a:rPr lang="sl-SI" sz="4400" dirty="0" smtClean="0"/>
              <a:t>,</a:t>
            </a:r>
          </a:p>
          <a:p>
            <a:pPr algn="ctr"/>
            <a:r>
              <a:rPr lang="sl-SI" sz="4400" dirty="0" smtClean="0"/>
              <a:t>prevodniki in izolatorji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56561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217</Words>
  <Application>Microsoft Office PowerPoint</Application>
  <PresentationFormat>Širokozaslonsko</PresentationFormat>
  <Paragraphs>56</Paragraphs>
  <Slides>20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Cambria Math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Toplotni tok</dc:title>
  <dc:creator>Angela</dc:creator>
  <cp:lastModifiedBy>Angela Petek</cp:lastModifiedBy>
  <cp:revision>31</cp:revision>
  <dcterms:created xsi:type="dcterms:W3CDTF">2020-04-06T05:28:43Z</dcterms:created>
  <dcterms:modified xsi:type="dcterms:W3CDTF">2021-03-12T16:39:29Z</dcterms:modified>
</cp:coreProperties>
</file>