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93" r:id="rId4"/>
    <p:sldId id="294" r:id="rId5"/>
    <p:sldId id="298" r:id="rId6"/>
    <p:sldId id="301" r:id="rId7"/>
    <p:sldId id="307" r:id="rId8"/>
    <p:sldId id="313" r:id="rId9"/>
    <p:sldId id="283" r:id="rId10"/>
    <p:sldId id="314" r:id="rId11"/>
    <p:sldId id="299" r:id="rId12"/>
    <p:sldId id="274" r:id="rId13"/>
    <p:sldId id="317" r:id="rId14"/>
    <p:sldId id="305" r:id="rId15"/>
    <p:sldId id="300" r:id="rId16"/>
    <p:sldId id="318" r:id="rId17"/>
    <p:sldId id="306" r:id="rId18"/>
    <p:sldId id="286" r:id="rId19"/>
    <p:sldId id="304" r:id="rId20"/>
    <p:sldId id="321" r:id="rId21"/>
    <p:sldId id="308" r:id="rId22"/>
    <p:sldId id="276" r:id="rId23"/>
    <p:sldId id="284" r:id="rId24"/>
    <p:sldId id="269" r:id="rId25"/>
    <p:sldId id="264" r:id="rId26"/>
    <p:sldId id="265" r:id="rId27"/>
    <p:sldId id="302" r:id="rId28"/>
    <p:sldId id="312" r:id="rId29"/>
    <p:sldId id="303" r:id="rId30"/>
    <p:sldId id="311" r:id="rId31"/>
    <p:sldId id="319" r:id="rId32"/>
    <p:sldId id="320" r:id="rId33"/>
    <p:sldId id="325" r:id="rId34"/>
    <p:sldId id="322" r:id="rId35"/>
    <p:sldId id="309" r:id="rId36"/>
    <p:sldId id="323" r:id="rId37"/>
    <p:sldId id="310" r:id="rId38"/>
    <p:sldId id="324" r:id="rId3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56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3176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945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651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819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737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281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78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097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321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26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89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642B-8EEC-4FAC-891F-3E652D02B7DD}" type="datetimeFigureOut">
              <a:rPr lang="sl-SI" smtClean="0"/>
              <a:t>23. 03. 2021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116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geogebra.org/m/XEnQgwc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xQQ6fILi3k" TargetMode="Externa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youtube.com/watch?v=xbfB3Ns6_b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FxQQ6fILi3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youtube.com/watch?v=xbfB3Ns6_bs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xQQ6fILi3k" TargetMode="External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vascak.cz/data/android/physicsatschool/template.php?s=opt_lupa&amp;l=s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jQqF76ZkSLU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vascak.cz/data/android/physicsatschool/template.php?s=opt_rozptylka&amp;l=si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geogebra.org/m/XEnQgwc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vascak.cz/data/android/physicsatschool/template.php?s=opt_akomodace&amp;l=si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QpK7pStYFgk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vascak.cz/data/android/physicsatschool/template.php?s=opt_vady&amp;l=s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youtube.com/watch?v=gKd8qYabUCI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ascak.cz/data/android/physicsatschool/template.php?s=opt_kepler&amp;l=si" TargetMode="External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hyperlink" Target="https://www.vascak.cz/data/android/physicsatschool/template.php?s=opt_newton&amp;l=s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vascak.cz/data/android/physicsatschool/template.php?s=opt_mikroskop&amp;l=si" TargetMode="External"/><Relationship Id="rId5" Type="http://schemas.openxmlformats.org/officeDocument/2006/relationships/image" Target="../media/image42.png"/><Relationship Id="rId4" Type="http://schemas.openxmlformats.org/officeDocument/2006/relationships/hyperlink" Target="https://www.vascak.cz/data/android/physicsatschool/template.php?s=opt_galileo&amp;l=si" TargetMode="External"/><Relationship Id="rId9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vascak.cz/data/android/physicsatschool/template.php?s=opt_mikroskop&amp;l=si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vascak.cz/data/android/physicsatschool/template.php?s=opt_dioptrie&amp;l=s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youtube.com/watch?v=EL9J3Km6wxI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jQqF76ZkSLU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vascak.cz/data/android/physicsatschool/template.php?s=opt_spojka&amp;l=s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LOM</a:t>
            </a:r>
            <a:br>
              <a:rPr lang="sl-SI" dirty="0" smtClean="0"/>
            </a:br>
            <a:r>
              <a:rPr lang="sl-SI" dirty="0" smtClean="0"/>
              <a:t>GEOMETRIJSKA OPTIKA</a:t>
            </a:r>
            <a:br>
              <a:rPr lang="sl-SI" dirty="0" smtClean="0"/>
            </a:br>
            <a:r>
              <a:rPr lang="sl-SI" dirty="0" smtClean="0"/>
              <a:t>LEČE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365304" cy="1777752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4" name="Slika 3" descr="http://www.indeks.ba/core/tmp/upload/images/thumbs/474695210_57568ec04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52" y="4713720"/>
            <a:ext cx="2304256" cy="182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www.kontaktne-lece.eu/i/h/zrake%20svjetlosti%2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744" y="4465456"/>
            <a:ext cx="4104456" cy="182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 descr="http://student.fizika.org/%7Eivek/SAMP/Zadatak108/optika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609" y="143768"/>
            <a:ext cx="3009265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 descr="http://www.kontaktne-lece.eu/i/c/883960131527664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3" r="20496"/>
          <a:stretch/>
        </p:blipFill>
        <p:spPr bwMode="auto">
          <a:xfrm>
            <a:off x="6590136" y="588240"/>
            <a:ext cx="2293536" cy="19895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http://www.medioteka.hr/portal/sadrzaj/skola/fizika/fiz_svj_opt_refrakcija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13" y="2767194"/>
            <a:ext cx="1752600" cy="1520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613" y="588240"/>
            <a:ext cx="2954865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2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806DFAB-DB47-4EE4-96A1-485FBB53BB58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1933813"/>
            <a:ext cx="1690688" cy="3066812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B8697464-04CC-4FEE-9CDC-EDF81D2E682C}"/>
              </a:ext>
            </a:extLst>
          </p:cNvPr>
          <p:cNvCxnSpPr/>
          <p:nvPr/>
        </p:nvCxnSpPr>
        <p:spPr>
          <a:xfrm>
            <a:off x="685800" y="3457575"/>
            <a:ext cx="80105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a 6">
            <a:extLst>
              <a:ext uri="{FF2B5EF4-FFF2-40B4-BE49-F238E27FC236}">
                <a16:creationId xmlns:a16="http://schemas.microsoft.com/office/drawing/2014/main" id="{5E69DC78-057A-46E6-82D6-63D2DF98236F}"/>
              </a:ext>
            </a:extLst>
          </p:cNvPr>
          <p:cNvSpPr/>
          <p:nvPr/>
        </p:nvSpPr>
        <p:spPr>
          <a:xfrm>
            <a:off x="2952750" y="3414713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F993DF1D-C842-4BD9-8297-596CC4CC8878}"/>
              </a:ext>
            </a:extLst>
          </p:cNvPr>
          <p:cNvSpPr/>
          <p:nvPr/>
        </p:nvSpPr>
        <p:spPr>
          <a:xfrm>
            <a:off x="6348413" y="3409950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94CDF680-8F11-4546-A185-E979748C147C}"/>
              </a:ext>
            </a:extLst>
          </p:cNvPr>
          <p:cNvCxnSpPr>
            <a:cxnSpLocks/>
          </p:cNvCxnSpPr>
          <p:nvPr/>
        </p:nvCxnSpPr>
        <p:spPr>
          <a:xfrm>
            <a:off x="4695825" y="2070497"/>
            <a:ext cx="0" cy="277177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3BE6B8F-AE8A-49E9-9040-415D06E620C8}"/>
              </a:ext>
            </a:extLst>
          </p:cNvPr>
          <p:cNvSpPr txBox="1"/>
          <p:nvPr/>
        </p:nvSpPr>
        <p:spPr>
          <a:xfrm>
            <a:off x="91775" y="6287658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https://ricktu288.github.io/ray-optics/simulator/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C1C7174D-289A-4D2D-9A2B-0CE10EBBBAF5}"/>
              </a:ext>
            </a:extLst>
          </p:cNvPr>
          <p:cNvSpPr txBox="1"/>
          <p:nvPr/>
        </p:nvSpPr>
        <p:spPr>
          <a:xfrm>
            <a:off x="146685" y="5225166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dirty="0"/>
              <a:t>Lom - Konveksna leča (Preslikava predmetov v bližini leče. Žarki niso vzporedni. </a:t>
            </a:r>
            <a:r>
              <a:rPr lang="sl-SI" sz="2100" b="1" dirty="0"/>
              <a:t>Rišemo tipične žarke</a:t>
            </a:r>
            <a:r>
              <a:rPr lang="sl-SI" sz="2100" dirty="0"/>
              <a:t>) 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4BA2D9BA-5F1B-430C-BD74-2677AD3F31A2}"/>
              </a:ext>
            </a:extLst>
          </p:cNvPr>
          <p:cNvSpPr txBox="1"/>
          <p:nvPr/>
        </p:nvSpPr>
        <p:spPr>
          <a:xfrm flipH="1">
            <a:off x="2882265" y="3037524"/>
            <a:ext cx="2705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700" dirty="0"/>
              <a:t>F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B73E3BF1-18BA-4308-89DE-EDABC5F698EF}"/>
              </a:ext>
            </a:extLst>
          </p:cNvPr>
          <p:cNvSpPr txBox="1"/>
          <p:nvPr/>
        </p:nvSpPr>
        <p:spPr>
          <a:xfrm flipH="1">
            <a:off x="6265545" y="3014664"/>
            <a:ext cx="2705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700" dirty="0"/>
              <a:t>F</a:t>
            </a:r>
          </a:p>
        </p:txBody>
      </p:sp>
      <p:sp>
        <p:nvSpPr>
          <p:cNvPr id="2" name="Elipsa 1">
            <a:extLst>
              <a:ext uri="{FF2B5EF4-FFF2-40B4-BE49-F238E27FC236}">
                <a16:creationId xmlns:a16="http://schemas.microsoft.com/office/drawing/2014/main" id="{F7B73F9E-4AE4-4C35-B627-0BB9E7B3A216}"/>
              </a:ext>
            </a:extLst>
          </p:cNvPr>
          <p:cNvSpPr/>
          <p:nvPr/>
        </p:nvSpPr>
        <p:spPr>
          <a:xfrm>
            <a:off x="1653540" y="2823210"/>
            <a:ext cx="83820" cy="990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3349661A-C445-48AD-A580-1C5C56D58AB5}"/>
              </a:ext>
            </a:extLst>
          </p:cNvPr>
          <p:cNvSpPr txBox="1"/>
          <p:nvPr/>
        </p:nvSpPr>
        <p:spPr>
          <a:xfrm flipH="1">
            <a:off x="1274445" y="2603184"/>
            <a:ext cx="2705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700" dirty="0"/>
              <a:t>P</a:t>
            </a:r>
          </a:p>
        </p:txBody>
      </p:sp>
      <p:cxnSp>
        <p:nvCxnSpPr>
          <p:cNvPr id="15" name="Raven puščični povezovalnik 14">
            <a:extLst>
              <a:ext uri="{FF2B5EF4-FFF2-40B4-BE49-F238E27FC236}">
                <a16:creationId xmlns:a16="http://schemas.microsoft.com/office/drawing/2014/main" id="{E82F8581-AA9D-4B34-A14B-4B97EC1F0C89}"/>
              </a:ext>
            </a:extLst>
          </p:cNvPr>
          <p:cNvCxnSpPr>
            <a:cxnSpLocks/>
          </p:cNvCxnSpPr>
          <p:nvPr/>
        </p:nvCxnSpPr>
        <p:spPr>
          <a:xfrm>
            <a:off x="1691640" y="2864644"/>
            <a:ext cx="302704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5BC042A9-3A7F-42CB-BADD-557BAE370501}"/>
              </a:ext>
            </a:extLst>
          </p:cNvPr>
          <p:cNvCxnSpPr>
            <a:cxnSpLocks/>
          </p:cNvCxnSpPr>
          <p:nvPr/>
        </p:nvCxnSpPr>
        <p:spPr>
          <a:xfrm>
            <a:off x="1705135" y="2836387"/>
            <a:ext cx="2989103" cy="14133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C943AFA7-F3C0-4605-8E9D-5966A60F2435}"/>
              </a:ext>
            </a:extLst>
          </p:cNvPr>
          <p:cNvCxnSpPr>
            <a:cxnSpLocks/>
          </p:cNvCxnSpPr>
          <p:nvPr/>
        </p:nvCxnSpPr>
        <p:spPr>
          <a:xfrm>
            <a:off x="1689736" y="2864168"/>
            <a:ext cx="3012440" cy="5918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3" name="Skupina 42">
            <a:extLst>
              <a:ext uri="{FF2B5EF4-FFF2-40B4-BE49-F238E27FC236}">
                <a16:creationId xmlns:a16="http://schemas.microsoft.com/office/drawing/2014/main" id="{4133038D-2092-4F5D-B708-F005A70C4DFE}"/>
              </a:ext>
            </a:extLst>
          </p:cNvPr>
          <p:cNvGrpSpPr/>
          <p:nvPr/>
        </p:nvGrpSpPr>
        <p:grpSpPr>
          <a:xfrm>
            <a:off x="1689259" y="1017746"/>
            <a:ext cx="3892391" cy="4919663"/>
            <a:chOff x="2252345" y="213995"/>
            <a:chExt cx="5189855" cy="6559550"/>
          </a:xfrm>
        </p:grpSpPr>
        <p:cxnSp>
          <p:nvCxnSpPr>
            <p:cNvPr id="19" name="Raven puščični povezovalnik 18">
              <a:extLst>
                <a:ext uri="{FF2B5EF4-FFF2-40B4-BE49-F238E27FC236}">
                  <a16:creationId xmlns:a16="http://schemas.microsoft.com/office/drawing/2014/main" id="{D0CB61D5-E4EC-423E-A4BE-1AB8128E34A3}"/>
                </a:ext>
              </a:extLst>
            </p:cNvPr>
            <p:cNvCxnSpPr>
              <a:cxnSpLocks/>
            </p:cNvCxnSpPr>
            <p:nvPr/>
          </p:nvCxnSpPr>
          <p:spPr>
            <a:xfrm>
              <a:off x="2252345" y="2670810"/>
              <a:ext cx="3853180" cy="301244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42" name="Skupina 41">
              <a:extLst>
                <a:ext uri="{FF2B5EF4-FFF2-40B4-BE49-F238E27FC236}">
                  <a16:creationId xmlns:a16="http://schemas.microsoft.com/office/drawing/2014/main" id="{16E12F64-C471-4EA3-88FF-0BF4747EFB55}"/>
                </a:ext>
              </a:extLst>
            </p:cNvPr>
            <p:cNvGrpSpPr/>
            <p:nvPr/>
          </p:nvGrpSpPr>
          <p:grpSpPr>
            <a:xfrm>
              <a:off x="2253615" y="213995"/>
              <a:ext cx="5188585" cy="6559550"/>
              <a:chOff x="2253615" y="213995"/>
              <a:chExt cx="5188585" cy="6559550"/>
            </a:xfrm>
          </p:grpSpPr>
          <p:cxnSp>
            <p:nvCxnSpPr>
              <p:cNvPr id="16" name="Raven puščični povezovalnik 15">
                <a:extLst>
                  <a:ext uri="{FF2B5EF4-FFF2-40B4-BE49-F238E27FC236}">
                    <a16:creationId xmlns:a16="http://schemas.microsoft.com/office/drawing/2014/main" id="{FA81518C-02D3-4E6D-81D7-9D6730B9CBB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63140" y="762000"/>
                <a:ext cx="5179060" cy="190436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Raven puščični povezovalnik 19">
                <a:extLst>
                  <a:ext uri="{FF2B5EF4-FFF2-40B4-BE49-F238E27FC236}">
                    <a16:creationId xmlns:a16="http://schemas.microsoft.com/office/drawing/2014/main" id="{B8339C09-131E-4AC0-A432-E53E66B39F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53615" y="1938867"/>
                <a:ext cx="4020185" cy="72813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Raven puščični povezovalnik 30">
                <a:extLst>
                  <a:ext uri="{FF2B5EF4-FFF2-40B4-BE49-F238E27FC236}">
                    <a16:creationId xmlns:a16="http://schemas.microsoft.com/office/drawing/2014/main" id="{DCB30A44-E1AC-4AC6-A130-7857C98C81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55519" y="2676427"/>
                <a:ext cx="4389121" cy="409711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Raven puščični povezovalnik 34">
                <a:extLst>
                  <a:ext uri="{FF2B5EF4-FFF2-40B4-BE49-F238E27FC236}">
                    <a16:creationId xmlns:a16="http://schemas.microsoft.com/office/drawing/2014/main" id="{71DFF529-D001-4338-9772-D355AC6F86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54885" y="213995"/>
                <a:ext cx="2542540" cy="24638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6" name="Raven puščični povezovalnik 35">
                <a:extLst>
                  <a:ext uri="{FF2B5EF4-FFF2-40B4-BE49-F238E27FC236}">
                    <a16:creationId xmlns:a16="http://schemas.microsoft.com/office/drawing/2014/main" id="{EF5D93C3-353E-4E24-9BFD-7864B43715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57425" y="542290"/>
                <a:ext cx="3406140" cy="213868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5" name="Raven puščični povezovalnik 44">
            <a:extLst>
              <a:ext uri="{FF2B5EF4-FFF2-40B4-BE49-F238E27FC236}">
                <a16:creationId xmlns:a16="http://schemas.microsoft.com/office/drawing/2014/main" id="{34C3F406-4F26-42FB-B27E-70F3F189E5E2}"/>
              </a:ext>
            </a:extLst>
          </p:cNvPr>
          <p:cNvCxnSpPr>
            <a:cxnSpLocks/>
          </p:cNvCxnSpPr>
          <p:nvPr/>
        </p:nvCxnSpPr>
        <p:spPr>
          <a:xfrm>
            <a:off x="4701540" y="2864644"/>
            <a:ext cx="4387115" cy="15659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Raven puščični povezovalnik 49">
            <a:extLst>
              <a:ext uri="{FF2B5EF4-FFF2-40B4-BE49-F238E27FC236}">
                <a16:creationId xmlns:a16="http://schemas.microsoft.com/office/drawing/2014/main" id="{D9A16DD9-AC23-450F-B4C8-AD3E7706B060}"/>
              </a:ext>
            </a:extLst>
          </p:cNvPr>
          <p:cNvCxnSpPr>
            <a:cxnSpLocks/>
          </p:cNvCxnSpPr>
          <p:nvPr/>
        </p:nvCxnSpPr>
        <p:spPr>
          <a:xfrm>
            <a:off x="4663775" y="4246563"/>
            <a:ext cx="4400550" cy="635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Raven puščični povezovalnik 53">
            <a:extLst>
              <a:ext uri="{FF2B5EF4-FFF2-40B4-BE49-F238E27FC236}">
                <a16:creationId xmlns:a16="http://schemas.microsoft.com/office/drawing/2014/main" id="{56B2CB9A-481A-400D-A570-12405B2716B8}"/>
              </a:ext>
            </a:extLst>
          </p:cNvPr>
          <p:cNvCxnSpPr>
            <a:cxnSpLocks/>
          </p:cNvCxnSpPr>
          <p:nvPr/>
        </p:nvCxnSpPr>
        <p:spPr>
          <a:xfrm>
            <a:off x="4709159" y="3459480"/>
            <a:ext cx="4357839" cy="9206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8" name="Elipsa 57">
            <a:extLst>
              <a:ext uri="{FF2B5EF4-FFF2-40B4-BE49-F238E27FC236}">
                <a16:creationId xmlns:a16="http://schemas.microsoft.com/office/drawing/2014/main" id="{2386D75E-FF58-438E-9BD8-F61AF546E071}"/>
              </a:ext>
            </a:extLst>
          </p:cNvPr>
          <p:cNvSpPr/>
          <p:nvPr/>
        </p:nvSpPr>
        <p:spPr>
          <a:xfrm>
            <a:off x="8698029" y="4265796"/>
            <a:ext cx="83820" cy="990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28" name="Naslov 1"/>
          <p:cNvSpPr>
            <a:spLocks noGrp="1"/>
          </p:cNvSpPr>
          <p:nvPr>
            <p:ph type="title"/>
          </p:nvPr>
        </p:nvSpPr>
        <p:spPr>
          <a:xfrm>
            <a:off x="466725" y="170823"/>
            <a:ext cx="8229600" cy="1543826"/>
          </a:xfrm>
        </p:spPr>
        <p:txBody>
          <a:bodyPr>
            <a:normAutofit/>
          </a:bodyPr>
          <a:lstStyle/>
          <a:p>
            <a:r>
              <a:rPr lang="sl-SI" sz="4000" dirty="0" smtClean="0"/>
              <a:t>KONVEKSNA LEČA, LOM ZNAČILNIH ŽARKOV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56792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58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844824"/>
            <a:ext cx="8437055" cy="41797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Naslov 1"/>
              <p:cNvSpPr txBox="1">
                <a:spLocks/>
              </p:cNvSpPr>
              <p:nvPr/>
            </p:nvSpPr>
            <p:spPr>
              <a:xfrm>
                <a:off x="497536" y="260648"/>
                <a:ext cx="8229600" cy="1800199"/>
              </a:xfrm>
              <a:prstGeom prst="rect">
                <a:avLst/>
              </a:prstGeom>
            </p:spPr>
            <p:txBody>
              <a:bodyPr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l-SI" dirty="0" smtClean="0"/>
                  <a:t>Izpeljava enačb za leče:</a:t>
                </a:r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l-S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 smtClean="0"/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l-SI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f>
                      <m:fPr>
                        <m:ctrlPr>
                          <a:rPr lang="sl-SI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4" name="Naslov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536" y="260648"/>
                <a:ext cx="8229600" cy="1800199"/>
              </a:xfrm>
              <a:prstGeom prst="rect">
                <a:avLst/>
              </a:prstGeom>
              <a:blipFill>
                <a:blip r:embed="rId4"/>
                <a:stretch>
                  <a:fillRect t="-1050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57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3586410"/>
              </a:xfrm>
            </p:spPr>
            <p:txBody>
              <a:bodyPr>
                <a:normAutofit/>
              </a:bodyPr>
              <a:lstStyle/>
              <a:p>
                <a:r>
                  <a:rPr lang="sl-SI" sz="4000" dirty="0" smtClean="0"/>
                  <a:t>KONVEKSNA LEČA - 1. PRESLIKAVA</a:t>
                </a: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sz="3200" dirty="0" smtClean="0"/>
                  <a:t>ENAČBE</a:t>
                </a:r>
                <a:r>
                  <a:rPr lang="sl-SI" sz="3200" dirty="0"/>
                  <a:t>:</a:t>
                </a:r>
                <a:r>
                  <a:rPr lang="sl-SI" sz="3200" dirty="0" smtClean="0"/>
                  <a:t>     </a:t>
                </a:r>
                <a14:m>
                  <m:oMath xmlns:m="http://schemas.openxmlformats.org/officeDocument/2006/math"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 smtClean="0"/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sz="3200" dirty="0"/>
                  <a:t/>
                </a:r>
                <a:br>
                  <a:rPr lang="sl-SI" sz="3200" dirty="0"/>
                </a:br>
                <a:r>
                  <a:rPr lang="sl-SI" sz="3200" dirty="0"/>
                  <a:t>S = obrnjena, pomanjšana in realna</a:t>
                </a:r>
                <a:br>
                  <a:rPr lang="sl-SI" sz="3200" dirty="0"/>
                </a:br>
                <a:r>
                  <a:rPr lang="sl-SI" dirty="0"/>
                  <a:t/>
                </a:r>
                <a:br>
                  <a:rPr lang="sl-SI" dirty="0"/>
                </a:br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358641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značba mesta vsebine 5">
            <a:hlinkClick r:id="rId3"/>
          </p:cNvPr>
          <p:cNvPicPr>
            <a:picLocks noGrp="1"/>
          </p:cNvPicPr>
          <p:nvPr>
            <p:ph idx="1"/>
          </p:nvPr>
        </p:nvPicPr>
        <p:blipFill rotWithShape="1">
          <a:blip r:embed="rId4"/>
          <a:srcRect l="19290" t="15879" r="15344" b="25505"/>
          <a:stretch/>
        </p:blipFill>
        <p:spPr bwMode="auto">
          <a:xfrm>
            <a:off x="434783" y="2492896"/>
            <a:ext cx="8229600" cy="4149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258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806DFAB-DB47-4EE4-96A1-485FBB53BB58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1933813"/>
            <a:ext cx="1690688" cy="3066812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B8697464-04CC-4FEE-9CDC-EDF81D2E682C}"/>
              </a:ext>
            </a:extLst>
          </p:cNvPr>
          <p:cNvCxnSpPr/>
          <p:nvPr/>
        </p:nvCxnSpPr>
        <p:spPr>
          <a:xfrm>
            <a:off x="685800" y="3457575"/>
            <a:ext cx="80105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a 6">
            <a:extLst>
              <a:ext uri="{FF2B5EF4-FFF2-40B4-BE49-F238E27FC236}">
                <a16:creationId xmlns:a16="http://schemas.microsoft.com/office/drawing/2014/main" id="{5E69DC78-057A-46E6-82D6-63D2DF98236F}"/>
              </a:ext>
            </a:extLst>
          </p:cNvPr>
          <p:cNvSpPr/>
          <p:nvPr/>
        </p:nvSpPr>
        <p:spPr>
          <a:xfrm>
            <a:off x="2952750" y="3414713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F993DF1D-C842-4BD9-8297-596CC4CC8878}"/>
              </a:ext>
            </a:extLst>
          </p:cNvPr>
          <p:cNvSpPr/>
          <p:nvPr/>
        </p:nvSpPr>
        <p:spPr>
          <a:xfrm>
            <a:off x="6348413" y="3409950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94CDF680-8F11-4546-A185-E979748C147C}"/>
              </a:ext>
            </a:extLst>
          </p:cNvPr>
          <p:cNvCxnSpPr>
            <a:cxnSpLocks/>
          </p:cNvCxnSpPr>
          <p:nvPr/>
        </p:nvCxnSpPr>
        <p:spPr>
          <a:xfrm>
            <a:off x="4695825" y="2070497"/>
            <a:ext cx="0" cy="277177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8 Boy Silhouette (PNG Transparent) | OnlyGFX.com">
            <a:extLst>
              <a:ext uri="{FF2B5EF4-FFF2-40B4-BE49-F238E27FC236}">
                <a16:creationId xmlns:a16="http://schemas.microsoft.com/office/drawing/2014/main" id="{3FAEA613-6BF9-4969-8C29-19F600FD9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60" y="3059028"/>
            <a:ext cx="267264" cy="83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3BE6B8F-AE8A-49E9-9040-415D06E620C8}"/>
              </a:ext>
            </a:extLst>
          </p:cNvPr>
          <p:cNvSpPr txBox="1"/>
          <p:nvPr/>
        </p:nvSpPr>
        <p:spPr>
          <a:xfrm>
            <a:off x="422959" y="6163989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https://ricktu288.github.io/ray-optics/simulator/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C1C7174D-289A-4D2D-9A2B-0CE10EBBBAF5}"/>
              </a:ext>
            </a:extLst>
          </p:cNvPr>
          <p:cNvSpPr txBox="1"/>
          <p:nvPr/>
        </p:nvSpPr>
        <p:spPr>
          <a:xfrm>
            <a:off x="395536" y="5207225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dirty="0"/>
              <a:t>Lom - Konveksna leča (Preslikava predmetov v bližini leče. Žarki niso vzporedni) </a:t>
            </a: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C22E29D8-A08B-48C2-A46B-B73A03655F6A}"/>
              </a:ext>
            </a:extLst>
          </p:cNvPr>
          <p:cNvGrpSpPr/>
          <p:nvPr/>
        </p:nvGrpSpPr>
        <p:grpSpPr>
          <a:xfrm>
            <a:off x="1028343" y="3059028"/>
            <a:ext cx="3671192" cy="736685"/>
            <a:chOff x="1371123" y="2935704"/>
            <a:chExt cx="4894923" cy="982246"/>
          </a:xfrm>
        </p:grpSpPr>
        <p:cxnSp>
          <p:nvCxnSpPr>
            <p:cNvPr id="15" name="Raven puščični povezovalnik 14">
              <a:extLst>
                <a:ext uri="{FF2B5EF4-FFF2-40B4-BE49-F238E27FC236}">
                  <a16:creationId xmlns:a16="http://schemas.microsoft.com/office/drawing/2014/main" id="{4BD41D90-BA49-4D37-B7AB-666B8E1E4239}"/>
                </a:ext>
              </a:extLst>
            </p:cNvPr>
            <p:cNvCxnSpPr>
              <a:cxnSpLocks/>
            </p:cNvCxnSpPr>
            <p:nvPr/>
          </p:nvCxnSpPr>
          <p:spPr>
            <a:xfrm>
              <a:off x="1396523" y="2935704"/>
              <a:ext cx="4869523" cy="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Raven puščični povezovalnik 16">
              <a:extLst>
                <a:ext uri="{FF2B5EF4-FFF2-40B4-BE49-F238E27FC236}">
                  <a16:creationId xmlns:a16="http://schemas.microsoft.com/office/drawing/2014/main" id="{B8204686-B0FA-45CC-B972-5AD1C85FC531}"/>
                </a:ext>
              </a:extLst>
            </p:cNvPr>
            <p:cNvCxnSpPr>
              <a:cxnSpLocks/>
            </p:cNvCxnSpPr>
            <p:nvPr/>
          </p:nvCxnSpPr>
          <p:spPr>
            <a:xfrm>
              <a:off x="1371123" y="2935704"/>
              <a:ext cx="4867752" cy="982246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Raven puščični povezovalnik 18">
              <a:extLst>
                <a:ext uri="{FF2B5EF4-FFF2-40B4-BE49-F238E27FC236}">
                  <a16:creationId xmlns:a16="http://schemas.microsoft.com/office/drawing/2014/main" id="{05F84249-B9E2-4F95-8B8F-BDB504B5B96F}"/>
                </a:ext>
              </a:extLst>
            </p:cNvPr>
            <p:cNvCxnSpPr>
              <a:cxnSpLocks/>
            </p:cNvCxnSpPr>
            <p:nvPr/>
          </p:nvCxnSpPr>
          <p:spPr>
            <a:xfrm>
              <a:off x="1431401" y="2956583"/>
              <a:ext cx="4815395" cy="508512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A041726A-8CBD-4AEA-A20A-609F4B53EB46}"/>
              </a:ext>
            </a:extLst>
          </p:cNvPr>
          <p:cNvGrpSpPr/>
          <p:nvPr/>
        </p:nvGrpSpPr>
        <p:grpSpPr>
          <a:xfrm>
            <a:off x="4679001" y="3059028"/>
            <a:ext cx="3668609" cy="834792"/>
            <a:chOff x="6238668" y="2935704"/>
            <a:chExt cx="4891478" cy="1113056"/>
          </a:xfrm>
        </p:grpSpPr>
        <p:cxnSp>
          <p:nvCxnSpPr>
            <p:cNvPr id="25" name="Raven puščični povezovalnik 24">
              <a:extLst>
                <a:ext uri="{FF2B5EF4-FFF2-40B4-BE49-F238E27FC236}">
                  <a16:creationId xmlns:a16="http://schemas.microsoft.com/office/drawing/2014/main" id="{1CD6DC3A-D9F9-4261-87AF-B35A7C5615D4}"/>
                </a:ext>
              </a:extLst>
            </p:cNvPr>
            <p:cNvCxnSpPr>
              <a:cxnSpLocks/>
            </p:cNvCxnSpPr>
            <p:nvPr/>
          </p:nvCxnSpPr>
          <p:spPr>
            <a:xfrm>
              <a:off x="6261258" y="2935704"/>
              <a:ext cx="4790917" cy="1113056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Raven puščični povezovalnik 26">
              <a:extLst>
                <a:ext uri="{FF2B5EF4-FFF2-40B4-BE49-F238E27FC236}">
                  <a16:creationId xmlns:a16="http://schemas.microsoft.com/office/drawing/2014/main" id="{D4AB7DD0-8888-4BD7-AEFF-3280ACA4B7A9}"/>
                </a:ext>
              </a:extLst>
            </p:cNvPr>
            <p:cNvCxnSpPr>
              <a:cxnSpLocks/>
            </p:cNvCxnSpPr>
            <p:nvPr/>
          </p:nvCxnSpPr>
          <p:spPr>
            <a:xfrm>
              <a:off x="6238668" y="3463313"/>
              <a:ext cx="4815395" cy="508512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Raven puščični povezovalnik 27">
              <a:extLst>
                <a:ext uri="{FF2B5EF4-FFF2-40B4-BE49-F238E27FC236}">
                  <a16:creationId xmlns:a16="http://schemas.microsoft.com/office/drawing/2014/main" id="{FACFD75D-376C-4C5A-A3DF-0EB31006BC47}"/>
                </a:ext>
              </a:extLst>
            </p:cNvPr>
            <p:cNvCxnSpPr>
              <a:cxnSpLocks/>
            </p:cNvCxnSpPr>
            <p:nvPr/>
          </p:nvCxnSpPr>
          <p:spPr>
            <a:xfrm>
              <a:off x="6260623" y="3915826"/>
              <a:ext cx="4869523" cy="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C9BA954B-1749-4E2F-A629-B7DF19BEDAE6}"/>
              </a:ext>
            </a:extLst>
          </p:cNvPr>
          <p:cNvGrpSpPr/>
          <p:nvPr/>
        </p:nvGrpSpPr>
        <p:grpSpPr>
          <a:xfrm>
            <a:off x="1147405" y="3060700"/>
            <a:ext cx="3548420" cy="812716"/>
            <a:chOff x="1529873" y="2937933"/>
            <a:chExt cx="4731227" cy="1083621"/>
          </a:xfrm>
        </p:grpSpPr>
        <p:cxnSp>
          <p:nvCxnSpPr>
            <p:cNvPr id="29" name="Raven puščični povezovalnik 28">
              <a:extLst>
                <a:ext uri="{FF2B5EF4-FFF2-40B4-BE49-F238E27FC236}">
                  <a16:creationId xmlns:a16="http://schemas.microsoft.com/office/drawing/2014/main" id="{D55584DA-C3D4-4ABC-9B7B-56AA7F56F1D3}"/>
                </a:ext>
              </a:extLst>
            </p:cNvPr>
            <p:cNvCxnSpPr>
              <a:cxnSpLocks/>
            </p:cNvCxnSpPr>
            <p:nvPr/>
          </p:nvCxnSpPr>
          <p:spPr>
            <a:xfrm>
              <a:off x="1567973" y="4021554"/>
              <a:ext cx="46931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aven puščični povezovalnik 32">
              <a:extLst>
                <a:ext uri="{FF2B5EF4-FFF2-40B4-BE49-F238E27FC236}">
                  <a16:creationId xmlns:a16="http://schemas.microsoft.com/office/drawing/2014/main" id="{2E483097-97BB-4C24-AF07-6E26C9EF97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8923" y="2937933"/>
              <a:ext cx="4697360" cy="10772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aven puščični povezovalnik 33">
              <a:extLst>
                <a:ext uri="{FF2B5EF4-FFF2-40B4-BE49-F238E27FC236}">
                  <a16:creationId xmlns:a16="http://schemas.microsoft.com/office/drawing/2014/main" id="{7C86E978-DD14-4083-8F22-E00F69583C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9873" y="3454400"/>
              <a:ext cx="4724877" cy="5608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866C6650-055F-457C-B13C-23A358FB487F}"/>
              </a:ext>
            </a:extLst>
          </p:cNvPr>
          <p:cNvGrpSpPr/>
          <p:nvPr/>
        </p:nvGrpSpPr>
        <p:grpSpPr>
          <a:xfrm>
            <a:off x="4676418" y="2909887"/>
            <a:ext cx="3810358" cy="968291"/>
            <a:chOff x="6235223" y="2736850"/>
            <a:chExt cx="5080477" cy="1291054"/>
          </a:xfrm>
        </p:grpSpPr>
        <p:cxnSp>
          <p:nvCxnSpPr>
            <p:cNvPr id="39" name="Raven puščični povezovalnik 38">
              <a:extLst>
                <a:ext uri="{FF2B5EF4-FFF2-40B4-BE49-F238E27FC236}">
                  <a16:creationId xmlns:a16="http://schemas.microsoft.com/office/drawing/2014/main" id="{81C1D547-899F-4CD7-AF01-BA1359545B5A}"/>
                </a:ext>
              </a:extLst>
            </p:cNvPr>
            <p:cNvCxnSpPr>
              <a:cxnSpLocks/>
            </p:cNvCxnSpPr>
            <p:nvPr/>
          </p:nvCxnSpPr>
          <p:spPr>
            <a:xfrm>
              <a:off x="6260623" y="2935704"/>
              <a:ext cx="46931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aven puščični povezovalnik 39">
              <a:extLst>
                <a:ext uri="{FF2B5EF4-FFF2-40B4-BE49-F238E27FC236}">
                  <a16:creationId xmlns:a16="http://schemas.microsoft.com/office/drawing/2014/main" id="{791437EF-153A-448D-BF1D-F413FAAB68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35223" y="2736850"/>
              <a:ext cx="5080477" cy="12910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aven puščični povezovalnik 44">
              <a:extLst>
                <a:ext uri="{FF2B5EF4-FFF2-40B4-BE49-F238E27FC236}">
                  <a16:creationId xmlns:a16="http://schemas.microsoft.com/office/drawing/2014/main" id="{281353BE-9434-41A4-AB1D-154E24618C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56390" y="2891367"/>
              <a:ext cx="4724877" cy="5608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8 Boy Silhouette (PNG Transparent) | OnlyGFX.com">
            <a:extLst>
              <a:ext uri="{FF2B5EF4-FFF2-40B4-BE49-F238E27FC236}">
                <a16:creationId xmlns:a16="http://schemas.microsoft.com/office/drawing/2014/main" id="{3910FF84-1C23-44B8-8B46-DAE58C7FD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78842" y="3028950"/>
            <a:ext cx="267264" cy="83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621506" y="0"/>
                <a:ext cx="8229600" cy="3586410"/>
              </a:xfrm>
            </p:spPr>
            <p:txBody>
              <a:bodyPr>
                <a:normAutofit/>
              </a:bodyPr>
              <a:lstStyle/>
              <a:p>
                <a:r>
                  <a:rPr lang="sl-SI" sz="4000" dirty="0" smtClean="0"/>
                  <a:t>KONVEKSNA LEČA - 1. PRESLIKAVA</a:t>
                </a: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sz="3200" dirty="0" smtClean="0"/>
                  <a:t>ENAČBE</a:t>
                </a:r>
                <a:r>
                  <a:rPr lang="sl-SI" sz="3200" dirty="0"/>
                  <a:t>:</a:t>
                </a:r>
                <a:r>
                  <a:rPr lang="sl-SI" sz="3200" dirty="0" smtClean="0"/>
                  <a:t>     </a:t>
                </a:r>
                <a14:m>
                  <m:oMath xmlns:m="http://schemas.openxmlformats.org/officeDocument/2006/math"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 smtClean="0"/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sz="3200" dirty="0"/>
                  <a:t/>
                </a:r>
                <a:br>
                  <a:rPr lang="sl-SI" sz="3200" dirty="0"/>
                </a:br>
                <a:r>
                  <a:rPr lang="sl-SI" sz="3200" dirty="0"/>
                  <a:t>S = obrnjena, pomanjšana in realna</a:t>
                </a:r>
                <a:br>
                  <a:rPr lang="sl-SI" sz="3200" dirty="0"/>
                </a:br>
                <a:r>
                  <a:rPr lang="sl-SI" dirty="0"/>
                  <a:t/>
                </a:r>
                <a:br>
                  <a:rPr lang="sl-SI" dirty="0"/>
                </a:br>
                <a:endParaRPr lang="sl-SI" dirty="0"/>
              </a:p>
            </p:txBody>
          </p:sp>
        </mc:Choice>
        <mc:Fallback>
          <p:sp>
            <p:nvSpPr>
              <p:cNvPr id="31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1506" y="0"/>
                <a:ext cx="8229600" cy="3586410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228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40926"/>
            <a:ext cx="7546467" cy="4242816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67544" y="476675"/>
            <a:ext cx="8229600" cy="154382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dirty="0" smtClean="0"/>
              <a:t>KONVEKSNA LEČA, </a:t>
            </a:r>
          </a:p>
          <a:p>
            <a:r>
              <a:rPr lang="sl-SI" sz="4000" dirty="0" smtClean="0"/>
              <a:t>POMANJŠANA SLIKA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67989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24" y="2564904"/>
            <a:ext cx="7462151" cy="33835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Naslov 1"/>
              <p:cNvSpPr txBox="1">
                <a:spLocks/>
              </p:cNvSpPr>
              <p:nvPr/>
            </p:nvSpPr>
            <p:spPr>
              <a:xfrm>
                <a:off x="457200" y="274637"/>
                <a:ext cx="8229600" cy="2467149"/>
              </a:xfrm>
              <a:prstGeom prst="rect">
                <a:avLst/>
              </a:prstGeom>
            </p:spPr>
            <p:txBody>
              <a:bodyPr>
                <a:normAutofit fontScale="60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l-SI" sz="5900" dirty="0" smtClean="0"/>
                  <a:t>KONVEKSNA LEČA - 2. PRESLIKAVA</a:t>
                </a:r>
              </a:p>
              <a:p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sz="4700" dirty="0"/>
                  <a:t>ENAČBE:</a:t>
                </a:r>
                <a14:m>
                  <m:oMath xmlns:m="http://schemas.openxmlformats.org/officeDocument/2006/math">
                    <m:r>
                      <a:rPr lang="sl-SI" sz="4700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sl-SI" sz="4700" i="1">
                        <a:latin typeface="Cambria Math"/>
                      </a:rPr>
                      <m:t>𝑓</m:t>
                    </m:r>
                    <m:r>
                      <a:rPr lang="sl-SI" sz="47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4700" dirty="0" smtClean="0"/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47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47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47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4700" dirty="0" smtClean="0"/>
                  <a:t>;      </a:t>
                </a:r>
                <a:r>
                  <a:rPr lang="sl-SI" sz="4700" dirty="0"/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7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47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47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7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47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sl-SI" sz="4700" dirty="0" smtClean="0"/>
              </a:p>
              <a:p>
                <a:r>
                  <a:rPr lang="sl-SI" sz="4700" dirty="0"/>
                  <a:t/>
                </a:r>
                <a:br>
                  <a:rPr lang="sl-SI" sz="4700" dirty="0"/>
                </a:br>
                <a:r>
                  <a:rPr lang="sl-SI" sz="4700" dirty="0"/>
                  <a:t>S = obrnjena, povečana in realna</a:t>
                </a:r>
                <a:br>
                  <a:rPr lang="sl-SI" sz="4700" dirty="0"/>
                </a:br>
                <a:endParaRPr lang="sl-SI" sz="4700" dirty="0"/>
              </a:p>
            </p:txBody>
          </p:sp>
        </mc:Choice>
        <mc:Fallback xmlns="">
          <p:sp>
            <p:nvSpPr>
              <p:cNvPr id="4" name="Naslov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7"/>
                <a:ext cx="8229600" cy="2467149"/>
              </a:xfrm>
              <a:prstGeom prst="rect">
                <a:avLst/>
              </a:prstGeom>
              <a:blipFill>
                <a:blip r:embed="rId4"/>
                <a:stretch>
                  <a:fillRect t="-740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164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806DFAB-DB47-4EE4-96A1-485FBB53BB58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1933813"/>
            <a:ext cx="1690688" cy="3066812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B8697464-04CC-4FEE-9CDC-EDF81D2E682C}"/>
              </a:ext>
            </a:extLst>
          </p:cNvPr>
          <p:cNvCxnSpPr/>
          <p:nvPr/>
        </p:nvCxnSpPr>
        <p:spPr>
          <a:xfrm>
            <a:off x="685800" y="3457575"/>
            <a:ext cx="80105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a 6">
            <a:extLst>
              <a:ext uri="{FF2B5EF4-FFF2-40B4-BE49-F238E27FC236}">
                <a16:creationId xmlns:a16="http://schemas.microsoft.com/office/drawing/2014/main" id="{5E69DC78-057A-46E6-82D6-63D2DF98236F}"/>
              </a:ext>
            </a:extLst>
          </p:cNvPr>
          <p:cNvSpPr/>
          <p:nvPr/>
        </p:nvSpPr>
        <p:spPr>
          <a:xfrm>
            <a:off x="2952750" y="3414713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F993DF1D-C842-4BD9-8297-596CC4CC8878}"/>
              </a:ext>
            </a:extLst>
          </p:cNvPr>
          <p:cNvSpPr/>
          <p:nvPr/>
        </p:nvSpPr>
        <p:spPr>
          <a:xfrm>
            <a:off x="6348413" y="3409950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94CDF680-8F11-4546-A185-E979748C147C}"/>
              </a:ext>
            </a:extLst>
          </p:cNvPr>
          <p:cNvCxnSpPr>
            <a:cxnSpLocks/>
          </p:cNvCxnSpPr>
          <p:nvPr/>
        </p:nvCxnSpPr>
        <p:spPr>
          <a:xfrm>
            <a:off x="4695825" y="2070497"/>
            <a:ext cx="0" cy="277177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8 Boy Silhouette (PNG Transparent) | OnlyGFX.com">
            <a:extLst>
              <a:ext uri="{FF2B5EF4-FFF2-40B4-BE49-F238E27FC236}">
                <a16:creationId xmlns:a16="http://schemas.microsoft.com/office/drawing/2014/main" id="{3FAEA613-6BF9-4969-8C29-19F600FD9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344" y="3055382"/>
            <a:ext cx="267264" cy="83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3BE6B8F-AE8A-49E9-9040-415D06E620C8}"/>
              </a:ext>
            </a:extLst>
          </p:cNvPr>
          <p:cNvSpPr txBox="1"/>
          <p:nvPr/>
        </p:nvSpPr>
        <p:spPr>
          <a:xfrm>
            <a:off x="214313" y="6116385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https://ricktu288.github.io/ray-optics/simulator/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C1C7174D-289A-4D2D-9A2B-0CE10EBBBAF5}"/>
              </a:ext>
            </a:extLst>
          </p:cNvPr>
          <p:cNvSpPr txBox="1"/>
          <p:nvPr/>
        </p:nvSpPr>
        <p:spPr>
          <a:xfrm>
            <a:off x="214313" y="5236088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dirty="0"/>
              <a:t>Lom - Konveksna leča (Preslikava predmetov v bližini leče. Žarki niso vzporedni) </a:t>
            </a: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C22E29D8-A08B-48C2-A46B-B73A03655F6A}"/>
              </a:ext>
            </a:extLst>
          </p:cNvPr>
          <p:cNvGrpSpPr/>
          <p:nvPr/>
        </p:nvGrpSpPr>
        <p:grpSpPr>
          <a:xfrm>
            <a:off x="1769977" y="3055381"/>
            <a:ext cx="2928230" cy="954644"/>
            <a:chOff x="598544" y="2911591"/>
            <a:chExt cx="3904307" cy="1272858"/>
          </a:xfrm>
        </p:grpSpPr>
        <p:cxnSp>
          <p:nvCxnSpPr>
            <p:cNvPr id="15" name="Raven puščični povezovalnik 14">
              <a:extLst>
                <a:ext uri="{FF2B5EF4-FFF2-40B4-BE49-F238E27FC236}">
                  <a16:creationId xmlns:a16="http://schemas.microsoft.com/office/drawing/2014/main" id="{4BD41D90-BA49-4D37-B7AB-666B8E1E4239}"/>
                </a:ext>
              </a:extLst>
            </p:cNvPr>
            <p:cNvCxnSpPr>
              <a:cxnSpLocks/>
              <a:stCxn id="1026" idx="0"/>
            </p:cNvCxnSpPr>
            <p:nvPr/>
          </p:nvCxnSpPr>
          <p:spPr>
            <a:xfrm>
              <a:off x="598544" y="2911591"/>
              <a:ext cx="3893195" cy="29846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Raven puščični povezovalnik 16">
              <a:extLst>
                <a:ext uri="{FF2B5EF4-FFF2-40B4-BE49-F238E27FC236}">
                  <a16:creationId xmlns:a16="http://schemas.microsoft.com/office/drawing/2014/main" id="{B8204686-B0FA-45CC-B972-5AD1C85FC531}"/>
                </a:ext>
              </a:extLst>
            </p:cNvPr>
            <p:cNvCxnSpPr>
              <a:cxnSpLocks/>
              <a:stCxn id="1026" idx="0"/>
            </p:cNvCxnSpPr>
            <p:nvPr/>
          </p:nvCxnSpPr>
          <p:spPr>
            <a:xfrm>
              <a:off x="598544" y="2911591"/>
              <a:ext cx="3904307" cy="1272858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Raven puščični povezovalnik 18">
              <a:extLst>
                <a:ext uri="{FF2B5EF4-FFF2-40B4-BE49-F238E27FC236}">
                  <a16:creationId xmlns:a16="http://schemas.microsoft.com/office/drawing/2014/main" id="{05F84249-B9E2-4F95-8B8F-BDB504B5B96F}"/>
                </a:ext>
              </a:extLst>
            </p:cNvPr>
            <p:cNvCxnSpPr>
              <a:cxnSpLocks/>
              <a:stCxn id="1026" idx="0"/>
            </p:cNvCxnSpPr>
            <p:nvPr/>
          </p:nvCxnSpPr>
          <p:spPr>
            <a:xfrm>
              <a:off x="598544" y="2911591"/>
              <a:ext cx="3901132" cy="529908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A041726A-8CBD-4AEA-A20A-609F4B53EB46}"/>
              </a:ext>
            </a:extLst>
          </p:cNvPr>
          <p:cNvGrpSpPr/>
          <p:nvPr/>
        </p:nvGrpSpPr>
        <p:grpSpPr>
          <a:xfrm>
            <a:off x="4687534" y="3075773"/>
            <a:ext cx="4906296" cy="986640"/>
            <a:chOff x="6259670" y="2909903"/>
            <a:chExt cx="6541728" cy="1315520"/>
          </a:xfrm>
        </p:grpSpPr>
        <p:cxnSp>
          <p:nvCxnSpPr>
            <p:cNvPr id="25" name="Raven puščični povezovalnik 24">
              <a:extLst>
                <a:ext uri="{FF2B5EF4-FFF2-40B4-BE49-F238E27FC236}">
                  <a16:creationId xmlns:a16="http://schemas.microsoft.com/office/drawing/2014/main" id="{1CD6DC3A-D9F9-4261-87AF-B35A7C5615D4}"/>
                </a:ext>
              </a:extLst>
            </p:cNvPr>
            <p:cNvCxnSpPr>
              <a:cxnSpLocks/>
            </p:cNvCxnSpPr>
            <p:nvPr/>
          </p:nvCxnSpPr>
          <p:spPr>
            <a:xfrm>
              <a:off x="6259670" y="2909903"/>
              <a:ext cx="5941955" cy="131552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Raven puščični povezovalnik 27">
              <a:extLst>
                <a:ext uri="{FF2B5EF4-FFF2-40B4-BE49-F238E27FC236}">
                  <a16:creationId xmlns:a16="http://schemas.microsoft.com/office/drawing/2014/main" id="{FACFD75D-376C-4C5A-A3DF-0EB31006BC47}"/>
                </a:ext>
              </a:extLst>
            </p:cNvPr>
            <p:cNvCxnSpPr>
              <a:cxnSpLocks/>
            </p:cNvCxnSpPr>
            <p:nvPr/>
          </p:nvCxnSpPr>
          <p:spPr>
            <a:xfrm>
              <a:off x="6279673" y="4151612"/>
              <a:ext cx="6521725" cy="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C9BA954B-1749-4E2F-A629-B7DF19BEDAE6}"/>
              </a:ext>
            </a:extLst>
          </p:cNvPr>
          <p:cNvGrpSpPr/>
          <p:nvPr/>
        </p:nvGrpSpPr>
        <p:grpSpPr>
          <a:xfrm>
            <a:off x="1878124" y="2833688"/>
            <a:ext cx="2831990" cy="1046546"/>
            <a:chOff x="1529873" y="2626159"/>
            <a:chExt cx="4731227" cy="1395395"/>
          </a:xfrm>
        </p:grpSpPr>
        <p:cxnSp>
          <p:nvCxnSpPr>
            <p:cNvPr id="29" name="Raven puščični povezovalnik 28">
              <a:extLst>
                <a:ext uri="{FF2B5EF4-FFF2-40B4-BE49-F238E27FC236}">
                  <a16:creationId xmlns:a16="http://schemas.microsoft.com/office/drawing/2014/main" id="{D55584DA-C3D4-4ABC-9B7B-56AA7F56F1D3}"/>
                </a:ext>
              </a:extLst>
            </p:cNvPr>
            <p:cNvCxnSpPr>
              <a:cxnSpLocks/>
            </p:cNvCxnSpPr>
            <p:nvPr/>
          </p:nvCxnSpPr>
          <p:spPr>
            <a:xfrm>
              <a:off x="1567973" y="4021554"/>
              <a:ext cx="46931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aven puščični povezovalnik 32">
              <a:extLst>
                <a:ext uri="{FF2B5EF4-FFF2-40B4-BE49-F238E27FC236}">
                  <a16:creationId xmlns:a16="http://schemas.microsoft.com/office/drawing/2014/main" id="{2E483097-97BB-4C24-AF07-6E26C9EF97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8923" y="2626159"/>
              <a:ext cx="4696263" cy="13890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aven puščični povezovalnik 33">
              <a:extLst>
                <a:ext uri="{FF2B5EF4-FFF2-40B4-BE49-F238E27FC236}">
                  <a16:creationId xmlns:a16="http://schemas.microsoft.com/office/drawing/2014/main" id="{7C86E978-DD14-4083-8F22-E00F69583C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9873" y="3454400"/>
              <a:ext cx="4724877" cy="5608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866C6650-055F-457C-B13C-23A358FB487F}"/>
              </a:ext>
            </a:extLst>
          </p:cNvPr>
          <p:cNvGrpSpPr/>
          <p:nvPr/>
        </p:nvGrpSpPr>
        <p:grpSpPr>
          <a:xfrm>
            <a:off x="4689852" y="2809876"/>
            <a:ext cx="4335086" cy="1056875"/>
            <a:chOff x="6235223" y="2903983"/>
            <a:chExt cx="5780114" cy="1123922"/>
          </a:xfrm>
        </p:grpSpPr>
        <p:cxnSp>
          <p:nvCxnSpPr>
            <p:cNvPr id="39" name="Raven puščični povezovalnik 38">
              <a:extLst>
                <a:ext uri="{FF2B5EF4-FFF2-40B4-BE49-F238E27FC236}">
                  <a16:creationId xmlns:a16="http://schemas.microsoft.com/office/drawing/2014/main" id="{81C1D547-899F-4CD7-AF01-BA1359545B5A}"/>
                </a:ext>
              </a:extLst>
            </p:cNvPr>
            <p:cNvCxnSpPr>
              <a:cxnSpLocks/>
            </p:cNvCxnSpPr>
            <p:nvPr/>
          </p:nvCxnSpPr>
          <p:spPr>
            <a:xfrm>
              <a:off x="6260623" y="2935704"/>
              <a:ext cx="575471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aven puščični povezovalnik 39">
              <a:extLst>
                <a:ext uri="{FF2B5EF4-FFF2-40B4-BE49-F238E27FC236}">
                  <a16:creationId xmlns:a16="http://schemas.microsoft.com/office/drawing/2014/main" id="{791437EF-153A-448D-BF1D-F413FAAB68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35223" y="2929306"/>
              <a:ext cx="5608664" cy="10985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aven puščični povezovalnik 44">
              <a:extLst>
                <a:ext uri="{FF2B5EF4-FFF2-40B4-BE49-F238E27FC236}">
                  <a16:creationId xmlns:a16="http://schemas.microsoft.com/office/drawing/2014/main" id="{281353BE-9434-41A4-AB1D-154E24618C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50040" y="2903983"/>
              <a:ext cx="5752597" cy="6748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8 Boy Silhouette (PNG Transparent) | OnlyGFX.com">
            <a:extLst>
              <a:ext uri="{FF2B5EF4-FFF2-40B4-BE49-F238E27FC236}">
                <a16:creationId xmlns:a16="http://schemas.microsoft.com/office/drawing/2014/main" id="{3910FF84-1C23-44B8-8B46-DAE58C7FD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774103" y="2854675"/>
            <a:ext cx="369897" cy="115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Raven puščični povezovalnik 37">
            <a:extLst>
              <a:ext uri="{FF2B5EF4-FFF2-40B4-BE49-F238E27FC236}">
                <a16:creationId xmlns:a16="http://schemas.microsoft.com/office/drawing/2014/main" id="{C58F8EC5-0B01-4BDC-9D0F-550B51E87E73}"/>
              </a:ext>
            </a:extLst>
          </p:cNvPr>
          <p:cNvCxnSpPr>
            <a:cxnSpLocks/>
          </p:cNvCxnSpPr>
          <p:nvPr/>
        </p:nvCxnSpPr>
        <p:spPr>
          <a:xfrm>
            <a:off x="4698491" y="3456240"/>
            <a:ext cx="4659822" cy="610936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Naslov 1"/>
              <p:cNvSpPr txBox="1">
                <a:spLocks/>
              </p:cNvSpPr>
              <p:nvPr/>
            </p:nvSpPr>
            <p:spPr>
              <a:xfrm>
                <a:off x="581025" y="60920"/>
                <a:ext cx="8229600" cy="2467149"/>
              </a:xfrm>
              <a:prstGeom prst="rect">
                <a:avLst/>
              </a:prstGeom>
            </p:spPr>
            <p:txBody>
              <a:bodyPr>
                <a:normAutofit fontScale="60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l-SI" sz="5900" dirty="0" smtClean="0"/>
                  <a:t>KONVEKSNA LEČA - 2. PRESLIKAVA</a:t>
                </a:r>
              </a:p>
              <a:p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sz="4700" dirty="0"/>
                  <a:t>ENAČBE:</a:t>
                </a:r>
                <a14:m>
                  <m:oMath xmlns:m="http://schemas.openxmlformats.org/officeDocument/2006/math">
                    <m:r>
                      <a:rPr lang="sl-SI" sz="4700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sl-SI" sz="4700" i="1">
                        <a:latin typeface="Cambria Math"/>
                      </a:rPr>
                      <m:t>𝑓</m:t>
                    </m:r>
                    <m:r>
                      <a:rPr lang="sl-SI" sz="47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4700" dirty="0" smtClean="0"/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47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47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47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47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47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4700" dirty="0" smtClean="0"/>
                  <a:t>;      </a:t>
                </a:r>
                <a:r>
                  <a:rPr lang="sl-SI" sz="4700" dirty="0"/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7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47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47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47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47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47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sl-SI" sz="4700" dirty="0" smtClean="0"/>
              </a:p>
              <a:p>
                <a:r>
                  <a:rPr lang="sl-SI" sz="4700" dirty="0"/>
                  <a:t/>
                </a:r>
                <a:br>
                  <a:rPr lang="sl-SI" sz="4700" dirty="0"/>
                </a:br>
                <a:r>
                  <a:rPr lang="sl-SI" sz="4700" dirty="0"/>
                  <a:t>S = obrnjena, povečana in realna</a:t>
                </a:r>
                <a:br>
                  <a:rPr lang="sl-SI" sz="4700" dirty="0"/>
                </a:br>
                <a:endParaRPr lang="sl-SI" sz="4700" dirty="0"/>
              </a:p>
            </p:txBody>
          </p:sp>
        </mc:Choice>
        <mc:Fallback>
          <p:sp>
            <p:nvSpPr>
              <p:cNvPr id="27" name="Naslov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" y="60920"/>
                <a:ext cx="8229600" cy="2467149"/>
              </a:xfrm>
              <a:prstGeom prst="rect">
                <a:avLst/>
              </a:prstGeom>
              <a:blipFill>
                <a:blip r:embed="rId4"/>
                <a:stretch>
                  <a:fillRect t="-740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57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22" y="2204864"/>
            <a:ext cx="7286244" cy="4096512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67544" y="476675"/>
            <a:ext cx="8229600" cy="154382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dirty="0" smtClean="0"/>
              <a:t>KONVEKSNA LEČA, </a:t>
            </a:r>
          </a:p>
          <a:p>
            <a:r>
              <a:rPr lang="sl-SI" sz="4000" dirty="0" smtClean="0"/>
              <a:t>POVEČANA SLIKA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0784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1210146"/>
              </a:xfrm>
            </p:spPr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/>
                  <a:t>KONVEKSNA LEČA - </a:t>
                </a:r>
                <a:r>
                  <a:rPr lang="sl-SI" dirty="0" smtClean="0"/>
                  <a:t>3. </a:t>
                </a:r>
                <a:r>
                  <a:rPr lang="sl-SI" dirty="0"/>
                  <a:t>PRESLIKAVA</a:t>
                </a: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sz="3600" dirty="0" smtClean="0"/>
                  <a:t>ENAČBE</a:t>
                </a:r>
                <a:r>
                  <a:rPr lang="sl-SI" sz="3600" dirty="0"/>
                  <a:t>:</a:t>
                </a:r>
                <a14:m>
                  <m:oMath xmlns:m="http://schemas.openxmlformats.org/officeDocument/2006/math">
                    <m:r>
                      <a:rPr lang="sl-SI" sz="3600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sl-SI" sz="3600" i="1">
                        <a:latin typeface="Cambria Math"/>
                      </a:rPr>
                      <m:t>𝑓</m:t>
                    </m:r>
                    <m:r>
                      <a:rPr lang="sl-SI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600" dirty="0" smtClean="0"/>
                  <a:t>;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6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6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6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600" dirty="0"/>
                  <a:t>; </a:t>
                </a:r>
                <a:r>
                  <a:rPr lang="sl-SI" sz="3600" dirty="0" smtClean="0"/>
                  <a:t>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6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6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sz="3600" dirty="0"/>
                  <a:t/>
                </a:r>
                <a:br>
                  <a:rPr lang="sl-SI" sz="3600" dirty="0"/>
                </a:br>
                <a:r>
                  <a:rPr lang="sl-SI" sz="3600" dirty="0"/>
                  <a:t>S = pokončna, povečana in navidezna</a:t>
                </a:r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1210146"/>
              </a:xfrm>
              <a:blipFill>
                <a:blip r:embed="rId2"/>
                <a:stretch>
                  <a:fillRect b="-9698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značba mesta vsebine 6">
            <a:hlinkClick r:id="rId3"/>
          </p:cNvPr>
          <p:cNvPicPr>
            <a:picLocks noGrp="1"/>
          </p:cNvPicPr>
          <p:nvPr>
            <p:ph idx="1"/>
          </p:nvPr>
        </p:nvPicPr>
        <p:blipFill rotWithShape="1">
          <a:blip r:embed="rId4"/>
          <a:srcRect l="21054" t="19016" r="20745" b="21584"/>
          <a:stretch/>
        </p:blipFill>
        <p:spPr bwMode="auto">
          <a:xfrm>
            <a:off x="785690" y="2348880"/>
            <a:ext cx="7572619" cy="43452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5829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340768"/>
            <a:ext cx="4543425" cy="4543425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LUPA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3951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PRESLIKOVANJE Z LOMOM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642420"/>
            <a:ext cx="49911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4613270" y="4679180"/>
            <a:ext cx="129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 - predmet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4605242" y="3790308"/>
            <a:ext cx="873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 - slika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4367093" y="4309848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a - oddaljenost predmeta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4367093" y="3293436"/>
            <a:ext cx="2050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b - oddaljenost slike</a:t>
            </a:r>
            <a:endParaRPr lang="sl-SI" dirty="0"/>
          </a:p>
        </p:txBody>
      </p:sp>
      <p:cxnSp>
        <p:nvCxnSpPr>
          <p:cNvPr id="9" name="Raven puščični povezovalnik 8"/>
          <p:cNvCxnSpPr/>
          <p:nvPr/>
        </p:nvCxnSpPr>
        <p:spPr>
          <a:xfrm>
            <a:off x="4139952" y="3246035"/>
            <a:ext cx="0" cy="739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/>
          <p:nvPr/>
        </p:nvCxnSpPr>
        <p:spPr>
          <a:xfrm>
            <a:off x="4139952" y="3230900"/>
            <a:ext cx="0" cy="1729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jeZBesedilom 11"/>
          <p:cNvSpPr txBox="1"/>
          <p:nvPr/>
        </p:nvSpPr>
        <p:spPr>
          <a:xfrm>
            <a:off x="2916336" y="2657872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r>
              <a:rPr lang="sl-SI" dirty="0" smtClean="0"/>
              <a:t>=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3635896" y="449451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3823840" y="330983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endParaRPr lang="sl-SI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3905769" y="406489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743706" y="2849219"/>
            <a:ext cx="316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x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ravokotnik 9"/>
              <p:cNvSpPr/>
              <p:nvPr/>
            </p:nvSpPr>
            <p:spPr>
              <a:xfrm>
                <a:off x="3856485" y="1025135"/>
                <a:ext cx="4572000" cy="169206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l-SI" sz="280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𝑏</m:t>
                          </m:r>
                        </m:den>
                      </m:f>
                      <m:r>
                        <a:rPr lang="sl-SI" sz="2800" b="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</m:t>
                      </m:r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𝑖𝑛</m:t>
                      </m:r>
                      <m:func>
                        <m:funcPr>
                          <m:ctrlP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      </m:t>
                          </m:r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𝛽</m:t>
                          </m:r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sl-SI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sl-SI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func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sl-SI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𝑏</m:t>
                      </m:r>
                      <m:r>
                        <a:rPr lang="sl-SI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𝛼</m:t>
                          </m:r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=</m:t>
                          </m:r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𝑎</m:t>
                          </m:r>
                          <m:r>
                            <a:rPr lang="sl-SI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sl-SI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l-SI" sz="28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sl-SI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𝛽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l-SI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sl-SI" sz="2800" i="1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800" i="1">
                              <a:effectLst/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sz="280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sl-SI" sz="2800" i="1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sl-SI" sz="2800" i="1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sl-SI" sz="2800" i="1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sl-SI" sz="2800" i="1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sl-SI" sz="2800" i="1">
                                  <a:effectLst/>
                                  <a:highlight>
                                    <a:srgbClr val="FFFF00"/>
                                  </a:highlight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l-SI" sz="2800">
                                  <a:highlight>
                                    <a:srgbClr val="FFFF00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sl-SI" sz="2800" i="1">
                                  <a:highlight>
                                    <a:srgbClr val="FFFF00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𝛽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10" name="Pravokotni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485" y="1025135"/>
                <a:ext cx="4572000" cy="1692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294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2" grpId="0"/>
      <p:bldP spid="13" grpId="0"/>
      <p:bldP spid="16" grpId="0"/>
      <p:bldP spid="17" grpId="0"/>
      <p:bldP spid="4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BDCFCD81-B7BF-4341-959F-C523FE2CB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75" y="1490186"/>
            <a:ext cx="8642903" cy="267414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2A32DE4-0993-4700-A682-A73077E2AED0}"/>
              </a:ext>
            </a:extLst>
          </p:cNvPr>
          <p:cNvSpPr txBox="1"/>
          <p:nvPr/>
        </p:nvSpPr>
        <p:spPr>
          <a:xfrm>
            <a:off x="0" y="5723751"/>
            <a:ext cx="79248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VIR: https://si.openprof.com/wb/opti%C4%8Dne_naprave?ch=206#Daljnovidno_oko</a:t>
            </a:r>
          </a:p>
        </p:txBody>
      </p:sp>
    </p:spTree>
    <p:extLst>
      <p:ext uri="{BB962C8B-B14F-4D97-AF65-F5344CB8AC3E}">
        <p14:creationId xmlns:p14="http://schemas.microsoft.com/office/powerpoint/2010/main" val="102555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66" y="2004477"/>
            <a:ext cx="7416355" cy="4169664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67544" y="476675"/>
            <a:ext cx="8229600" cy="154382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dirty="0" smtClean="0"/>
              <a:t>KONKAVNA LEČA, LOM VZPOREDNIH ŽARKOV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31558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KONKAVNA </a:t>
            </a:r>
            <a:r>
              <a:rPr lang="sl-SI" dirty="0"/>
              <a:t>LEČA, LOM ZNAČILNIH </a:t>
            </a:r>
            <a:r>
              <a:rPr lang="sl-SI" dirty="0" smtClean="0"/>
              <a:t>ŽARKOV</a:t>
            </a:r>
            <a:endParaRPr lang="sl-SI" dirty="0"/>
          </a:p>
        </p:txBody>
      </p:sp>
      <p:pic>
        <p:nvPicPr>
          <p:cNvPr id="4" name="Ograda vsebine 3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10251" t="19412" r="1781" b="8824"/>
          <a:stretch/>
        </p:blipFill>
        <p:spPr bwMode="auto">
          <a:xfrm>
            <a:off x="539552" y="2780928"/>
            <a:ext cx="8229600" cy="37746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6228184" y="3100318"/>
            <a:ext cx="1678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Vzporedni žarek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6732240" y="5116542"/>
            <a:ext cx="1608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temenski žarek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6213699" y="3966244"/>
            <a:ext cx="149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goriščni žarek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7079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KONKAVNA LEČA, PRESLIKAVA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pic>
        <p:nvPicPr>
          <p:cNvPr id="8" name="Ograda vsebine 3" descr="http://si.openprof.com/ge/images/6/konkavna_lea_640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80" y="2527589"/>
            <a:ext cx="6096000" cy="43719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1157180" y="1052736"/>
                <a:ext cx="7560840" cy="2323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200" dirty="0" smtClean="0"/>
                  <a:t>ENAČBA:</a:t>
                </a:r>
                <a14:m>
                  <m:oMath xmlns:m="http://schemas.openxmlformats.org/officeDocument/2006/math">
                    <m:r>
                      <a:rPr lang="sl-SI" sz="3200">
                        <a:latin typeface="Cambria Math"/>
                      </a:rPr>
                      <m:t> </m:t>
                    </m:r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sz="3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sl-SI" sz="3200" dirty="0"/>
              </a:p>
              <a:p>
                <a:r>
                  <a:rPr lang="sl-SI" sz="3200" dirty="0"/>
                  <a:t>S = pokončna, pomanjšana in navidezna</a:t>
                </a:r>
                <a:br>
                  <a:rPr lang="sl-SI" sz="3200" dirty="0"/>
                </a:br>
                <a:r>
                  <a:rPr lang="sl-SI" sz="3200" dirty="0"/>
                  <a:t/>
                </a:r>
                <a:br>
                  <a:rPr lang="sl-SI" sz="3200" dirty="0"/>
                </a:br>
                <a:endParaRPr lang="sl-SI" sz="32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80" y="1052736"/>
                <a:ext cx="7560840" cy="2323265"/>
              </a:xfrm>
              <a:prstGeom prst="rect">
                <a:avLst/>
              </a:prstGeom>
              <a:blipFill>
                <a:blip r:embed="rId4"/>
                <a:stretch>
                  <a:fillRect l="-209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23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ZRCALA IN LEČE –vzporedni žarki</a:t>
            </a:r>
            <a:endParaRPr lang="sl-SI" dirty="0"/>
          </a:p>
        </p:txBody>
      </p:sp>
      <p:pic>
        <p:nvPicPr>
          <p:cNvPr id="4" name="Ograda vsebine 3" descr="http://upload.wikimedia.org/wikipedia/sl/thumb/b/b6/Focal-length_sl.svg/180px-Focal-length_sl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2005965" cy="48100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jeZBesedilom 2"/>
          <p:cNvSpPr txBox="1"/>
          <p:nvPr/>
        </p:nvSpPr>
        <p:spPr>
          <a:xfrm>
            <a:off x="874184" y="1772816"/>
            <a:ext cx="3572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Konveksna, izbočena in zbiralna leča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842508" y="2952283"/>
            <a:ext cx="3603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Konkavna, vbočena in razpršilna leča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874184" y="5301208"/>
            <a:ext cx="394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Konveksno, izbočeno in razpršilno zrcalo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888573" y="4149080"/>
            <a:ext cx="364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Konkavno, </a:t>
            </a:r>
            <a:r>
              <a:rPr lang="sl-SI" dirty="0"/>
              <a:t>v</a:t>
            </a:r>
            <a:r>
              <a:rPr lang="sl-SI" dirty="0" smtClean="0"/>
              <a:t>bočeno in zbiralno zrcalo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364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ZBIRALNO ZRCALO IN LEČA</a:t>
            </a:r>
            <a:endParaRPr lang="sl-SI" dirty="0"/>
          </a:p>
        </p:txBody>
      </p:sp>
      <p:pic>
        <p:nvPicPr>
          <p:cNvPr id="4" name="Ograda vsebine 3" descr="http://upload.wikimedia.org/wikipedia/commons/thumb/c/c9/RealImage.png/256px-RealImag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531568" cy="4926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34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RAZPRŠILNO ZRCALO IN LEČA</a:t>
            </a:r>
            <a:endParaRPr lang="sl-SI" dirty="0"/>
          </a:p>
        </p:txBody>
      </p:sp>
      <p:pic>
        <p:nvPicPr>
          <p:cNvPr id="6" name="Ograda vsebine 5" descr="http://upload.wikimedia.org/wikipedia/commons/thumb/e/ee/VirtualImage.png/256px-VirtualImag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3595464" cy="4869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373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OKO</a:t>
            </a:r>
            <a:endParaRPr lang="sl-SI" dirty="0"/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75" y="1115985"/>
            <a:ext cx="8296155" cy="574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8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4784"/>
            <a:ext cx="9144000" cy="5143500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OKO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3669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068" y="1628794"/>
            <a:ext cx="5028571" cy="205333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0983" y="3933056"/>
            <a:ext cx="5028571" cy="2116191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NAPAKE OČESA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373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VRSTE LEČ</a:t>
            </a: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1935" t="39012" r="18761" b="15898"/>
          <a:stretch/>
        </p:blipFill>
        <p:spPr bwMode="auto">
          <a:xfrm>
            <a:off x="713934" y="2213969"/>
            <a:ext cx="7716132" cy="3298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20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OKO IN OČALA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5080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32A21B0-D07A-4B88-941C-21D433B4D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5" y="963930"/>
            <a:ext cx="9097965" cy="3208973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E8BB5C-721F-4244-85FB-472344C3A90E}"/>
              </a:ext>
            </a:extLst>
          </p:cNvPr>
          <p:cNvSpPr txBox="1"/>
          <p:nvPr/>
        </p:nvSpPr>
        <p:spPr>
          <a:xfrm>
            <a:off x="0" y="5723751"/>
            <a:ext cx="79248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VIR: https://si.openprof.com/wb/opti%C4%8Dne_naprave?ch=206#Daljnovidno_oko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>
                <a:extLst>
                  <a:ext uri="{FF2B5EF4-FFF2-40B4-BE49-F238E27FC236}">
                    <a16:creationId xmlns:a16="http://schemas.microsoft.com/office/drawing/2014/main" id="{25AA1D75-8024-4413-9CBA-B0B5F3BF11AB}"/>
                  </a:ext>
                </a:extLst>
              </p:cNvPr>
              <p:cNvSpPr txBox="1"/>
              <p:nvPr/>
            </p:nvSpPr>
            <p:spPr>
              <a:xfrm>
                <a:off x="819151" y="4476750"/>
                <a:ext cx="1741952" cy="3231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1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sl-SI" sz="210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sl-SI" sz="2100" i="1">
                          <a:latin typeface="Cambria Math" panose="02040503050406030204" pitchFamily="18" charset="0"/>
                        </a:rPr>
                        <m:t>𝑑𝑖𝑜𝑝𝑡𝑟𝑖𝑗𝑎</m:t>
                      </m:r>
                    </m:oMath>
                  </m:oMathPara>
                </a14:m>
                <a:endParaRPr lang="sl-SI" sz="2100" dirty="0"/>
              </a:p>
            </p:txBody>
          </p:sp>
        </mc:Choice>
        <mc:Fallback xmlns="">
          <p:sp>
            <p:nvSpPr>
              <p:cNvPr id="9" name="PoljeZBesedilom 8">
                <a:extLst>
                  <a:ext uri="{FF2B5EF4-FFF2-40B4-BE49-F238E27FC236}">
                    <a16:creationId xmlns:a16="http://schemas.microsoft.com/office/drawing/2014/main" id="{25AA1D75-8024-4413-9CBA-B0B5F3BF1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1" y="4476750"/>
                <a:ext cx="1741952" cy="323165"/>
              </a:xfrm>
              <a:prstGeom prst="rect">
                <a:avLst/>
              </a:prstGeom>
              <a:blipFill>
                <a:blip r:embed="rId3"/>
                <a:stretch>
                  <a:fillRect l="-3147" r="-4895" b="-3396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>
                <a:extLst>
                  <a:ext uri="{FF2B5EF4-FFF2-40B4-BE49-F238E27FC236}">
                    <a16:creationId xmlns:a16="http://schemas.microsoft.com/office/drawing/2014/main" id="{9897CFE4-5709-4ED6-AE2F-89D2A5FA4D48}"/>
                  </a:ext>
                </a:extLst>
              </p:cNvPr>
              <p:cNvSpPr txBox="1"/>
              <p:nvPr/>
            </p:nvSpPr>
            <p:spPr>
              <a:xfrm>
                <a:off x="4598671" y="4469130"/>
                <a:ext cx="761747" cy="6638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1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sl-SI" sz="21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sz="2100" i="1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sl-SI" sz="2100" dirty="0"/>
              </a:p>
            </p:txBody>
          </p:sp>
        </mc:Choice>
        <mc:Fallback xmlns="">
          <p:sp>
            <p:nvSpPr>
              <p:cNvPr id="10" name="PoljeZBesedilom 9">
                <a:extLst>
                  <a:ext uri="{FF2B5EF4-FFF2-40B4-BE49-F238E27FC236}">
                    <a16:creationId xmlns:a16="http://schemas.microsoft.com/office/drawing/2014/main" id="{9897CFE4-5709-4ED6-AE2F-89D2A5FA4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671" y="4469130"/>
                <a:ext cx="761747" cy="6638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OKO IN OČALA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3993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769F146-8D8B-4720-98B9-1E616C8D4FF3}"/>
              </a:ext>
            </a:extLst>
          </p:cNvPr>
          <p:cNvSpPr txBox="1"/>
          <p:nvPr/>
        </p:nvSpPr>
        <p:spPr>
          <a:xfrm>
            <a:off x="0" y="5723751"/>
            <a:ext cx="79248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VIR: https://si.openprof.com/wb/opti%C4%8Dne_naprave?ch=206#Daljnovidno_oko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86B82CE0-6CF5-4D8A-A079-36FD3321D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" y="1272778"/>
            <a:ext cx="8801567" cy="30515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>
                <a:extLst>
                  <a:ext uri="{FF2B5EF4-FFF2-40B4-BE49-F238E27FC236}">
                    <a16:creationId xmlns:a16="http://schemas.microsoft.com/office/drawing/2014/main" id="{AD0C587B-70AA-48F4-A506-2753CD59077B}"/>
                  </a:ext>
                </a:extLst>
              </p:cNvPr>
              <p:cNvSpPr txBox="1"/>
              <p:nvPr/>
            </p:nvSpPr>
            <p:spPr>
              <a:xfrm>
                <a:off x="819151" y="4476750"/>
                <a:ext cx="1741952" cy="3231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1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sl-SI" sz="210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sl-SI" sz="2100" i="1">
                          <a:latin typeface="Cambria Math" panose="02040503050406030204" pitchFamily="18" charset="0"/>
                        </a:rPr>
                        <m:t>𝑑𝑖𝑜𝑝𝑡𝑟𝑖𝑗𝑎</m:t>
                      </m:r>
                    </m:oMath>
                  </m:oMathPara>
                </a14:m>
                <a:endParaRPr lang="sl-SI" sz="2100" dirty="0"/>
              </a:p>
            </p:txBody>
          </p:sp>
        </mc:Choice>
        <mc:Fallback xmlns="">
          <p:sp>
            <p:nvSpPr>
              <p:cNvPr id="9" name="PoljeZBesedilom 8">
                <a:extLst>
                  <a:ext uri="{FF2B5EF4-FFF2-40B4-BE49-F238E27FC236}">
                    <a16:creationId xmlns:a16="http://schemas.microsoft.com/office/drawing/2014/main" id="{AD0C587B-70AA-48F4-A506-2753CD590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1" y="4476750"/>
                <a:ext cx="1741952" cy="323165"/>
              </a:xfrm>
              <a:prstGeom prst="rect">
                <a:avLst/>
              </a:prstGeom>
              <a:blipFill>
                <a:blip r:embed="rId3"/>
                <a:stretch>
                  <a:fillRect l="-3147" r="-4895" b="-3396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>
                <a:extLst>
                  <a:ext uri="{FF2B5EF4-FFF2-40B4-BE49-F238E27FC236}">
                    <a16:creationId xmlns:a16="http://schemas.microsoft.com/office/drawing/2014/main" id="{01B1AEF1-B6EA-44F4-A75A-D000647B88FC}"/>
                  </a:ext>
                </a:extLst>
              </p:cNvPr>
              <p:cNvSpPr txBox="1"/>
              <p:nvPr/>
            </p:nvSpPr>
            <p:spPr>
              <a:xfrm>
                <a:off x="4598671" y="4469130"/>
                <a:ext cx="761747" cy="6638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1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sl-SI" sz="21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l-SI" sz="2100" i="1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sl-SI" sz="2100" dirty="0"/>
              </a:p>
            </p:txBody>
          </p:sp>
        </mc:Choice>
        <mc:Fallback xmlns="">
          <p:sp>
            <p:nvSpPr>
              <p:cNvPr id="10" name="PoljeZBesedilom 9">
                <a:extLst>
                  <a:ext uri="{FF2B5EF4-FFF2-40B4-BE49-F238E27FC236}">
                    <a16:creationId xmlns:a16="http://schemas.microsoft.com/office/drawing/2014/main" id="{01B1AEF1-B6EA-44F4-A75A-D000647B8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671" y="4469130"/>
                <a:ext cx="761747" cy="6638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OKO IN OČALA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6604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395536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Fotoaparat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28800"/>
            <a:ext cx="56388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2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3CEB07DD-48E3-482D-A50E-079577F3B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1215390"/>
            <a:ext cx="4397779" cy="4226991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1B6D91E-89DB-464C-B910-B12D1C6C795D}"/>
              </a:ext>
            </a:extLst>
          </p:cNvPr>
          <p:cNvSpPr txBox="1"/>
          <p:nvPr/>
        </p:nvSpPr>
        <p:spPr>
          <a:xfrm>
            <a:off x="0" y="5723751"/>
            <a:ext cx="79248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VIR: https://si.openprof.com/wb/opti%C4%8Dne_naprave?ch=206#Daljnovidno_oko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395536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Fotoaparat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866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54" y="1052736"/>
            <a:ext cx="2914650" cy="291465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Daljnogled</a:t>
            </a:r>
            <a:endParaRPr lang="sl-SI" dirty="0"/>
          </a:p>
        </p:txBody>
      </p:sp>
      <p:pic>
        <p:nvPicPr>
          <p:cNvPr id="4" name="Slika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1196752"/>
            <a:ext cx="3810000" cy="2990850"/>
          </a:xfrm>
          <a:prstGeom prst="rect">
            <a:avLst/>
          </a:prstGeom>
        </p:spPr>
      </p:pic>
      <p:pic>
        <p:nvPicPr>
          <p:cNvPr id="5" name="Slika 4">
            <a:hlinkClick r:id="rId6"/>
          </p:cNvPr>
          <p:cNvPicPr>
            <a:picLocks noChangeAspect="1"/>
          </p:cNvPicPr>
          <p:nvPr/>
        </p:nvPicPr>
        <p:blipFill rotWithShape="1">
          <a:blip r:embed="rId7"/>
          <a:srcRect l="52105" b="60588"/>
          <a:stretch/>
        </p:blipFill>
        <p:spPr>
          <a:xfrm>
            <a:off x="5232900" y="4187602"/>
            <a:ext cx="3653156" cy="2112029"/>
          </a:xfrm>
          <a:prstGeom prst="rect">
            <a:avLst/>
          </a:prstGeom>
        </p:spPr>
      </p:pic>
      <p:pic>
        <p:nvPicPr>
          <p:cNvPr id="6" name="Slika 5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485" y="3976158"/>
            <a:ext cx="2740343" cy="274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AFAB2858-1A9C-4428-8F79-383063FA2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06" y="1275635"/>
            <a:ext cx="7244954" cy="379687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70A4FCC-7571-42F3-8D55-FE007989D64C}"/>
              </a:ext>
            </a:extLst>
          </p:cNvPr>
          <p:cNvSpPr txBox="1"/>
          <p:nvPr/>
        </p:nvSpPr>
        <p:spPr>
          <a:xfrm>
            <a:off x="0" y="5723751"/>
            <a:ext cx="79248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VIR: https://si.openprof.com/wb/opti%C4%8Dne_naprave?ch=206#Daljnovidno_oko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Daljnogled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8399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412776"/>
            <a:ext cx="3429000" cy="5191125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Mikroskop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9451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B2394B7D-2AA4-4553-AF0B-E6EC2DCF4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93" y="968454"/>
            <a:ext cx="7373015" cy="3988356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D139C71-2999-4AC9-AEFB-F555548137E2}"/>
              </a:ext>
            </a:extLst>
          </p:cNvPr>
          <p:cNvSpPr txBox="1"/>
          <p:nvPr/>
        </p:nvSpPr>
        <p:spPr>
          <a:xfrm>
            <a:off x="0" y="5723751"/>
            <a:ext cx="79248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VIR: https://si.openprof.com/wb/opti%C4%8Dne_naprave?ch=206#Daljnovidno_oko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Mikroskop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4248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NASTANE LEČA</a:t>
            </a:r>
            <a:endParaRPr lang="sl-SI" dirty="0"/>
          </a:p>
        </p:txBody>
      </p:sp>
      <p:pic>
        <p:nvPicPr>
          <p:cNvPr id="4" name="Označba mesta vsebine 3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18078" t="39012" r="31107" b="14919"/>
          <a:stretch/>
        </p:blipFill>
        <p:spPr bwMode="auto">
          <a:xfrm>
            <a:off x="1266192" y="2178162"/>
            <a:ext cx="6611616" cy="33700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468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PRESLIKOVANJE Z LOMOM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827584" y="980728"/>
            <a:ext cx="2148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smtClean="0"/>
              <a:t>P - predmet</a:t>
            </a:r>
            <a:endParaRPr lang="sl-SI" sz="32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823601" y="1681721"/>
            <a:ext cx="4388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smtClean="0"/>
              <a:t>a - oddaljenost predmeta</a:t>
            </a:r>
            <a:endParaRPr lang="sl-SI" sz="32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823601" y="2382714"/>
            <a:ext cx="1410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 smtClean="0"/>
              <a:t>S - slika</a:t>
            </a:r>
            <a:endParaRPr lang="sl-SI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823601" y="3130207"/>
                <a:ext cx="845257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3200" dirty="0" smtClean="0"/>
                  <a:t>b - oddaljenost slike, ki je lahko </a:t>
                </a:r>
                <a:r>
                  <a:rPr lang="sl-SI" sz="3200" b="1" dirty="0" smtClean="0"/>
                  <a:t>pozitivna</a:t>
                </a:r>
                <a:r>
                  <a:rPr lang="sl-SI" sz="3200" dirty="0" smtClean="0"/>
                  <a:t> (</a:t>
                </a:r>
                <a14:m>
                  <m:oMath xmlns:m="http://schemas.openxmlformats.org/officeDocument/2006/math">
                    <m:r>
                      <a:rPr lang="sl-SI" sz="32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r>
                  <a:rPr lang="sl-SI" sz="3200" dirty="0" smtClean="0"/>
                  <a:t>,</a:t>
                </a:r>
              </a:p>
              <a:p>
                <a:r>
                  <a:rPr lang="sl-SI" sz="3200" dirty="0"/>
                  <a:t>     </a:t>
                </a:r>
                <a:r>
                  <a:rPr lang="sl-SI" sz="3200" dirty="0" smtClean="0"/>
                  <a:t>če </a:t>
                </a:r>
                <a:r>
                  <a:rPr lang="sl-SI" sz="3200" dirty="0"/>
                  <a:t>je slika </a:t>
                </a:r>
                <a:r>
                  <a:rPr lang="sl-SI" sz="3200" b="1" dirty="0"/>
                  <a:t>realna</a:t>
                </a:r>
                <a:r>
                  <a:rPr lang="sl-SI" sz="3200" dirty="0"/>
                  <a:t> in </a:t>
                </a:r>
                <a:r>
                  <a:rPr lang="sl-SI" sz="3200" b="1" dirty="0"/>
                  <a:t>negativna</a:t>
                </a:r>
                <a:r>
                  <a:rPr lang="sl-SI" sz="3200" dirty="0"/>
                  <a:t> (</a:t>
                </a:r>
                <a14:m>
                  <m:oMath xmlns:m="http://schemas.openxmlformats.org/officeDocument/2006/math">
                    <m:r>
                      <a:rPr lang="sl-SI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sl-SI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l-SI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sl-SI" sz="3200" dirty="0"/>
                  <a:t>,</a:t>
                </a:r>
                <a:r>
                  <a:rPr lang="sl-SI" sz="3200" dirty="0" smtClean="0"/>
                  <a:t> </a:t>
                </a:r>
              </a:p>
              <a:p>
                <a:r>
                  <a:rPr lang="sl-SI" sz="3200" dirty="0" smtClean="0"/>
                  <a:t>     če je slika </a:t>
                </a:r>
                <a:r>
                  <a:rPr lang="sl-SI" sz="3200" b="1" dirty="0" smtClean="0"/>
                  <a:t>navidezna</a:t>
                </a:r>
                <a:endParaRPr lang="sl-SI" sz="3200" b="1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01" y="3130207"/>
                <a:ext cx="8452570" cy="1569660"/>
              </a:xfrm>
              <a:prstGeom prst="rect">
                <a:avLst/>
              </a:prstGeom>
              <a:blipFill>
                <a:blip r:embed="rId2"/>
                <a:stretch>
                  <a:fillRect l="-1802" t="-4651" r="-1370" b="-1162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823601" y="4699867"/>
                <a:ext cx="6741204" cy="178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sz="32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sl-SI" sz="3200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sl-SI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l-SI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l-SI" sz="32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sl-SI" sz="3200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sl-SI" sz="3200" dirty="0" smtClean="0"/>
                  <a:t>- povečanje ali zmanjšanje </a:t>
                </a:r>
              </a:p>
              <a:p>
                <a:r>
                  <a:rPr lang="sl-SI" sz="3200" dirty="0"/>
                  <a:t> </a:t>
                </a:r>
                <a:r>
                  <a:rPr lang="sl-SI" sz="3200" dirty="0" smtClean="0"/>
                  <a:t>                        slike predmeta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sl-SI" sz="32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pove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č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anje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&lt;1 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zmanj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š</m:t>
                    </m:r>
                    <m:r>
                      <m:rPr>
                        <m:sty m:val="p"/>
                      </m:rP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anje</m:t>
                    </m:r>
                    <m:r>
                      <a:rPr lang="sl-SI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3200" dirty="0" smtClean="0"/>
                  <a:t> </a:t>
                </a:r>
                <a:endParaRPr lang="sl-SI" sz="32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01" y="4699867"/>
                <a:ext cx="6741204" cy="1786515"/>
              </a:xfrm>
              <a:prstGeom prst="rect">
                <a:avLst/>
              </a:prstGeom>
              <a:blipFill>
                <a:blip r:embed="rId3"/>
                <a:stretch>
                  <a:fillRect r="-135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73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2"/>
            <a:ext cx="7312274" cy="4092992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57200" y="274638"/>
            <a:ext cx="8229600" cy="17621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F – gorišče leče, f – goriščna razdalja in goriščna ravnina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0769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333" y="2046219"/>
            <a:ext cx="7026021" cy="3950208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67544" y="476675"/>
            <a:ext cx="8229600" cy="154382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dirty="0" smtClean="0"/>
              <a:t>KONVEKSNA LEČA, LOM VZPOREDNIH ŽARKOV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24992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806DFAB-DB47-4EE4-96A1-485FBB53BB58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1933813"/>
            <a:ext cx="1690688" cy="3066812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B8697464-04CC-4FEE-9CDC-EDF81D2E682C}"/>
              </a:ext>
            </a:extLst>
          </p:cNvPr>
          <p:cNvCxnSpPr/>
          <p:nvPr/>
        </p:nvCxnSpPr>
        <p:spPr>
          <a:xfrm>
            <a:off x="685800" y="3457575"/>
            <a:ext cx="80105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a 6">
            <a:extLst>
              <a:ext uri="{FF2B5EF4-FFF2-40B4-BE49-F238E27FC236}">
                <a16:creationId xmlns:a16="http://schemas.microsoft.com/office/drawing/2014/main" id="{5E69DC78-057A-46E6-82D6-63D2DF98236F}"/>
              </a:ext>
            </a:extLst>
          </p:cNvPr>
          <p:cNvSpPr/>
          <p:nvPr/>
        </p:nvSpPr>
        <p:spPr>
          <a:xfrm>
            <a:off x="2952750" y="3414713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F993DF1D-C842-4BD9-8297-596CC4CC8878}"/>
              </a:ext>
            </a:extLst>
          </p:cNvPr>
          <p:cNvSpPr/>
          <p:nvPr/>
        </p:nvSpPr>
        <p:spPr>
          <a:xfrm>
            <a:off x="6348413" y="3409950"/>
            <a:ext cx="95250" cy="952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/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94CDF680-8F11-4546-A185-E979748C147C}"/>
              </a:ext>
            </a:extLst>
          </p:cNvPr>
          <p:cNvCxnSpPr>
            <a:cxnSpLocks/>
          </p:cNvCxnSpPr>
          <p:nvPr/>
        </p:nvCxnSpPr>
        <p:spPr>
          <a:xfrm>
            <a:off x="4695825" y="2070497"/>
            <a:ext cx="0" cy="277177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3BE6B8F-AE8A-49E9-9040-415D06E620C8}"/>
              </a:ext>
            </a:extLst>
          </p:cNvPr>
          <p:cNvSpPr txBox="1"/>
          <p:nvPr/>
        </p:nvSpPr>
        <p:spPr>
          <a:xfrm>
            <a:off x="251520" y="6129305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350" dirty="0"/>
              <a:t>https://ricktu288.github.io/ray-optics/simulator/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0208911D-D64C-423D-8801-09C59B34FF63}"/>
              </a:ext>
            </a:extLst>
          </p:cNvPr>
          <p:cNvSpPr txBox="1"/>
          <p:nvPr/>
        </p:nvSpPr>
        <p:spPr>
          <a:xfrm>
            <a:off x="251520" y="4995651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dirty="0"/>
              <a:t>Lom - Konveksna leča (Preslikava zelo oddaljenih predmetov. Privzamemo, da so žarki vzporedni) 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8AAFEBC6-81D4-4348-BB09-719C5B016DEE}"/>
              </a:ext>
            </a:extLst>
          </p:cNvPr>
          <p:cNvGrpSpPr/>
          <p:nvPr/>
        </p:nvGrpSpPr>
        <p:grpSpPr>
          <a:xfrm>
            <a:off x="709612" y="2371725"/>
            <a:ext cx="4005263" cy="2162175"/>
            <a:chOff x="946150" y="2019300"/>
            <a:chExt cx="5340350" cy="2882900"/>
          </a:xfrm>
        </p:grpSpPr>
        <p:cxnSp>
          <p:nvCxnSpPr>
            <p:cNvPr id="3" name="Raven puščični povezovalnik 2">
              <a:extLst>
                <a:ext uri="{FF2B5EF4-FFF2-40B4-BE49-F238E27FC236}">
                  <a16:creationId xmlns:a16="http://schemas.microsoft.com/office/drawing/2014/main" id="{F823B332-015B-42D1-9817-4317833325FF}"/>
                </a:ext>
              </a:extLst>
            </p:cNvPr>
            <p:cNvCxnSpPr/>
            <p:nvPr/>
          </p:nvCxnSpPr>
          <p:spPr>
            <a:xfrm>
              <a:off x="958850" y="2019300"/>
              <a:ext cx="52959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Raven puščični povezovalnik 11">
              <a:extLst>
                <a:ext uri="{FF2B5EF4-FFF2-40B4-BE49-F238E27FC236}">
                  <a16:creationId xmlns:a16="http://schemas.microsoft.com/office/drawing/2014/main" id="{CF5A3E52-C3C6-4C3A-88C5-96A1D081510F}"/>
                </a:ext>
              </a:extLst>
            </p:cNvPr>
            <p:cNvCxnSpPr/>
            <p:nvPr/>
          </p:nvCxnSpPr>
          <p:spPr>
            <a:xfrm>
              <a:off x="958850" y="2527300"/>
              <a:ext cx="52959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Raven puščični povezovalnik 12">
              <a:extLst>
                <a:ext uri="{FF2B5EF4-FFF2-40B4-BE49-F238E27FC236}">
                  <a16:creationId xmlns:a16="http://schemas.microsoft.com/office/drawing/2014/main" id="{92A97C93-252D-4ADA-8440-5948A7606566}"/>
                </a:ext>
              </a:extLst>
            </p:cNvPr>
            <p:cNvCxnSpPr/>
            <p:nvPr/>
          </p:nvCxnSpPr>
          <p:spPr>
            <a:xfrm>
              <a:off x="990600" y="3060700"/>
              <a:ext cx="52959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Raven puščični povezovalnik 13">
              <a:extLst>
                <a:ext uri="{FF2B5EF4-FFF2-40B4-BE49-F238E27FC236}">
                  <a16:creationId xmlns:a16="http://schemas.microsoft.com/office/drawing/2014/main" id="{311EB05F-FC28-4410-91AE-2AA745412F2A}"/>
                </a:ext>
              </a:extLst>
            </p:cNvPr>
            <p:cNvCxnSpPr/>
            <p:nvPr/>
          </p:nvCxnSpPr>
          <p:spPr>
            <a:xfrm>
              <a:off x="946150" y="4406900"/>
              <a:ext cx="52959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Raven puščični povezovalnik 14">
              <a:extLst>
                <a:ext uri="{FF2B5EF4-FFF2-40B4-BE49-F238E27FC236}">
                  <a16:creationId xmlns:a16="http://schemas.microsoft.com/office/drawing/2014/main" id="{41A32F43-6563-4A11-908B-96438E6BDA5C}"/>
                </a:ext>
              </a:extLst>
            </p:cNvPr>
            <p:cNvCxnSpPr/>
            <p:nvPr/>
          </p:nvCxnSpPr>
          <p:spPr>
            <a:xfrm>
              <a:off x="952500" y="4902200"/>
              <a:ext cx="52959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Raven puščični povezovalnik 15">
              <a:extLst>
                <a:ext uri="{FF2B5EF4-FFF2-40B4-BE49-F238E27FC236}">
                  <a16:creationId xmlns:a16="http://schemas.microsoft.com/office/drawing/2014/main" id="{E4C46AC5-7229-4D4C-8CFF-F87E1D9D9572}"/>
                </a:ext>
              </a:extLst>
            </p:cNvPr>
            <p:cNvCxnSpPr/>
            <p:nvPr/>
          </p:nvCxnSpPr>
          <p:spPr>
            <a:xfrm>
              <a:off x="958850" y="3848100"/>
              <a:ext cx="52959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78AC9861-F7EF-4191-B488-7F937CDAE1FA}"/>
              </a:ext>
            </a:extLst>
          </p:cNvPr>
          <p:cNvGrpSpPr/>
          <p:nvPr/>
        </p:nvGrpSpPr>
        <p:grpSpPr>
          <a:xfrm>
            <a:off x="4691063" y="2381250"/>
            <a:ext cx="3228975" cy="2162175"/>
            <a:chOff x="6254750" y="2032000"/>
            <a:chExt cx="4305300" cy="2882900"/>
          </a:xfrm>
        </p:grpSpPr>
        <p:cxnSp>
          <p:nvCxnSpPr>
            <p:cNvPr id="17" name="Raven puščični povezovalnik 16">
              <a:extLst>
                <a:ext uri="{FF2B5EF4-FFF2-40B4-BE49-F238E27FC236}">
                  <a16:creationId xmlns:a16="http://schemas.microsoft.com/office/drawing/2014/main" id="{98B2BA13-DDB0-4A31-9F77-38EAFC86A07A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0" y="2032000"/>
              <a:ext cx="4273550" cy="27305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Raven puščični povezovalnik 18">
              <a:extLst>
                <a:ext uri="{FF2B5EF4-FFF2-40B4-BE49-F238E27FC236}">
                  <a16:creationId xmlns:a16="http://schemas.microsoft.com/office/drawing/2014/main" id="{7ABC74E2-35E1-421E-AED7-53A075FF0A89}"/>
                </a:ext>
              </a:extLst>
            </p:cNvPr>
            <p:cNvCxnSpPr>
              <a:cxnSpLocks/>
            </p:cNvCxnSpPr>
            <p:nvPr/>
          </p:nvCxnSpPr>
          <p:spPr>
            <a:xfrm>
              <a:off x="6254750" y="2527300"/>
              <a:ext cx="4254500" cy="17399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Raven puščični povezovalnik 21">
              <a:extLst>
                <a:ext uri="{FF2B5EF4-FFF2-40B4-BE49-F238E27FC236}">
                  <a16:creationId xmlns:a16="http://schemas.microsoft.com/office/drawing/2014/main" id="{0BCA691F-9B56-47BC-A9A7-27B15ADAC71F}"/>
                </a:ext>
              </a:extLst>
            </p:cNvPr>
            <p:cNvCxnSpPr>
              <a:cxnSpLocks/>
            </p:cNvCxnSpPr>
            <p:nvPr/>
          </p:nvCxnSpPr>
          <p:spPr>
            <a:xfrm>
              <a:off x="6280150" y="3054350"/>
              <a:ext cx="4133850" cy="7429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Raven puščični povezovalnik 24">
              <a:extLst>
                <a:ext uri="{FF2B5EF4-FFF2-40B4-BE49-F238E27FC236}">
                  <a16:creationId xmlns:a16="http://schemas.microsoft.com/office/drawing/2014/main" id="{27972929-6C61-45CE-913B-7BA7052D59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86500" y="3136900"/>
              <a:ext cx="4133850" cy="7048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Raven puščični povezovalnik 27">
              <a:extLst>
                <a:ext uri="{FF2B5EF4-FFF2-40B4-BE49-F238E27FC236}">
                  <a16:creationId xmlns:a16="http://schemas.microsoft.com/office/drawing/2014/main" id="{74F4FA80-9C2C-4DFC-9400-CCB4C18723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92850" y="2647950"/>
              <a:ext cx="4108450" cy="17462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Raven puščični povezovalnik 30">
              <a:extLst>
                <a:ext uri="{FF2B5EF4-FFF2-40B4-BE49-F238E27FC236}">
                  <a16:creationId xmlns:a16="http://schemas.microsoft.com/office/drawing/2014/main" id="{8E8341A5-9A56-457F-AF95-629A40D867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86500" y="2197100"/>
              <a:ext cx="4102100" cy="27178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6E910134-BBF7-4978-99A5-17B9098562E5}"/>
              </a:ext>
            </a:extLst>
          </p:cNvPr>
          <p:cNvSpPr txBox="1"/>
          <p:nvPr/>
        </p:nvSpPr>
        <p:spPr>
          <a:xfrm flipH="1">
            <a:off x="6277927" y="3018474"/>
            <a:ext cx="2705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700" dirty="0"/>
              <a:t>F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C0C3ECB2-1D7B-4165-98F6-5767863A8960}"/>
              </a:ext>
            </a:extLst>
          </p:cNvPr>
          <p:cNvSpPr txBox="1"/>
          <p:nvPr/>
        </p:nvSpPr>
        <p:spPr>
          <a:xfrm flipH="1">
            <a:off x="2882265" y="3037524"/>
            <a:ext cx="2705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700" dirty="0"/>
              <a:t>F</a:t>
            </a:r>
          </a:p>
        </p:txBody>
      </p:sp>
      <p:sp>
        <p:nvSpPr>
          <p:cNvPr id="26" name="Naslov 1"/>
          <p:cNvSpPr txBox="1">
            <a:spLocks/>
          </p:cNvSpPr>
          <p:nvPr/>
        </p:nvSpPr>
        <p:spPr>
          <a:xfrm>
            <a:off x="467544" y="476675"/>
            <a:ext cx="8229600" cy="154382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dirty="0" smtClean="0"/>
              <a:t>KONVEKSNA LEČA, LOM VZPOREDNIH ŽARKOV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53719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476675"/>
            <a:ext cx="8229600" cy="1543826"/>
          </a:xfrm>
        </p:spPr>
        <p:txBody>
          <a:bodyPr>
            <a:normAutofit/>
          </a:bodyPr>
          <a:lstStyle/>
          <a:p>
            <a:r>
              <a:rPr lang="sl-SI" sz="4000" dirty="0" smtClean="0"/>
              <a:t>KONVEKSNA LEČA, LOM ZNAČILNIH ŽARKOV</a:t>
            </a:r>
            <a:endParaRPr lang="sl-SI" sz="4000" dirty="0"/>
          </a:p>
        </p:txBody>
      </p:sp>
      <p:pic>
        <p:nvPicPr>
          <p:cNvPr id="4" name="Ograda vsebine 3" descr="http://si.openprof.com/ge/images/6/lee_arki_640_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92896"/>
            <a:ext cx="6096000" cy="28289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jeZBesedilom 7"/>
          <p:cNvSpPr txBox="1"/>
          <p:nvPr/>
        </p:nvSpPr>
        <p:spPr>
          <a:xfrm rot="1067183">
            <a:off x="3221267" y="3170594"/>
            <a:ext cx="143475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600" dirty="0" smtClean="0"/>
              <a:t>temenski žarek</a:t>
            </a:r>
            <a:endParaRPr lang="sl-SI" sz="1600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4941222" y="3535526"/>
            <a:ext cx="296876" cy="369332"/>
          </a:xfrm>
          <a:prstGeom prst="rect">
            <a:avLst/>
          </a:prstGeom>
          <a:solidFill>
            <a:srgbClr val="FFCC99"/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9983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835</Words>
  <Application>Microsoft Office PowerPoint</Application>
  <PresentationFormat>Diaprojekcija na zaslonu (4:3)</PresentationFormat>
  <Paragraphs>100</Paragraphs>
  <Slides>38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38</vt:i4>
      </vt:variant>
    </vt:vector>
  </HeadingPairs>
  <TitlesOfParts>
    <vt:vector size="43" baseType="lpstr">
      <vt:lpstr>Arial</vt:lpstr>
      <vt:lpstr>Calibri</vt:lpstr>
      <vt:lpstr>Cambria Math</vt:lpstr>
      <vt:lpstr>Times New Roman</vt:lpstr>
      <vt:lpstr>Officeova tema</vt:lpstr>
      <vt:lpstr>LOM GEOMETRIJSKA OPTIKA LEČE</vt:lpstr>
      <vt:lpstr>PRESLIKOVANJE Z LOMOM </vt:lpstr>
      <vt:lpstr>VRSTE LEČ</vt:lpstr>
      <vt:lpstr>KAKO NASTANE LEČA</vt:lpstr>
      <vt:lpstr>PowerPointova predstavitev</vt:lpstr>
      <vt:lpstr>PowerPointova predstavitev</vt:lpstr>
      <vt:lpstr>PowerPointova predstavitev</vt:lpstr>
      <vt:lpstr>PowerPointova predstavitev</vt:lpstr>
      <vt:lpstr>KONVEKSNA LEČA, LOM ZNAČILNIH ŽARKOV</vt:lpstr>
      <vt:lpstr>KONVEKSNA LEČA, LOM ZNAČILNIH ŽARKOV</vt:lpstr>
      <vt:lpstr>PowerPointova predstavitev</vt:lpstr>
      <vt:lpstr>KONVEKSNA LEČA - 1. PRESLIKAVA ENAČBE:     f=r/2;      1/a+1/b=+1/f;    M = S/P = b/a S = obrnjena, pomanjšana in realna  </vt:lpstr>
      <vt:lpstr>KONVEKSNA LEČA - 1. PRESLIKAVA ENAČBE:     f=r/2;      1/a+1/b=+1/f;    M = S/P = b/a S = obrnjena, pomanjšana in realna  </vt:lpstr>
      <vt:lpstr>PowerPointova predstavitev</vt:lpstr>
      <vt:lpstr>PowerPointova predstavitev</vt:lpstr>
      <vt:lpstr>PowerPointova predstavitev</vt:lpstr>
      <vt:lpstr>PowerPointova predstavitev</vt:lpstr>
      <vt:lpstr>  KONVEKSNA LEČA - 3. PRESLIKAVA ENAČBE:    f=r/2;    1/a-1/b=+1/f;    M = S/P = b/a S = pokončna, povečana in navidezna</vt:lpstr>
      <vt:lpstr>PowerPointova predstavitev</vt:lpstr>
      <vt:lpstr>PowerPointova predstavitev</vt:lpstr>
      <vt:lpstr>PowerPointova predstavitev</vt:lpstr>
      <vt:lpstr>  KONKAVNA LEČA, LOM ZNAČILNIH ŽARKOV</vt:lpstr>
      <vt:lpstr>  KONKAVNA LEČA, PRESLIKAVA  </vt:lpstr>
      <vt:lpstr>ZRCALA IN LEČE –vzporedni žarki</vt:lpstr>
      <vt:lpstr>ZBIRALNO ZRCALO IN LEČA</vt:lpstr>
      <vt:lpstr>RAZPRŠILNO ZRCALO IN LEČA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ODBOJ IN LOM GEOMETRIJSKA OPTIKA ZRCALA IN LEČE</dc:title>
  <dc:creator>Angela Petek</dc:creator>
  <cp:lastModifiedBy>Angela Petek</cp:lastModifiedBy>
  <cp:revision>63</cp:revision>
  <dcterms:created xsi:type="dcterms:W3CDTF">2015-01-15T12:08:40Z</dcterms:created>
  <dcterms:modified xsi:type="dcterms:W3CDTF">2021-03-23T08:39:06Z</dcterms:modified>
</cp:coreProperties>
</file>