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 id="296" r:id="rId28"/>
    <p:sldId id="297" r:id="rId29"/>
    <p:sldId id="283" r:id="rId30"/>
    <p:sldId id="284" r:id="rId31"/>
    <p:sldId id="285" r:id="rId32"/>
    <p:sldId id="286" r:id="rId33"/>
    <p:sldId id="28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5" r:id="rId61"/>
    <p:sldId id="326" r:id="rId62"/>
    <p:sldId id="327" r:id="rId63"/>
    <p:sldId id="328" r:id="rId64"/>
    <p:sldId id="295" r:id="rId65"/>
    <p:sldId id="324"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FCA4B7CC-C6F9-46FC-9418-FD1F69D4953F}" type="datetimeFigureOut">
              <a:rPr lang="en-US"/>
              <a:pPr>
                <a:defRPr/>
              </a:pPr>
              <a:t>3/31/2020</a:t>
            </a:fld>
            <a:endParaRPr lang="en-US" dirty="0"/>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65702-B5F5-44FD-9744-D27CDABC2274}" type="slidenum">
              <a:rPr lang="en-US"/>
              <a:pPr>
                <a:defRPr/>
              </a:pPr>
              <a:t>‹#›</a:t>
            </a:fld>
            <a:endParaRPr lang="en-US" dirty="0"/>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A189A62-88FD-49A2-B01E-21572BDF4492}" type="datetimeFigureOut">
              <a:rPr lang="en-US"/>
              <a:pPr>
                <a:defRPr/>
              </a:pPr>
              <a:t>3/31/2020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FFB38EA-3090-4CBD-9D3A-BCD39D6F8767}" type="slidenum">
              <a:rPr lang="en-US"/>
              <a:pPr>
                <a:defRPr/>
              </a:pPr>
              <a:t>‹#›</a:t>
            </a:fld>
            <a:endParaRPr lang="en-US" dirty="0"/>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E7F66A63-41E4-49AE-8C8B-786F6B9766E7}" type="datetimeFigureOut">
              <a:rPr lang="en-US"/>
              <a:pPr>
                <a:defRPr/>
              </a:pPr>
              <a:t>3/31/2020</a:t>
            </a:fld>
            <a:endParaRPr lang="en-US" dirty="0"/>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CB2B9E30-9B1D-4A9F-8CFC-C2C9331F023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137992B-37BF-4EE7-B849-82040C327E7B}" type="datetimeFigureOut">
              <a:rPr lang="en-US"/>
              <a:pPr>
                <a:defRPr/>
              </a:pPr>
              <a:t>3/31/2020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632E964-0F98-4CD2-BE01-B2AAF3772BD0}" type="slidenum">
              <a:rPr lang="en-US"/>
              <a:pPr>
                <a:defRPr/>
              </a:pPr>
              <a:t>‹#›</a:t>
            </a:fld>
            <a:endParaRPr lang="en-US" dirty="0"/>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6E2A57DA-4A7A-426A-96B8-D36F34CEB9F5}" type="datetimeFigureOut">
              <a:rPr lang="en-US"/>
              <a:pPr>
                <a:defRPr/>
              </a:pPr>
              <a:t>3/31/2020</a:t>
            </a:fld>
            <a:endParaRPr lang="en-US" dirty="0"/>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7C10DABB-D183-493E-B84B-565A8F9BE94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F8B7840-2D8A-4889-89AB-24523CD8FEE4}" type="datetimeFigureOut">
              <a:rPr lang="en-US"/>
              <a:pPr>
                <a:defRPr/>
              </a:pPr>
              <a:t>3/31/2020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57837A3-E50D-4F60-8530-2804006F19AC}" type="slidenum">
              <a:rPr lang="en-US"/>
              <a:pPr>
                <a:defRPr/>
              </a:pPr>
              <a:t>‹#›</a:t>
            </a:fld>
            <a:endParaRPr lang="en-US" dirty="0"/>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F2634E2-BC11-46D7-B9F0-FE9690F74540}" type="datetimeFigureOut">
              <a:rPr lang="en-US"/>
              <a:pPr>
                <a:defRPr/>
              </a:pPr>
              <a:t>3/31/2020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5E7796B-8FCA-4785-B3BB-2DC304325738}" type="slidenum">
              <a:rPr lang="en-US"/>
              <a:pPr>
                <a:defRPr/>
              </a:pPr>
              <a:t>‹#›</a:t>
            </a:fld>
            <a:endParaRPr lang="en-US" dirty="0"/>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772ED930-FBF1-417D-B3A3-939CA98C98D5}" type="datetimeFigureOut">
              <a:rPr lang="en-US"/>
              <a:pPr>
                <a:defRPr/>
              </a:pPr>
              <a:t>3/31/2020</a:t>
            </a:fld>
            <a:endParaRPr lang="en-US" dirty="0"/>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BFB5CB70-611A-4518-B011-6298B62F731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F5CD71FC-F756-4D8D-B8E2-80EDD96442AA}" type="datetimeFigureOut">
              <a:rPr lang="en-US"/>
              <a:pPr>
                <a:defRPr/>
              </a:pPr>
              <a:t>3/31/2020</a:t>
            </a:fld>
            <a:endParaRPr lang="en-US" dirty="0"/>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E2E8D833-0B03-4673-8263-574B4AA24AF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65B187-79B4-43F5-AFC1-120C3A612205}" type="datetimeFigureOut">
              <a:rPr lang="en-US"/>
              <a:pPr>
                <a:defRPr/>
              </a:pPr>
              <a:t>3/31/2020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F568707-91C0-4AD8-BD10-3A7FA6D87333}" type="slidenum">
              <a:rPr lang="en-US"/>
              <a:pPr>
                <a:defRPr/>
              </a:pPr>
              <a:t>‹#›</a:t>
            </a:fld>
            <a:endParaRPr lang="en-US" dirty="0"/>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C99C4283-6280-40B0-87F2-923BB7A34793}" type="datetimeFigureOut">
              <a:rPr lang="en-US"/>
              <a:pPr>
                <a:defRPr/>
              </a:pPr>
              <a:t>3/31/2020</a:t>
            </a:fld>
            <a:endParaRPr lang="en-US" dirty="0"/>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76555E84-3DBC-49C5-B766-0381327FA6C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1" r:id="rId3"/>
    <p:sldLayoutId id="2147483674" r:id="rId4"/>
    <p:sldLayoutId id="2147483670" r:id="rId5"/>
    <p:sldLayoutId id="2147483669" r:id="rId6"/>
    <p:sldLayoutId id="2147483675" r:id="rId7"/>
    <p:sldLayoutId id="2147483676" r:id="rId8"/>
    <p:sldLayoutId id="2147483668" r:id="rId9"/>
    <p:sldLayoutId id="2147483667" r:id="rId10"/>
  </p:sldLayoutIdLst>
  <p:transition>
    <p:diamond/>
  </p:transition>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6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64.xml.rels><?xml version="1.0" encoding="UTF-8" standalone="yes"?>
<Relationships xmlns="http://schemas.openxmlformats.org/package/2006/relationships"><Relationship Id="rId8" Type="http://schemas.openxmlformats.org/officeDocument/2006/relationships/hyperlink" Target="http://www.google.si/imgres?imgurl=http://cdn1.siol.net/sn/img/08/271/633581013838670205_2.jpg&amp;imgrefurl=http://www.siol.net/slovenija/aktu" TargetMode="External"/><Relationship Id="rId3" Type="http://schemas.openxmlformats.org/officeDocument/2006/relationships/hyperlink" Target="../Local%20Settings/Temporary%20Internet%20Files/Content.IE5/3M73UIKQ/&amp;dur=94&amp;hovh=261&amp;hovw=193&amp;tx=87&amp;ty=132&amp;page=1&amp;ndsp=20&amp;ved=1t:429,r:2,s:0" TargetMode="External"/><Relationship Id="rId7" Type="http://schemas.openxmlformats.org/officeDocument/2006/relationships/hyperlink" Target="http://www.google.si/imgres?imgurl=http://www.b92.net/news/pics/2006/12/12112492754579956b28ad1258286589_orig.JPG&amp;imgrefurl=http" TargetMode="External"/><Relationship Id="rId2" Type="http://schemas.openxmlformats.org/officeDocument/2006/relationships/hyperlink" Target="../Local%20Settings/Temporary%20Internet%20Files/Content.IE5/3M73UIKQ/&amp;tx=124&amp;ty=72&amp;page=1&amp;ndsp=22&amp;ved=1t:429,r:0,s:0" TargetMode="External"/><Relationship Id="rId1" Type="http://schemas.openxmlformats.org/officeDocument/2006/relationships/slideLayout" Target="../slideLayouts/slideLayout1.xml"/><Relationship Id="rId6" Type="http://schemas.openxmlformats.org/officeDocument/2006/relationships/hyperlink" Target="http://www.google.si/imgres?imgurl=http://www.atomicarchive.com/Images/bio/B62.jpg&amp;imgrefurl=http:/" TargetMode="External"/><Relationship Id="rId5" Type="http://schemas.openxmlformats.org/officeDocument/2006/relationships/hyperlink" Target="http://www.google.si/imgres?imgurl=http://www.spartacus.schoolnet" TargetMode="External"/><Relationship Id="rId10" Type="http://schemas.openxmlformats.org/officeDocument/2006/relationships/hyperlink" Target="http://www.google.si/imgres?imgurl=http://www.eposavje.com/galerija/albums/2010/dogodki/2010-05-19-Protesti-LJ/Mirni-P" TargetMode="External"/><Relationship Id="rId4" Type="http://schemas.openxmlformats.org/officeDocument/2006/relationships/hyperlink" Target="../Local%20Settings/Temporary%20Internet%20Files/Content.IE5/3M73UIKQ/um=1&amp;itbs=1&amp;iact=rc&amp;dur=907&amp;page=1&amp;ndsp=19&amp;ved=1t:429,r:7,s:0&amp;tx=54&amp;ty=61" TargetMode="External"/><Relationship Id="rId9" Type="http://schemas.openxmlformats.org/officeDocument/2006/relationships/hyperlink" Target="../Local%20Settings/Temporary%20Internet%20Files/Content.IE5/3M73UIKQ/=hc&amp;vpx=656&amp;vpy=76&amp;dur=781&amp;hovh=202&amp;hovw=250&amp;tx=99&amp;ty=126&amp;page=1&amp;ndsp=18&amp;ved=1t:429,r:3,s:0"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sz="5400" dirty="0" smtClean="0">
                <a:solidFill>
                  <a:schemeClr val="accent1">
                    <a:tint val="83000"/>
                    <a:satMod val="150000"/>
                  </a:schemeClr>
                </a:solidFill>
              </a:rPr>
              <a:t>PODOBA  PLANETA</a:t>
            </a:r>
            <a:endParaRPr lang="en-US" sz="5400" dirty="0">
              <a:solidFill>
                <a:schemeClr val="accent1">
                  <a:tint val="83000"/>
                  <a:satMod val="150000"/>
                </a:schemeClr>
              </a:solidFill>
            </a:endParaRPr>
          </a:p>
        </p:txBody>
      </p:sp>
      <p:sp>
        <p:nvSpPr>
          <p:cNvPr id="14338" name="Content Placeholder 2"/>
          <p:cNvSpPr>
            <a:spLocks noGrp="1"/>
          </p:cNvSpPr>
          <p:nvPr>
            <p:ph idx="1"/>
          </p:nvPr>
        </p:nvSpPr>
        <p:spPr>
          <a:xfrm>
            <a:off x="285750" y="1714500"/>
            <a:ext cx="4500563" cy="4714875"/>
          </a:xfrm>
        </p:spPr>
        <p:txBody>
          <a:bodyPr/>
          <a:lstStyle/>
          <a:p>
            <a:pPr eaLnBrk="1" hangingPunct="1">
              <a:buFont typeface="Courier New" pitchFamily="49" charset="0"/>
              <a:buChar char="o"/>
            </a:pPr>
            <a:r>
              <a:rPr lang="sl-SI" sz="2800" smtClean="0"/>
              <a:t>Ljudje živimo in delamo na Zemlji le kratko obdobje njene zgodovine in obstoja.</a:t>
            </a:r>
          </a:p>
          <a:p>
            <a:pPr eaLnBrk="1" hangingPunct="1">
              <a:buFont typeface="Courier New" pitchFamily="49" charset="0"/>
              <a:buChar char="o"/>
            </a:pPr>
            <a:endParaRPr lang="sl-SI" sz="2800" smtClean="0"/>
          </a:p>
          <a:p>
            <a:pPr eaLnBrk="1" hangingPunct="1">
              <a:buFont typeface="Courier New" pitchFamily="49" charset="0"/>
              <a:buChar char="o"/>
            </a:pPr>
            <a:r>
              <a:rPr lang="sl-SI" sz="2800" smtClean="0"/>
              <a:t>Dolgo časa sta bili glavni panogi nabiralništvo in lov.</a:t>
            </a:r>
          </a:p>
        </p:txBody>
      </p:sp>
      <p:pic>
        <p:nvPicPr>
          <p:cNvPr id="2050" name="Picture 2" descr="C:\Documents and Settings\Iztok\My Documents\My Pictures\image002.jpg"/>
          <p:cNvPicPr>
            <a:picLocks noChangeAspect="1" noChangeArrowheads="1"/>
          </p:cNvPicPr>
          <p:nvPr/>
        </p:nvPicPr>
        <p:blipFill>
          <a:blip r:embed="rId2" cstate="print"/>
          <a:srcRect/>
          <a:stretch>
            <a:fillRect/>
          </a:stretch>
        </p:blipFill>
        <p:spPr bwMode="auto">
          <a:xfrm>
            <a:off x="4572000" y="3857625"/>
            <a:ext cx="3500438" cy="257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Documents and Settings\Iztok\My Documents\My Pictures\disney-earth-11.jpg"/>
          <p:cNvPicPr>
            <a:picLocks noChangeAspect="1" noChangeArrowheads="1"/>
          </p:cNvPicPr>
          <p:nvPr/>
        </p:nvPicPr>
        <p:blipFill>
          <a:blip r:embed="rId3" cstate="print"/>
          <a:srcRect/>
          <a:stretch>
            <a:fillRect/>
          </a:stretch>
        </p:blipFill>
        <p:spPr bwMode="auto">
          <a:xfrm>
            <a:off x="5643563" y="1428750"/>
            <a:ext cx="3103562"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TRAJNOSTNI RAZVOJ</a:t>
            </a:r>
            <a:endParaRPr lang="en-US" dirty="0">
              <a:solidFill>
                <a:schemeClr val="accent1">
                  <a:tint val="83000"/>
                  <a:satMod val="150000"/>
                </a:schemeClr>
              </a:solidFill>
            </a:endParaRPr>
          </a:p>
        </p:txBody>
      </p:sp>
      <p:sp>
        <p:nvSpPr>
          <p:cNvPr id="23554" name="Content Placeholder 2"/>
          <p:cNvSpPr>
            <a:spLocks noGrp="1"/>
          </p:cNvSpPr>
          <p:nvPr>
            <p:ph idx="1"/>
          </p:nvPr>
        </p:nvSpPr>
        <p:spPr>
          <a:xfrm>
            <a:off x="428625" y="1143000"/>
            <a:ext cx="8229600" cy="4572000"/>
          </a:xfrm>
        </p:spPr>
        <p:txBody>
          <a:bodyPr/>
          <a:lstStyle/>
          <a:p>
            <a:pPr eaLnBrk="1" hangingPunct="1">
              <a:buFont typeface="Courier New" pitchFamily="49" charset="0"/>
              <a:buChar char="o"/>
            </a:pPr>
            <a:r>
              <a:rPr lang="sl-SI" sz="2400" smtClean="0"/>
              <a:t>Ljudje in na splošno človeštvo se je odločilo da bo v prihodnje bistveno bolj pazljivo in varno skrbela za oklje in naravo.</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Velike tovarne, predvsem za plastiko bodo bolj varčno delale z ostanki ter tako poskrbele za čim manj odpadkov.</a:t>
            </a:r>
            <a:endParaRPr lang="en-US" sz="2400" smtClean="0"/>
          </a:p>
        </p:txBody>
      </p:sp>
      <p:pic>
        <p:nvPicPr>
          <p:cNvPr id="1026" name="Picture 2" descr="C:\Documents and Settings\Iztok\My Documents\My Pictures\recycling-plastic-470-1208.jpg"/>
          <p:cNvPicPr>
            <a:picLocks noChangeAspect="1" noChangeArrowheads="1"/>
          </p:cNvPicPr>
          <p:nvPr/>
        </p:nvPicPr>
        <p:blipFill>
          <a:blip r:embed="rId2" cstate="print"/>
          <a:srcRect/>
          <a:stretch>
            <a:fillRect/>
          </a:stretch>
        </p:blipFill>
        <p:spPr bwMode="auto">
          <a:xfrm>
            <a:off x="4357688" y="3786188"/>
            <a:ext cx="3714750" cy="279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Documents and Settings\Iztok\My Documents\My Pictures\recycle_new.jpg"/>
          <p:cNvPicPr>
            <a:picLocks noChangeAspect="1" noChangeArrowheads="1"/>
          </p:cNvPicPr>
          <p:nvPr/>
        </p:nvPicPr>
        <p:blipFill>
          <a:blip r:embed="rId3" cstate="print"/>
          <a:srcRect/>
          <a:stretch>
            <a:fillRect/>
          </a:stretch>
        </p:blipFill>
        <p:spPr bwMode="auto">
          <a:xfrm>
            <a:off x="428625" y="4143375"/>
            <a:ext cx="2879725"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7200" y="214313"/>
            <a:ext cx="8229600" cy="6240462"/>
          </a:xfrm>
        </p:spPr>
        <p:txBody>
          <a:bodyPr/>
          <a:lstStyle/>
          <a:p>
            <a:pPr eaLnBrk="1" hangingPunct="1">
              <a:buFont typeface="Courier New" pitchFamily="49" charset="0"/>
              <a:buChar char="o"/>
            </a:pPr>
            <a:r>
              <a:rPr lang="sl-SI" sz="2400" smtClean="0"/>
              <a:t>Gradnje novih stavb se bo ravnalo bolj premišljeno, prednost pa se bo dajalo gradivom, ki ohranjajo toploto.</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Vse naprave, ki jih sedaj poganja električni tok bodo kmalu nadomestile </a:t>
            </a:r>
            <a:r>
              <a:rPr lang="sl-SI" sz="2400" u="sng" smtClean="0"/>
              <a:t>sončne celice.</a:t>
            </a:r>
            <a:endParaRPr lang="sl-SI" sz="2400" smtClean="0"/>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Razvoju, ki traja ne, da bi škodoval okolju pravimo </a:t>
            </a:r>
            <a:r>
              <a:rPr lang="sl-SI" sz="2400" i="1" smtClean="0"/>
              <a:t>trajnostni razvoj.</a:t>
            </a:r>
            <a:endParaRPr lang="en-US" sz="2400" i="1" smtClean="0"/>
          </a:p>
        </p:txBody>
      </p:sp>
      <p:pic>
        <p:nvPicPr>
          <p:cNvPr id="2051" name="Picture 3" descr="C:\Documents and Settings\Iztok\My Documents\My Pictures\trajnostni-razvoj.jpg"/>
          <p:cNvPicPr>
            <a:picLocks noChangeAspect="1" noChangeArrowheads="1"/>
          </p:cNvPicPr>
          <p:nvPr/>
        </p:nvPicPr>
        <p:blipFill>
          <a:blip r:embed="rId2" cstate="print"/>
          <a:srcRect/>
          <a:stretch>
            <a:fillRect/>
          </a:stretch>
        </p:blipFill>
        <p:spPr bwMode="auto">
          <a:xfrm>
            <a:off x="4643438" y="3835400"/>
            <a:ext cx="4000500" cy="2655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Documents and Settings\Iztok\My Documents\My Pictures\800px-PS20andPS10.jpg"/>
          <p:cNvPicPr>
            <a:picLocks noChangeAspect="1" noChangeArrowheads="1"/>
          </p:cNvPicPr>
          <p:nvPr/>
        </p:nvPicPr>
        <p:blipFill>
          <a:blip r:embed="rId3" cstate="print"/>
          <a:srcRect/>
          <a:stretch>
            <a:fillRect/>
          </a:stretch>
        </p:blipFill>
        <p:spPr bwMode="auto">
          <a:xfrm>
            <a:off x="357188" y="4000500"/>
            <a:ext cx="3500437"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NESPREJEMLJIVO TVEGANJE</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28625" y="1428750"/>
            <a:ext cx="8229600" cy="5286375"/>
          </a:xfrm>
        </p:spPr>
        <p:txBody>
          <a:bodyPr>
            <a:normAutofit fontScale="92500"/>
          </a:bodyPr>
          <a:lstStyle/>
          <a:p>
            <a:pPr marL="448056" indent="-384048" eaLnBrk="1" fontAlgn="auto" hangingPunct="1">
              <a:spcAft>
                <a:spcPts val="0"/>
              </a:spcAft>
              <a:buFont typeface="Courier New" pitchFamily="49" charset="0"/>
              <a:buChar char="o"/>
              <a:defRPr/>
            </a:pPr>
            <a:r>
              <a:rPr lang="sl-SI" dirty="0" smtClean="0"/>
              <a:t>Poznamo več vrst tveganja:</a:t>
            </a:r>
          </a:p>
          <a:p>
            <a:pPr marL="448056" indent="-384048" eaLnBrk="1" fontAlgn="auto" hangingPunct="1">
              <a:spcAft>
                <a:spcPts val="0"/>
              </a:spcAft>
              <a:buFont typeface="Courier New" pitchFamily="49" charset="0"/>
              <a:buChar char="o"/>
              <a:defRPr/>
            </a:pPr>
            <a:endParaRPr lang="sl-SI" dirty="0" smtClean="0"/>
          </a:p>
          <a:p>
            <a:pPr marL="448056" indent="-384048" eaLnBrk="1" fontAlgn="auto" hangingPunct="1">
              <a:spcAft>
                <a:spcPts val="0"/>
              </a:spcAft>
              <a:buFont typeface="Courier New" pitchFamily="49" charset="0"/>
              <a:buChar char="o"/>
              <a:defRPr/>
            </a:pPr>
            <a:r>
              <a:rPr lang="sl-SI" sz="2500" i="1" dirty="0" smtClean="0"/>
              <a:t>Nesprejemljivo:</a:t>
            </a:r>
          </a:p>
          <a:p>
            <a:pPr marL="448056" indent="-384048" eaLnBrk="1" fontAlgn="auto" hangingPunct="1">
              <a:spcAft>
                <a:spcPts val="0"/>
              </a:spcAft>
              <a:buFont typeface="Wingdings 2"/>
              <a:buNone/>
              <a:defRPr/>
            </a:pPr>
            <a:r>
              <a:rPr lang="sl-SI" sz="2200" dirty="0" smtClean="0"/>
              <a:t>     npr. V opuščeno tovarno železa shranijo radioaktivne odpadke in upajo da se bodo s časom  razgradili. Ko se na tem območju zgodi naravna katastrofa (npr. poplava) in snovi preidejo v stik z vodo bi bila vsa voda in širša okolica tovarne več sto let opustošena za ljudi in živali.</a:t>
            </a:r>
          </a:p>
          <a:p>
            <a:pPr marL="448056" indent="-384048" eaLnBrk="1" fontAlgn="auto" hangingPunct="1">
              <a:spcAft>
                <a:spcPts val="0"/>
              </a:spcAft>
              <a:buFont typeface="Wingdings 2"/>
              <a:buNone/>
              <a:defRPr/>
            </a:pPr>
            <a:endParaRPr lang="sl-SI" sz="2400" dirty="0" smtClean="0"/>
          </a:p>
          <a:p>
            <a:pPr marL="448056" indent="-384048" eaLnBrk="1" fontAlgn="auto" hangingPunct="1">
              <a:spcAft>
                <a:spcPts val="0"/>
              </a:spcAft>
              <a:buFont typeface="Courier New" pitchFamily="49" charset="0"/>
              <a:buChar char="o"/>
              <a:defRPr/>
            </a:pPr>
            <a:r>
              <a:rPr lang="sl-SI" sz="2500" i="1" dirty="0" smtClean="0"/>
              <a:t>Sprejemljivo:</a:t>
            </a:r>
          </a:p>
          <a:p>
            <a:pPr marL="448056" indent="-384048" eaLnBrk="1" fontAlgn="auto" hangingPunct="1">
              <a:spcAft>
                <a:spcPts val="0"/>
              </a:spcAft>
              <a:buFont typeface="Wingdings 2"/>
              <a:buNone/>
              <a:defRPr/>
            </a:pPr>
            <a:r>
              <a:rPr lang="sl-SI" sz="2400" dirty="0" smtClean="0"/>
              <a:t>     </a:t>
            </a:r>
            <a:r>
              <a:rPr lang="sl-SI" sz="2200" dirty="0" smtClean="0"/>
              <a:t>npr. Pridelovalec korenja posadi novo vrsto Ameriškega korenja, ki obeta večji pridelek. Če se bo izkazalo, da je korenje napačno in da ne uspeva bo pridelovalec novo vrsto opustil. Igubil bo nekaj denarja vendar ne bo škodil naravi. </a:t>
            </a:r>
            <a:endParaRPr lang="en-US" sz="2200" dirty="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OKOLJSKA ETIKA</a:t>
            </a:r>
            <a:endParaRPr lang="en-US" dirty="0">
              <a:solidFill>
                <a:schemeClr val="accent1">
                  <a:tint val="83000"/>
                  <a:satMod val="150000"/>
                </a:schemeClr>
              </a:solidFill>
            </a:endParaRPr>
          </a:p>
        </p:txBody>
      </p:sp>
      <p:sp>
        <p:nvSpPr>
          <p:cNvPr id="26626" name="Content Placeholder 2"/>
          <p:cNvSpPr>
            <a:spLocks noGrp="1"/>
          </p:cNvSpPr>
          <p:nvPr>
            <p:ph idx="1"/>
          </p:nvPr>
        </p:nvSpPr>
        <p:spPr>
          <a:xfrm>
            <a:off x="500063" y="1285875"/>
            <a:ext cx="8229600" cy="4811713"/>
          </a:xfrm>
        </p:spPr>
        <p:txBody>
          <a:bodyPr/>
          <a:lstStyle/>
          <a:p>
            <a:pPr eaLnBrk="1" hangingPunct="1">
              <a:buFont typeface="Courier New" pitchFamily="49" charset="0"/>
              <a:buChar char="o"/>
            </a:pPr>
            <a:r>
              <a:rPr lang="sl-SI" sz="2800" smtClean="0"/>
              <a:t>Temeljna načela okoljske etike:</a:t>
            </a:r>
          </a:p>
          <a:p>
            <a:pPr eaLnBrk="1" hangingPunct="1">
              <a:buFont typeface="Courier New" pitchFamily="49" charset="0"/>
              <a:buChar char="o"/>
            </a:pPr>
            <a:endParaRPr lang="en-US" sz="2800" smtClean="0"/>
          </a:p>
        </p:txBody>
      </p:sp>
      <p:sp>
        <p:nvSpPr>
          <p:cNvPr id="26627" name="Content Placeholder 2"/>
          <p:cNvSpPr txBox="1">
            <a:spLocks/>
          </p:cNvSpPr>
          <p:nvPr/>
        </p:nvSpPr>
        <p:spPr bwMode="auto">
          <a:xfrm>
            <a:off x="714375" y="1857375"/>
            <a:ext cx="8229600" cy="4811713"/>
          </a:xfrm>
          <a:prstGeom prst="rect">
            <a:avLst/>
          </a:prstGeom>
          <a:noFill/>
          <a:ln w="9525">
            <a:noFill/>
            <a:miter lim="800000"/>
            <a:headEnd/>
            <a:tailEnd/>
          </a:ln>
        </p:spPr>
        <p:txBody>
          <a:bodyPr/>
          <a:lstStyle/>
          <a:p>
            <a:pPr marL="447675" indent="-382588">
              <a:spcBef>
                <a:spcPct val="20000"/>
              </a:spcBef>
              <a:buClr>
                <a:schemeClr val="accent1"/>
              </a:buClr>
              <a:buSzPct val="80000"/>
              <a:buFont typeface="Courier New" pitchFamily="49" charset="0"/>
              <a:buChar char="o"/>
            </a:pPr>
            <a:r>
              <a:rPr lang="sl-SI">
                <a:latin typeface="Century Gothic" pitchFamily="34" charset="0"/>
              </a:rPr>
              <a:t>Človek je odgovoren za ohranjanje narave in vseh živali ter  rastlin.</a:t>
            </a:r>
          </a:p>
          <a:p>
            <a:pPr marL="447675" indent="-382588">
              <a:spcBef>
                <a:spcPct val="20000"/>
              </a:spcBef>
              <a:buClr>
                <a:schemeClr val="accent1"/>
              </a:buClr>
              <a:buSzPct val="80000"/>
              <a:buFont typeface="Courier New" pitchFamily="49" charset="0"/>
              <a:buChar char="o"/>
            </a:pPr>
            <a:endParaRPr lang="sl-SI">
              <a:latin typeface="Century Gothic" pitchFamily="34" charset="0"/>
            </a:endParaRPr>
          </a:p>
          <a:p>
            <a:pPr marL="447675" indent="-382588">
              <a:spcBef>
                <a:spcPct val="20000"/>
              </a:spcBef>
              <a:buClr>
                <a:schemeClr val="accent1"/>
              </a:buClr>
              <a:buSzPct val="80000"/>
              <a:buFont typeface="Courier New" pitchFamily="49" charset="0"/>
              <a:buChar char="o"/>
            </a:pPr>
            <a:r>
              <a:rPr lang="sl-SI">
                <a:latin typeface="Century Gothic" pitchFamily="34" charset="0"/>
              </a:rPr>
              <a:t>Sedanja generacija nima pravice slabšati življenskih razmer za prihodnje rodove.</a:t>
            </a:r>
          </a:p>
          <a:p>
            <a:pPr marL="447675" indent="-382588">
              <a:spcBef>
                <a:spcPct val="20000"/>
              </a:spcBef>
              <a:buClr>
                <a:schemeClr val="accent1"/>
              </a:buClr>
              <a:buSzPct val="80000"/>
              <a:buFont typeface="Courier New" pitchFamily="49" charset="0"/>
              <a:buChar char="o"/>
            </a:pPr>
            <a:endParaRPr lang="sl-SI">
              <a:latin typeface="Century Gothic" pitchFamily="34" charset="0"/>
            </a:endParaRPr>
          </a:p>
          <a:p>
            <a:pPr marL="447675" indent="-382588">
              <a:spcBef>
                <a:spcPct val="20000"/>
              </a:spcBef>
              <a:buClr>
                <a:schemeClr val="accent1"/>
              </a:buClr>
              <a:buSzPct val="80000"/>
              <a:buFont typeface="Courier New" pitchFamily="49" charset="0"/>
              <a:buChar char="o"/>
            </a:pPr>
            <a:r>
              <a:rPr lang="sl-SI">
                <a:latin typeface="Century Gothic" pitchFamily="34" charset="0"/>
              </a:rPr>
              <a:t>Vsem ljudem je treba omogočiti dostojne gmotne razmere za življenje ob minimalnem poseganju v okolje.</a:t>
            </a:r>
            <a:endParaRPr lang="en-US">
              <a:latin typeface="Century Gothic" pitchFamily="34" charset="0"/>
            </a:endParaRPr>
          </a:p>
        </p:txBody>
      </p:sp>
      <p:pic>
        <p:nvPicPr>
          <p:cNvPr id="26628" name="Picture 2" descr="C:\Documents and Settings\Iztok\My Documents\My Pictures\Zemlja_1.png"/>
          <p:cNvPicPr>
            <a:picLocks noChangeAspect="1" noChangeArrowheads="1"/>
          </p:cNvPicPr>
          <p:nvPr/>
        </p:nvPicPr>
        <p:blipFill>
          <a:blip r:embed="rId2" cstate="print"/>
          <a:srcRect/>
          <a:stretch>
            <a:fillRect/>
          </a:stretch>
        </p:blipFill>
        <p:spPr bwMode="auto">
          <a:xfrm>
            <a:off x="5643563" y="3905250"/>
            <a:ext cx="2798762" cy="2952750"/>
          </a:xfrm>
          <a:prstGeom prst="rect">
            <a:avLst/>
          </a:prstGeom>
          <a:noFill/>
          <a:ln w="9525">
            <a:noFill/>
            <a:miter lim="800000"/>
            <a:headEnd/>
            <a:tailEnd/>
          </a:ln>
        </p:spPr>
      </p:pic>
      <p:pic>
        <p:nvPicPr>
          <p:cNvPr id="3075" name="Picture 3" descr="C:\Documents and Settings\Iztok\My Documents\My Pictures\nature-summer-wallpaper-22.jpg"/>
          <p:cNvPicPr>
            <a:picLocks noChangeAspect="1" noChangeArrowheads="1"/>
          </p:cNvPicPr>
          <p:nvPr/>
        </p:nvPicPr>
        <p:blipFill>
          <a:blip r:embed="rId3" cstate="print"/>
          <a:srcRect/>
          <a:stretch>
            <a:fillRect/>
          </a:stretch>
        </p:blipFill>
        <p:spPr bwMode="auto">
          <a:xfrm>
            <a:off x="714375" y="4286250"/>
            <a:ext cx="4143375" cy="240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285750"/>
            <a:ext cx="8229600" cy="6169025"/>
          </a:xfrm>
        </p:spPr>
        <p:txBody>
          <a:bodyPr/>
          <a:lstStyle/>
          <a:p>
            <a:pPr eaLnBrk="1" hangingPunct="1">
              <a:buFont typeface="Courier New" pitchFamily="49" charset="0"/>
              <a:buChar char="o"/>
            </a:pPr>
            <a:r>
              <a:rPr lang="sl-SI" sz="2800" smtClean="0"/>
              <a:t>Ohranjanje naravnega bogastva:</a:t>
            </a:r>
          </a:p>
          <a:p>
            <a:pPr eaLnBrk="1" hangingPunct="1">
              <a:buFont typeface="Courier New" pitchFamily="49" charset="0"/>
              <a:buChar char="o"/>
            </a:pPr>
            <a:endParaRPr lang="sl-SI" sz="2800" smtClean="0"/>
          </a:p>
          <a:p>
            <a:pPr eaLnBrk="1" hangingPunct="1">
              <a:buFont typeface="Courier New" pitchFamily="49" charset="0"/>
              <a:buChar char="o"/>
            </a:pPr>
            <a:endParaRPr lang="sl-SI" sz="2800" smtClean="0"/>
          </a:p>
          <a:p>
            <a:pPr eaLnBrk="1" hangingPunct="1">
              <a:buFont typeface="Courier New" pitchFamily="49" charset="0"/>
              <a:buChar char="o"/>
            </a:pPr>
            <a:endParaRPr lang="sl-SI" sz="2800" smtClean="0"/>
          </a:p>
          <a:p>
            <a:pPr eaLnBrk="1" hangingPunct="1">
              <a:buFont typeface="Courier New" pitchFamily="49" charset="0"/>
              <a:buChar char="o"/>
            </a:pPr>
            <a:endParaRPr lang="sl-SI" sz="2800" smtClean="0"/>
          </a:p>
          <a:p>
            <a:pPr eaLnBrk="1" hangingPunct="1">
              <a:buFont typeface="Courier New" pitchFamily="49" charset="0"/>
              <a:buChar char="o"/>
            </a:pPr>
            <a:endParaRPr lang="sl-SI" sz="2800" smtClean="0"/>
          </a:p>
          <a:p>
            <a:pPr eaLnBrk="1" hangingPunct="1">
              <a:buFont typeface="Courier New" pitchFamily="49" charset="0"/>
              <a:buChar char="o"/>
            </a:pPr>
            <a:endParaRPr lang="en-US" sz="2800" smtClean="0"/>
          </a:p>
        </p:txBody>
      </p:sp>
      <p:sp>
        <p:nvSpPr>
          <p:cNvPr id="27650" name="Content Placeholder 2"/>
          <p:cNvSpPr txBox="1">
            <a:spLocks/>
          </p:cNvSpPr>
          <p:nvPr/>
        </p:nvSpPr>
        <p:spPr bwMode="auto">
          <a:xfrm>
            <a:off x="714375" y="928688"/>
            <a:ext cx="8229600" cy="6169025"/>
          </a:xfrm>
          <a:prstGeom prst="rect">
            <a:avLst/>
          </a:prstGeom>
          <a:noFill/>
          <a:ln w="9525">
            <a:noFill/>
            <a:miter lim="800000"/>
            <a:headEnd/>
            <a:tailEnd/>
          </a:ln>
        </p:spPr>
        <p:txBody>
          <a:bodyPr/>
          <a:lstStyle/>
          <a:p>
            <a:pPr marL="447675" indent="-382588">
              <a:spcBef>
                <a:spcPct val="20000"/>
              </a:spcBef>
              <a:buClr>
                <a:schemeClr val="accent1"/>
              </a:buClr>
              <a:buSzPct val="80000"/>
              <a:buFont typeface="Courier New" pitchFamily="49" charset="0"/>
              <a:buChar char="o"/>
            </a:pPr>
            <a:r>
              <a:rPr lang="sl-SI" sz="2000">
                <a:latin typeface="Century Gothic" pitchFamily="34" charset="0"/>
              </a:rPr>
              <a:t>Varčno uporabljanje neobnovljivih virov energije ( fosilnih goriv, rudnin, zemeljskega plina).</a:t>
            </a:r>
          </a:p>
          <a:p>
            <a:pPr marL="447675" indent="-382588">
              <a:spcBef>
                <a:spcPct val="20000"/>
              </a:spcBef>
              <a:buClr>
                <a:schemeClr val="accent1"/>
              </a:buClr>
              <a:buSzPct val="80000"/>
              <a:buFont typeface="Courier New" pitchFamily="49" charset="0"/>
              <a:buChar char="o"/>
            </a:pPr>
            <a:endParaRPr lang="sl-SI" sz="2000">
              <a:latin typeface="Century Gothic" pitchFamily="34" charset="0"/>
            </a:endParaRPr>
          </a:p>
          <a:p>
            <a:pPr marL="447675" indent="-382588">
              <a:spcBef>
                <a:spcPct val="20000"/>
              </a:spcBef>
              <a:buClr>
                <a:schemeClr val="accent1"/>
              </a:buClr>
              <a:buSzPct val="80000"/>
              <a:buFont typeface="Courier New" pitchFamily="49" charset="0"/>
              <a:buChar char="o"/>
            </a:pPr>
            <a:r>
              <a:rPr lang="sl-SI" sz="2000">
                <a:latin typeface="Century Gothic" pitchFamily="34" charset="0"/>
              </a:rPr>
              <a:t>Večje uporabljanje obnovljivih virov (sončna energija, veter).</a:t>
            </a:r>
          </a:p>
          <a:p>
            <a:pPr marL="447675" indent="-382588">
              <a:spcBef>
                <a:spcPct val="20000"/>
              </a:spcBef>
              <a:buClr>
                <a:schemeClr val="accent1"/>
              </a:buClr>
              <a:buSzPct val="80000"/>
              <a:buFont typeface="Courier New" pitchFamily="49" charset="0"/>
              <a:buChar char="o"/>
            </a:pPr>
            <a:endParaRPr lang="sl-SI" sz="2000">
              <a:latin typeface="Century Gothic" pitchFamily="34" charset="0"/>
            </a:endParaRPr>
          </a:p>
          <a:p>
            <a:pPr marL="447675" indent="-382588">
              <a:spcBef>
                <a:spcPct val="20000"/>
              </a:spcBef>
              <a:buClr>
                <a:schemeClr val="accent1"/>
              </a:buClr>
              <a:buSzPct val="80000"/>
              <a:buFont typeface="Courier New" pitchFamily="49" charset="0"/>
              <a:buChar char="o"/>
            </a:pPr>
            <a:r>
              <a:rPr lang="sl-SI" sz="2000">
                <a:latin typeface="Century Gothic" pitchFamily="34" charset="0"/>
              </a:rPr>
              <a:t>Ustvarjanje naravnih območij, ki bodo posevaj zavarovana.</a:t>
            </a:r>
            <a:endParaRPr lang="en-US" sz="2000">
              <a:latin typeface="Century Gothic" pitchFamily="34" charset="0"/>
            </a:endParaRPr>
          </a:p>
        </p:txBody>
      </p:sp>
      <p:pic>
        <p:nvPicPr>
          <p:cNvPr id="4098" name="Picture 2" descr="C:\Documents and Settings\Iztok\My Documents\My Pictures\633476760847589025_gozd3.jpg"/>
          <p:cNvPicPr>
            <a:picLocks noChangeAspect="1" noChangeArrowheads="1"/>
          </p:cNvPicPr>
          <p:nvPr/>
        </p:nvPicPr>
        <p:blipFill>
          <a:blip r:embed="rId2" cstate="print"/>
          <a:srcRect/>
          <a:stretch>
            <a:fillRect/>
          </a:stretch>
        </p:blipFill>
        <p:spPr bwMode="auto">
          <a:xfrm>
            <a:off x="6643688" y="3286125"/>
            <a:ext cx="2319337" cy="207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Documents and Settings\Iztok\My Documents\My Pictures\6boga.jpg"/>
          <p:cNvPicPr>
            <a:picLocks noChangeAspect="1" noChangeArrowheads="1"/>
          </p:cNvPicPr>
          <p:nvPr/>
        </p:nvPicPr>
        <p:blipFill>
          <a:blip r:embed="rId3" cstate="print"/>
          <a:srcRect/>
          <a:stretch>
            <a:fillRect/>
          </a:stretch>
        </p:blipFill>
        <p:spPr bwMode="auto">
          <a:xfrm>
            <a:off x="3429000" y="4357688"/>
            <a:ext cx="3000375" cy="2251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C:\Documents and Settings\Iztok\My Documents\My Pictures\images.jpg"/>
          <p:cNvPicPr>
            <a:picLocks noChangeAspect="1" noChangeArrowheads="1"/>
          </p:cNvPicPr>
          <p:nvPr/>
        </p:nvPicPr>
        <p:blipFill>
          <a:blip r:embed="rId4" cstate="print"/>
          <a:srcRect/>
          <a:stretch>
            <a:fillRect/>
          </a:stretch>
        </p:blipFill>
        <p:spPr bwMode="auto">
          <a:xfrm>
            <a:off x="214313" y="3286125"/>
            <a:ext cx="2971800" cy="207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428625" y="214313"/>
            <a:ext cx="8229600" cy="6240462"/>
          </a:xfrm>
        </p:spPr>
        <p:txBody>
          <a:bodyPr/>
          <a:lstStyle/>
          <a:p>
            <a:pPr eaLnBrk="1" hangingPunct="1">
              <a:buFont typeface="Courier New" pitchFamily="49" charset="0"/>
              <a:buChar char="o"/>
            </a:pPr>
            <a:r>
              <a:rPr lang="sl-SI" sz="2800" smtClean="0"/>
              <a:t>Ohranjanje planetarne raznovrstnosti:</a:t>
            </a:r>
            <a:endParaRPr lang="en-US" sz="2800" smtClean="0"/>
          </a:p>
        </p:txBody>
      </p:sp>
      <p:sp>
        <p:nvSpPr>
          <p:cNvPr id="28674" name="Content Placeholder 2"/>
          <p:cNvSpPr txBox="1">
            <a:spLocks/>
          </p:cNvSpPr>
          <p:nvPr/>
        </p:nvSpPr>
        <p:spPr bwMode="auto">
          <a:xfrm>
            <a:off x="714375" y="928688"/>
            <a:ext cx="8229600" cy="6240462"/>
          </a:xfrm>
          <a:prstGeom prst="rect">
            <a:avLst/>
          </a:prstGeom>
          <a:noFill/>
          <a:ln w="9525">
            <a:noFill/>
            <a:miter lim="800000"/>
            <a:headEnd/>
            <a:tailEnd/>
          </a:ln>
        </p:spPr>
        <p:txBody>
          <a:bodyPr/>
          <a:lstStyle/>
          <a:p>
            <a:pPr marL="447675" indent="-382588">
              <a:spcBef>
                <a:spcPct val="20000"/>
              </a:spcBef>
              <a:buClr>
                <a:schemeClr val="accent1"/>
              </a:buClr>
              <a:buSzPct val="80000"/>
              <a:buFont typeface="Courier New" pitchFamily="49" charset="0"/>
              <a:buChar char="o"/>
            </a:pPr>
            <a:r>
              <a:rPr lang="sl-SI" sz="2000">
                <a:latin typeface="Century Gothic" pitchFamily="34" charset="0"/>
              </a:rPr>
              <a:t>Ohraniti raznovrsten živalski in rastlinski svet.</a:t>
            </a:r>
          </a:p>
          <a:p>
            <a:pPr marL="447675" indent="-382588">
              <a:spcBef>
                <a:spcPct val="20000"/>
              </a:spcBef>
              <a:buClr>
                <a:schemeClr val="accent1"/>
              </a:buClr>
              <a:buSzPct val="80000"/>
              <a:buFont typeface="Courier New" pitchFamily="49" charset="0"/>
              <a:buChar char="o"/>
            </a:pPr>
            <a:endParaRPr lang="sl-SI" sz="2000">
              <a:latin typeface="Century Gothic" pitchFamily="34" charset="0"/>
            </a:endParaRPr>
          </a:p>
          <a:p>
            <a:pPr marL="447675" indent="-382588">
              <a:spcBef>
                <a:spcPct val="20000"/>
              </a:spcBef>
              <a:buClr>
                <a:schemeClr val="accent1"/>
              </a:buClr>
              <a:buSzPct val="80000"/>
              <a:buFont typeface="Courier New" pitchFamily="49" charset="0"/>
              <a:buChar char="o"/>
            </a:pPr>
            <a:r>
              <a:rPr lang="sl-SI" sz="2000">
                <a:latin typeface="Century Gothic" pitchFamily="34" charset="0"/>
              </a:rPr>
              <a:t>Ohraniti raznovrstne pokrajine in življenska okolja.</a:t>
            </a:r>
          </a:p>
          <a:p>
            <a:pPr marL="447675" indent="-382588">
              <a:spcBef>
                <a:spcPct val="20000"/>
              </a:spcBef>
              <a:buClr>
                <a:schemeClr val="accent1"/>
              </a:buClr>
              <a:buSzPct val="80000"/>
              <a:buFont typeface="Courier New" pitchFamily="49" charset="0"/>
              <a:buChar char="o"/>
            </a:pPr>
            <a:endParaRPr lang="sl-SI" sz="2000">
              <a:latin typeface="Century Gothic" pitchFamily="34" charset="0"/>
            </a:endParaRPr>
          </a:p>
          <a:p>
            <a:pPr marL="447675" indent="-382588">
              <a:spcBef>
                <a:spcPct val="20000"/>
              </a:spcBef>
              <a:buClr>
                <a:schemeClr val="accent1"/>
              </a:buClr>
              <a:buSzPct val="80000"/>
              <a:buFont typeface="Courier New" pitchFamily="49" charset="0"/>
              <a:buChar char="o"/>
            </a:pPr>
            <a:r>
              <a:rPr lang="sl-SI" sz="2000">
                <a:latin typeface="Century Gothic" pitchFamily="34" charset="0"/>
              </a:rPr>
              <a:t>Ohraniti ljudstva in kulture.</a:t>
            </a:r>
            <a:endParaRPr lang="en-US" sz="2000">
              <a:latin typeface="Century Gothic" pitchFamily="34" charset="0"/>
            </a:endParaRPr>
          </a:p>
        </p:txBody>
      </p:sp>
      <p:pic>
        <p:nvPicPr>
          <p:cNvPr id="5122" name="Picture 2" descr="C:\Documents and Settings\Iztok\My Documents\My Pictures\vodne_rastline_001.jpg"/>
          <p:cNvPicPr>
            <a:picLocks noChangeAspect="1" noChangeArrowheads="1"/>
          </p:cNvPicPr>
          <p:nvPr/>
        </p:nvPicPr>
        <p:blipFill>
          <a:blip r:embed="rId2" cstate="print"/>
          <a:srcRect/>
          <a:stretch>
            <a:fillRect/>
          </a:stretch>
        </p:blipFill>
        <p:spPr bwMode="auto">
          <a:xfrm>
            <a:off x="4714875" y="3000375"/>
            <a:ext cx="4262438" cy="319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C:\Documents and Settings\Iztok\My Documents\My Pictures\10977509.jpg"/>
          <p:cNvPicPr>
            <a:picLocks noChangeAspect="1" noChangeArrowheads="1"/>
          </p:cNvPicPr>
          <p:nvPr/>
        </p:nvPicPr>
        <p:blipFill>
          <a:blip r:embed="rId3" cstate="print"/>
          <a:srcRect/>
          <a:stretch>
            <a:fillRect/>
          </a:stretch>
        </p:blipFill>
        <p:spPr bwMode="auto">
          <a:xfrm>
            <a:off x="214313" y="3000375"/>
            <a:ext cx="4286250" cy="3214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285750"/>
            <a:ext cx="8229600" cy="6169025"/>
          </a:xfrm>
        </p:spPr>
        <p:txBody>
          <a:bodyPr/>
          <a:lstStyle/>
          <a:p>
            <a:pPr eaLnBrk="1" hangingPunct="1">
              <a:buFont typeface="Courier New" pitchFamily="49" charset="0"/>
              <a:buChar char="o"/>
            </a:pPr>
            <a:r>
              <a:rPr lang="sl-SI" smtClean="0"/>
              <a:t>Skrb za prihodnje rodove:</a:t>
            </a:r>
          </a:p>
          <a:p>
            <a:pPr eaLnBrk="1" hangingPunct="1">
              <a:buFont typeface="Courier New" pitchFamily="49" charset="0"/>
              <a:buChar char="o"/>
            </a:pPr>
            <a:endParaRPr lang="sl-SI" smtClean="0"/>
          </a:p>
          <a:p>
            <a:pPr eaLnBrk="1" hangingPunct="1">
              <a:buFont typeface="Courier New" pitchFamily="49" charset="0"/>
              <a:buChar char="o"/>
            </a:pPr>
            <a:endParaRPr lang="sl-SI" smtClean="0"/>
          </a:p>
          <a:p>
            <a:pPr eaLnBrk="1" hangingPunct="1">
              <a:buFont typeface="Courier New" pitchFamily="49" charset="0"/>
              <a:buChar char="o"/>
            </a:pPr>
            <a:r>
              <a:rPr lang="sl-SI" smtClean="0"/>
              <a:t>Družbena pravičnost:</a:t>
            </a:r>
          </a:p>
        </p:txBody>
      </p:sp>
      <p:sp>
        <p:nvSpPr>
          <p:cNvPr id="29698" name="Content Placeholder 2"/>
          <p:cNvSpPr txBox="1">
            <a:spLocks/>
          </p:cNvSpPr>
          <p:nvPr/>
        </p:nvSpPr>
        <p:spPr bwMode="auto">
          <a:xfrm>
            <a:off x="571500" y="928688"/>
            <a:ext cx="8229600" cy="6169025"/>
          </a:xfrm>
          <a:prstGeom prst="rect">
            <a:avLst/>
          </a:prstGeom>
          <a:noFill/>
          <a:ln w="9525">
            <a:noFill/>
            <a:miter lim="800000"/>
            <a:headEnd/>
            <a:tailEnd/>
          </a:ln>
        </p:spPr>
        <p:txBody>
          <a:bodyPr/>
          <a:lstStyle/>
          <a:p>
            <a:pPr marL="447675" indent="-382588">
              <a:spcBef>
                <a:spcPct val="20000"/>
              </a:spcBef>
              <a:buClr>
                <a:schemeClr val="accent1"/>
              </a:buClr>
              <a:buSzPct val="80000"/>
              <a:buFont typeface="Courier New" pitchFamily="49" charset="0"/>
              <a:buChar char="o"/>
            </a:pPr>
            <a:r>
              <a:rPr lang="sl-SI" sz="2200">
                <a:latin typeface="Century Gothic" pitchFamily="34" charset="0"/>
              </a:rPr>
              <a:t>Ohraniti zdrave razmere za življenje prihodnjih rodov.</a:t>
            </a:r>
          </a:p>
          <a:p>
            <a:pPr marL="447675" indent="-382588">
              <a:spcBef>
                <a:spcPct val="20000"/>
              </a:spcBef>
              <a:buClr>
                <a:schemeClr val="accent1"/>
              </a:buClr>
              <a:buSzPct val="80000"/>
              <a:buFont typeface="Courier New" pitchFamily="49" charset="0"/>
              <a:buChar char="o"/>
            </a:pPr>
            <a:endParaRPr lang="sl-SI" sz="3000">
              <a:latin typeface="Century Gothic" pitchFamily="34" charset="0"/>
            </a:endParaRPr>
          </a:p>
          <a:p>
            <a:pPr marL="447675" indent="-382588">
              <a:spcBef>
                <a:spcPct val="20000"/>
              </a:spcBef>
              <a:buClr>
                <a:schemeClr val="accent1"/>
              </a:buClr>
              <a:buSzPct val="80000"/>
              <a:buFont typeface="Courier New" pitchFamily="49" charset="0"/>
              <a:buChar char="o"/>
            </a:pPr>
            <a:endParaRPr lang="sl-SI" sz="3000">
              <a:latin typeface="Century Gothic" pitchFamily="34" charset="0"/>
            </a:endParaRPr>
          </a:p>
          <a:p>
            <a:pPr marL="447675" indent="-382588">
              <a:spcBef>
                <a:spcPct val="20000"/>
              </a:spcBef>
              <a:buClr>
                <a:schemeClr val="accent1"/>
              </a:buClr>
              <a:buSzPct val="80000"/>
            </a:pPr>
            <a:endParaRPr lang="sl-SI" sz="3000">
              <a:latin typeface="Century Gothic" pitchFamily="34" charset="0"/>
            </a:endParaRPr>
          </a:p>
        </p:txBody>
      </p:sp>
      <p:sp>
        <p:nvSpPr>
          <p:cNvPr id="29699" name="Content Placeholder 2"/>
          <p:cNvSpPr txBox="1">
            <a:spLocks/>
          </p:cNvSpPr>
          <p:nvPr/>
        </p:nvSpPr>
        <p:spPr bwMode="auto">
          <a:xfrm>
            <a:off x="642938" y="2500313"/>
            <a:ext cx="8229600" cy="6169025"/>
          </a:xfrm>
          <a:prstGeom prst="rect">
            <a:avLst/>
          </a:prstGeom>
          <a:noFill/>
          <a:ln w="9525">
            <a:noFill/>
            <a:miter lim="800000"/>
            <a:headEnd/>
            <a:tailEnd/>
          </a:ln>
        </p:spPr>
        <p:txBody>
          <a:bodyPr/>
          <a:lstStyle/>
          <a:p>
            <a:pPr marL="447675" indent="-382588">
              <a:spcBef>
                <a:spcPct val="20000"/>
              </a:spcBef>
              <a:buClr>
                <a:schemeClr val="accent1"/>
              </a:buClr>
              <a:buSzPct val="80000"/>
              <a:buFont typeface="Courier New" pitchFamily="49" charset="0"/>
              <a:buChar char="o"/>
            </a:pPr>
            <a:r>
              <a:rPr lang="sl-SI" sz="2200">
                <a:latin typeface="Century Gothic" pitchFamily="34" charset="0"/>
              </a:rPr>
              <a:t>Vsem ljudem omogočiti človeka vreden zmeren gmotni standard; odpraviti revščino.</a:t>
            </a:r>
          </a:p>
          <a:p>
            <a:pPr marL="447675" indent="-382588">
              <a:spcBef>
                <a:spcPct val="20000"/>
              </a:spcBef>
              <a:buClr>
                <a:schemeClr val="accent1"/>
              </a:buClr>
              <a:buSzPct val="80000"/>
              <a:buFont typeface="Courier New" pitchFamily="49" charset="0"/>
              <a:buChar char="o"/>
            </a:pPr>
            <a:endParaRPr lang="sl-SI" sz="3000">
              <a:latin typeface="Century Gothic" pitchFamily="34" charset="0"/>
            </a:endParaRPr>
          </a:p>
          <a:p>
            <a:pPr marL="447675" indent="-382588">
              <a:spcBef>
                <a:spcPct val="20000"/>
              </a:spcBef>
              <a:buClr>
                <a:schemeClr val="accent1"/>
              </a:buClr>
              <a:buSzPct val="80000"/>
            </a:pPr>
            <a:endParaRPr lang="sl-SI" sz="3000">
              <a:latin typeface="Century Gothic" pitchFamily="34" charset="0"/>
            </a:endParaRPr>
          </a:p>
        </p:txBody>
      </p:sp>
      <p:pic>
        <p:nvPicPr>
          <p:cNvPr id="6147" name="Picture 3" descr="C:\Documents and Settings\Iztok\My Documents\My Pictures\voda.jpg"/>
          <p:cNvPicPr>
            <a:picLocks noChangeAspect="1" noChangeArrowheads="1"/>
          </p:cNvPicPr>
          <p:nvPr/>
        </p:nvPicPr>
        <p:blipFill>
          <a:blip r:embed="rId2" cstate="print"/>
          <a:srcRect/>
          <a:stretch>
            <a:fillRect/>
          </a:stretch>
        </p:blipFill>
        <p:spPr bwMode="auto">
          <a:xfrm>
            <a:off x="4714875" y="3500438"/>
            <a:ext cx="4143375" cy="292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9" name="Picture 5" descr="C:\Documents and Settings\Iztok\My Documents\My Pictures\870.jpg"/>
          <p:cNvPicPr>
            <a:picLocks noChangeAspect="1" noChangeArrowheads="1"/>
          </p:cNvPicPr>
          <p:nvPr/>
        </p:nvPicPr>
        <p:blipFill>
          <a:blip r:embed="rId3" cstate="print"/>
          <a:srcRect/>
          <a:stretch>
            <a:fillRect/>
          </a:stretch>
        </p:blipFill>
        <p:spPr bwMode="auto">
          <a:xfrm>
            <a:off x="285750" y="3500438"/>
            <a:ext cx="3857625" cy="283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REVŠČINA</a:t>
            </a:r>
            <a:endParaRPr lang="en-US" dirty="0">
              <a:solidFill>
                <a:schemeClr val="accent1">
                  <a:tint val="83000"/>
                  <a:satMod val="150000"/>
                </a:schemeClr>
              </a:solidFill>
            </a:endParaRPr>
          </a:p>
        </p:txBody>
      </p:sp>
      <p:sp>
        <p:nvSpPr>
          <p:cNvPr id="30722" name="Content Placeholder 2"/>
          <p:cNvSpPr>
            <a:spLocks noGrp="1"/>
          </p:cNvSpPr>
          <p:nvPr>
            <p:ph idx="1"/>
          </p:nvPr>
        </p:nvSpPr>
        <p:spPr>
          <a:xfrm>
            <a:off x="457200" y="1500188"/>
            <a:ext cx="8229600" cy="4954587"/>
          </a:xfrm>
        </p:spPr>
        <p:txBody>
          <a:bodyPr/>
          <a:lstStyle/>
          <a:p>
            <a:pPr eaLnBrk="1" hangingPunct="1">
              <a:buFont typeface="Courier New" pitchFamily="49" charset="0"/>
              <a:buChar char="o"/>
            </a:pPr>
            <a:r>
              <a:rPr lang="sl-SI" sz="2000" smtClean="0"/>
              <a:t>V razvitih oz. ‘bogatih’ deželah vsak dan odvržejo stran več ton hrane, številne družine imajo več kot 1 avtomobil, poleti imamo hladilne naprave in kar je nabolj pomemno večina prebivalcev je </a:t>
            </a:r>
            <a:r>
              <a:rPr lang="sl-SI" sz="2000" i="1" smtClean="0"/>
              <a:t>izšolana.</a:t>
            </a:r>
          </a:p>
          <a:p>
            <a:pPr eaLnBrk="1" hangingPunct="1">
              <a:buFont typeface="Courier New" pitchFamily="49" charset="0"/>
              <a:buChar char="o"/>
            </a:pPr>
            <a:endParaRPr lang="sl-SI" sz="2000" i="1" smtClean="0"/>
          </a:p>
          <a:p>
            <a:pPr eaLnBrk="1" hangingPunct="1">
              <a:buFont typeface="Courier New" pitchFamily="49" charset="0"/>
              <a:buChar char="o"/>
            </a:pPr>
            <a:r>
              <a:rPr lang="sl-SI" sz="2000" smtClean="0"/>
              <a:t>Zaradi pomanjkanja </a:t>
            </a:r>
            <a:r>
              <a:rPr lang="sl-SI" sz="2000" u="sng" smtClean="0"/>
              <a:t>higiene in hrane</a:t>
            </a:r>
            <a:r>
              <a:rPr lang="sl-SI" sz="2000" smtClean="0"/>
              <a:t> je v revnih deželah ogroženo zdravje večine prebivalcev. Ljudje niso odporni in na planetu vsak dan zaradi podhranjenosti umre 40 tisoč otrok.</a:t>
            </a:r>
            <a:endParaRPr lang="en-US" sz="2000" smtClean="0"/>
          </a:p>
        </p:txBody>
      </p:sp>
      <p:pic>
        <p:nvPicPr>
          <p:cNvPr id="7170" name="Picture 2" descr="C:\Documents and Settings\Iztok\My Documents\My Pictures\online_161336-300.jpg"/>
          <p:cNvPicPr>
            <a:picLocks noChangeAspect="1" noChangeArrowheads="1"/>
          </p:cNvPicPr>
          <p:nvPr/>
        </p:nvPicPr>
        <p:blipFill>
          <a:blip r:embed="rId2" cstate="print"/>
          <a:srcRect/>
          <a:stretch>
            <a:fillRect/>
          </a:stretch>
        </p:blipFill>
        <p:spPr bwMode="auto">
          <a:xfrm>
            <a:off x="4929188" y="4357688"/>
            <a:ext cx="357187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3" descr="C:\Documents and Settings\Iztok\My Documents\My Pictures\hrana1.gif"/>
          <p:cNvPicPr>
            <a:picLocks noChangeAspect="1" noChangeArrowheads="1"/>
          </p:cNvPicPr>
          <p:nvPr/>
        </p:nvPicPr>
        <p:blipFill>
          <a:blip r:embed="rId3" cstate="print"/>
          <a:srcRect/>
          <a:stretch>
            <a:fillRect/>
          </a:stretch>
        </p:blipFill>
        <p:spPr bwMode="auto">
          <a:xfrm>
            <a:off x="428625" y="4500563"/>
            <a:ext cx="3643313" cy="2071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57200" y="285750"/>
            <a:ext cx="3757613" cy="6169025"/>
          </a:xfrm>
        </p:spPr>
        <p:txBody>
          <a:bodyPr/>
          <a:lstStyle/>
          <a:p>
            <a:pPr eaLnBrk="1" hangingPunct="1">
              <a:buFont typeface="Courier New" pitchFamily="49" charset="0"/>
              <a:buChar char="o"/>
            </a:pPr>
            <a:r>
              <a:rPr lang="sl-SI" sz="2400" smtClean="0"/>
              <a:t>Ljudje iz razvitih držav vedo kaj se po svetu dogaja in hočejo pomagati, vendar marskido ne ve kako.</a:t>
            </a:r>
          </a:p>
          <a:p>
            <a:pPr eaLnBrk="1" hangingPunct="1">
              <a:buFont typeface="Courier New" pitchFamily="49" charset="0"/>
              <a:buChar char="o"/>
            </a:pPr>
            <a:endParaRPr lang="sl-SI" sz="2400" smtClean="0"/>
          </a:p>
          <a:p>
            <a:pPr eaLnBrk="1" hangingPunct="1">
              <a:buFont typeface="Courier New" pitchFamily="49" charset="0"/>
              <a:buChar char="o"/>
            </a:pPr>
            <a:r>
              <a:rPr lang="sl-SI" sz="2400" i="1" smtClean="0"/>
              <a:t>Mednarodne humanitarne organizacije</a:t>
            </a:r>
            <a:r>
              <a:rPr lang="sl-SI" sz="2400" smtClean="0"/>
              <a:t>, vlade razvitih dežel in </a:t>
            </a:r>
            <a:r>
              <a:rPr lang="sl-SI" sz="2400" i="1" smtClean="0"/>
              <a:t>Združeni narodi </a:t>
            </a:r>
            <a:r>
              <a:rPr lang="sl-SI" sz="2400" smtClean="0"/>
              <a:t>pošiljajo hrano in zdravila v te dežele, ki jih kaj takega prizadane.</a:t>
            </a:r>
            <a:endParaRPr lang="en-US" sz="2400" smtClean="0"/>
          </a:p>
        </p:txBody>
      </p:sp>
      <p:pic>
        <p:nvPicPr>
          <p:cNvPr id="8194" name="Picture 2" descr="C:\Documents and Settings\Iztok\My Documents\My Pictures\un-flag-square.png"/>
          <p:cNvPicPr>
            <a:picLocks noChangeAspect="1" noChangeArrowheads="1"/>
          </p:cNvPicPr>
          <p:nvPr/>
        </p:nvPicPr>
        <p:blipFill>
          <a:blip r:embed="rId2" cstate="print"/>
          <a:srcRect/>
          <a:stretch>
            <a:fillRect/>
          </a:stretch>
        </p:blipFill>
        <p:spPr bwMode="auto">
          <a:xfrm>
            <a:off x="4714875" y="142875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338"/>
            <a:ext cx="8686800" cy="1375556"/>
          </a:xfrm>
        </p:spPr>
        <p:txBody>
          <a:bodyPr/>
          <a:lstStyle/>
          <a:p>
            <a:pPr marL="484632" eaLnBrk="1" fontAlgn="auto" hangingPunct="1">
              <a:spcAft>
                <a:spcPts val="0"/>
              </a:spcAft>
              <a:defRPr/>
            </a:pPr>
            <a:r>
              <a:rPr lang="sl-SI" sz="3900" dirty="0" smtClean="0">
                <a:solidFill>
                  <a:schemeClr val="accent1">
                    <a:tint val="83000"/>
                    <a:satMod val="150000"/>
                  </a:schemeClr>
                </a:solidFill>
              </a:rPr>
              <a:t>PREBIVALSTVO SVETA NARAŠČA</a:t>
            </a:r>
            <a:endParaRPr lang="en-US" sz="3900" dirty="0">
              <a:solidFill>
                <a:schemeClr val="accent1">
                  <a:tint val="83000"/>
                  <a:satMod val="150000"/>
                </a:schemeClr>
              </a:solidFill>
            </a:endParaRPr>
          </a:p>
        </p:txBody>
      </p:sp>
      <p:sp>
        <p:nvSpPr>
          <p:cNvPr id="32770" name="Content Placeholder 2"/>
          <p:cNvSpPr>
            <a:spLocks noGrp="1"/>
          </p:cNvSpPr>
          <p:nvPr>
            <p:ph idx="1"/>
          </p:nvPr>
        </p:nvSpPr>
        <p:spPr>
          <a:xfrm>
            <a:off x="214313" y="857250"/>
            <a:ext cx="8429625" cy="3071813"/>
          </a:xfrm>
        </p:spPr>
        <p:txBody>
          <a:bodyPr/>
          <a:lstStyle/>
          <a:p>
            <a:pPr eaLnBrk="1" hangingPunct="1">
              <a:buFont typeface="Courier New" pitchFamily="49" charset="0"/>
              <a:buChar char="o"/>
            </a:pPr>
            <a:r>
              <a:rPr lang="sl-SI" sz="2000" smtClean="0"/>
              <a:t>Pred približno sto milijoni let je imela Zemlja 100.000 prebivalcev.</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Pred 2000 leti jih je bilo okoli 150-300 milijonov.</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Sedaj nas je 6 milijard.</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Svetovno prebivalstvo se torej hitro povečuje. </a:t>
            </a:r>
            <a:endParaRPr lang="en-US" sz="2000" smtClean="0"/>
          </a:p>
        </p:txBody>
      </p:sp>
      <p:pic>
        <p:nvPicPr>
          <p:cNvPr id="1026" name="Picture 2" descr="C:\Documents and Settings\Iztok\My Documents\My Pictures\untitled.bmp"/>
          <p:cNvPicPr>
            <a:picLocks noChangeAspect="1" noChangeArrowheads="1"/>
          </p:cNvPicPr>
          <p:nvPr/>
        </p:nvPicPr>
        <p:blipFill>
          <a:blip r:embed="rId2" cstate="print"/>
          <a:srcRect/>
          <a:stretch>
            <a:fillRect/>
          </a:stretch>
        </p:blipFill>
        <p:spPr bwMode="auto">
          <a:xfrm>
            <a:off x="214313" y="3857625"/>
            <a:ext cx="4143375" cy="2789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Documents and Settings\Iztok\My Documents\My Pictures\waldo2.gif"/>
          <p:cNvPicPr>
            <a:picLocks noChangeAspect="1" noChangeArrowheads="1"/>
          </p:cNvPicPr>
          <p:nvPr/>
        </p:nvPicPr>
        <p:blipFill>
          <a:blip r:embed="rId3" cstate="print"/>
          <a:srcRect/>
          <a:stretch>
            <a:fillRect/>
          </a:stretch>
        </p:blipFill>
        <p:spPr bwMode="auto">
          <a:xfrm>
            <a:off x="4786313" y="3786188"/>
            <a:ext cx="4038600" cy="2886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457200" y="285750"/>
            <a:ext cx="8229600" cy="6169025"/>
          </a:xfrm>
        </p:spPr>
        <p:txBody>
          <a:bodyPr/>
          <a:lstStyle/>
          <a:p>
            <a:pPr eaLnBrk="1" hangingPunct="1">
              <a:buFont typeface="Courier New" pitchFamily="49" charset="0"/>
              <a:buChar char="o"/>
            </a:pPr>
            <a:r>
              <a:rPr lang="sl-SI" sz="2800" smtClean="0"/>
              <a:t>Zadnja leta ( 200 let ) pa se je najbolj razvila industrija, ki izdela ogromne količine določenih izdelkov.</a:t>
            </a:r>
          </a:p>
          <a:p>
            <a:pPr eaLnBrk="1" hangingPunct="1">
              <a:buFont typeface="Wingdings 2" pitchFamily="18" charset="2"/>
              <a:buNone/>
            </a:pPr>
            <a:endParaRPr lang="sl-SI" sz="2800" smtClean="0"/>
          </a:p>
          <a:p>
            <a:pPr eaLnBrk="1" hangingPunct="1">
              <a:buFont typeface="Courier New" pitchFamily="49" charset="0"/>
              <a:buChar char="o"/>
            </a:pPr>
            <a:r>
              <a:rPr lang="sl-SI" sz="2800" smtClean="0"/>
              <a:t>Kasneje se izdelki kopičijo na površju tudi, ko niso več uporabni.</a:t>
            </a:r>
          </a:p>
          <a:p>
            <a:pPr eaLnBrk="1" hangingPunct="1">
              <a:buFont typeface="Courier New" pitchFamily="49" charset="0"/>
              <a:buChar char="o"/>
            </a:pPr>
            <a:endParaRPr lang="sl-SI" smtClean="0"/>
          </a:p>
          <a:p>
            <a:pPr eaLnBrk="1" hangingPunct="1">
              <a:buFont typeface="Wingdings 2" pitchFamily="18" charset="2"/>
              <a:buNone/>
            </a:pPr>
            <a:endParaRPr lang="en-US" smtClean="0"/>
          </a:p>
          <a:p>
            <a:pPr eaLnBrk="1" hangingPunct="1">
              <a:buFont typeface="Wingdings 2" pitchFamily="18" charset="2"/>
              <a:buNone/>
            </a:pPr>
            <a:endParaRPr lang="sl-SI" smtClean="0"/>
          </a:p>
          <a:p>
            <a:pPr eaLnBrk="1" hangingPunct="1">
              <a:buFont typeface="Courier New" pitchFamily="49" charset="0"/>
              <a:buChar char="o"/>
            </a:pPr>
            <a:endParaRPr lang="en-US" smtClean="0"/>
          </a:p>
        </p:txBody>
      </p:sp>
      <p:pic>
        <p:nvPicPr>
          <p:cNvPr id="3074" name="Picture 2" descr="C:\Documents and Settings\Iztok\My Documents\My Pictures\earth.jpg"/>
          <p:cNvPicPr>
            <a:picLocks noChangeAspect="1" noChangeArrowheads="1"/>
          </p:cNvPicPr>
          <p:nvPr/>
        </p:nvPicPr>
        <p:blipFill>
          <a:blip r:embed="rId2" cstate="print"/>
          <a:srcRect/>
          <a:stretch>
            <a:fillRect/>
          </a:stretch>
        </p:blipFill>
        <p:spPr bwMode="auto">
          <a:xfrm>
            <a:off x="357188" y="3357563"/>
            <a:ext cx="3459162"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Documents and Settings\Iztok\My Documents\My Pictures\earth-day.jpg"/>
          <p:cNvPicPr>
            <a:picLocks noChangeAspect="1" noChangeArrowheads="1"/>
          </p:cNvPicPr>
          <p:nvPr/>
        </p:nvPicPr>
        <p:blipFill>
          <a:blip r:embed="rId3" cstate="print"/>
          <a:srcRect/>
          <a:stretch>
            <a:fillRect/>
          </a:stretch>
        </p:blipFill>
        <p:spPr bwMode="auto">
          <a:xfrm>
            <a:off x="5286375" y="2928938"/>
            <a:ext cx="3429000" cy="350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VIRI  SO OMEJENI</a:t>
            </a:r>
            <a:endParaRPr lang="en-US" dirty="0">
              <a:solidFill>
                <a:schemeClr val="accent1">
                  <a:tint val="83000"/>
                  <a:satMod val="150000"/>
                </a:schemeClr>
              </a:solidFill>
            </a:endParaRPr>
          </a:p>
        </p:txBody>
      </p:sp>
      <p:sp>
        <p:nvSpPr>
          <p:cNvPr id="3" name="Content Placeholder 2"/>
          <p:cNvSpPr>
            <a:spLocks noGrp="1"/>
          </p:cNvSpPr>
          <p:nvPr>
            <p:ph idx="1"/>
          </p:nvPr>
        </p:nvSpPr>
        <p:spPr>
          <a:xfrm>
            <a:off x="500063" y="1714500"/>
            <a:ext cx="8229600" cy="4572000"/>
          </a:xfrm>
        </p:spPr>
        <p:txBody>
          <a:bodyPr>
            <a:normAutofit lnSpcReduction="10000"/>
          </a:bodyPr>
          <a:lstStyle/>
          <a:p>
            <a:pPr marL="448056" indent="-384048" eaLnBrk="1" fontAlgn="auto" hangingPunct="1">
              <a:spcAft>
                <a:spcPts val="0"/>
              </a:spcAft>
              <a:buFont typeface="Courier New" pitchFamily="49" charset="0"/>
              <a:buChar char="o"/>
              <a:defRPr/>
            </a:pPr>
            <a:r>
              <a:rPr lang="sl-SI" dirty="0" smtClean="0"/>
              <a:t>Število prebivalstva se iz dneva v dan veča, prehrambeni viri našega planeta pa so omejeni.</a:t>
            </a:r>
          </a:p>
          <a:p>
            <a:pPr marL="448056" indent="-384048" eaLnBrk="1" fontAlgn="auto" hangingPunct="1">
              <a:spcAft>
                <a:spcPts val="0"/>
              </a:spcAft>
              <a:buFont typeface="Courier New" pitchFamily="49" charset="0"/>
              <a:buChar char="o"/>
              <a:defRPr/>
            </a:pPr>
            <a:endParaRPr lang="sl-SI" dirty="0" smtClean="0"/>
          </a:p>
          <a:p>
            <a:pPr marL="448056" indent="-384048" eaLnBrk="1" fontAlgn="auto" hangingPunct="1">
              <a:spcAft>
                <a:spcPts val="0"/>
              </a:spcAft>
              <a:buFont typeface="Courier New" pitchFamily="49" charset="0"/>
              <a:buChar char="o"/>
              <a:defRPr/>
            </a:pPr>
            <a:r>
              <a:rPr lang="sl-SI" dirty="0" smtClean="0"/>
              <a:t>Ob tedanji rasti prebivalstva bi človeštvo ob sredini 21. stoletja štelo že 10 milijard.</a:t>
            </a:r>
          </a:p>
          <a:p>
            <a:pPr marL="448056" indent="-384048" eaLnBrk="1" fontAlgn="auto" hangingPunct="1">
              <a:spcAft>
                <a:spcPts val="0"/>
              </a:spcAft>
              <a:buFont typeface="Courier New" pitchFamily="49" charset="0"/>
              <a:buChar char="o"/>
              <a:defRPr/>
            </a:pPr>
            <a:endParaRPr lang="sl-SI" dirty="0" smtClean="0"/>
          </a:p>
          <a:p>
            <a:pPr marL="448056" indent="-384048" eaLnBrk="1" fontAlgn="auto" hangingPunct="1">
              <a:spcAft>
                <a:spcPts val="0"/>
              </a:spcAft>
              <a:buFont typeface="Courier New" pitchFamily="49" charset="0"/>
              <a:buChar char="o"/>
              <a:defRPr/>
            </a:pPr>
            <a:r>
              <a:rPr lang="sl-SI" dirty="0" smtClean="0"/>
              <a:t>Revnejše države so večji problem, ker število prebivalcev hitreje narašča kot v bogatejših državah.</a:t>
            </a:r>
          </a:p>
          <a:p>
            <a:pPr marL="448056" indent="-384048" eaLnBrk="1" fontAlgn="auto" hangingPunct="1">
              <a:spcAft>
                <a:spcPts val="0"/>
              </a:spcAft>
              <a:buFont typeface="Wingdings 2"/>
              <a:buNone/>
              <a:defRPr/>
            </a:pPr>
            <a:endParaRPr lang="sl-SI" dirty="0" smtClean="0"/>
          </a:p>
          <a:p>
            <a:pPr marL="448056" indent="-384048" eaLnBrk="1" fontAlgn="auto" hangingPunct="1">
              <a:spcAft>
                <a:spcPts val="0"/>
              </a:spcAft>
              <a:buFont typeface="Courier New" pitchFamily="49" charset="0"/>
              <a:buChar char="o"/>
              <a:defRPr/>
            </a:pPr>
            <a:endParaRPr lang="en-US" dirty="0"/>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Iztok\My Documents\My Pictures\World_population.png"/>
          <p:cNvPicPr>
            <a:picLocks noChangeAspect="1" noChangeArrowheads="1"/>
          </p:cNvPicPr>
          <p:nvPr/>
        </p:nvPicPr>
        <p:blipFill>
          <a:blip r:embed="rId2" cstate="print"/>
          <a:srcRect/>
          <a:stretch>
            <a:fillRect/>
          </a:stretch>
        </p:blipFill>
        <p:spPr bwMode="auto">
          <a:xfrm>
            <a:off x="142875" y="642938"/>
            <a:ext cx="8782050" cy="542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72518" cy="1666526"/>
          </a:xfrm>
        </p:spPr>
        <p:txBody>
          <a:bodyPr/>
          <a:lstStyle/>
          <a:p>
            <a:pPr marL="484632" eaLnBrk="1" fontAlgn="auto" hangingPunct="1">
              <a:spcAft>
                <a:spcPts val="0"/>
              </a:spcAft>
              <a:defRPr/>
            </a:pPr>
            <a:r>
              <a:rPr lang="sl-SI" sz="3600" dirty="0" smtClean="0">
                <a:solidFill>
                  <a:schemeClr val="accent1">
                    <a:tint val="83000"/>
                    <a:satMod val="150000"/>
                  </a:schemeClr>
                </a:solidFill>
              </a:rPr>
              <a:t>PRIDELAVA  HRANE</a:t>
            </a:r>
            <a:endParaRPr lang="en-US" sz="3600" dirty="0">
              <a:solidFill>
                <a:schemeClr val="accent1">
                  <a:tint val="83000"/>
                  <a:satMod val="150000"/>
                </a:schemeClr>
              </a:solidFill>
            </a:endParaRPr>
          </a:p>
        </p:txBody>
      </p:sp>
      <p:sp>
        <p:nvSpPr>
          <p:cNvPr id="35842" name="Content Placeholder 2"/>
          <p:cNvSpPr>
            <a:spLocks noGrp="1"/>
          </p:cNvSpPr>
          <p:nvPr>
            <p:ph idx="1"/>
          </p:nvPr>
        </p:nvSpPr>
        <p:spPr>
          <a:xfrm>
            <a:off x="428625" y="1500188"/>
            <a:ext cx="8229600" cy="4572000"/>
          </a:xfrm>
        </p:spPr>
        <p:txBody>
          <a:bodyPr/>
          <a:lstStyle/>
          <a:p>
            <a:pPr eaLnBrk="1" hangingPunct="1">
              <a:buFont typeface="Courier New" pitchFamily="49" charset="0"/>
              <a:buChar char="o"/>
            </a:pPr>
            <a:r>
              <a:rPr lang="sl-SI" sz="2000" smtClean="0"/>
              <a:t>Količina pridelane hrane se iz dneva v  dan veča, še hitreje kot rast prebivalstva.</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Žal pa se količina pridelane hrane ne povečuje na ozemljih kjer jo najbolj potrebujejo ampak tam kjer jo imamo dovolj.</a:t>
            </a:r>
            <a:endParaRPr lang="en-US" sz="2000" smtClean="0"/>
          </a:p>
        </p:txBody>
      </p:sp>
      <p:pic>
        <p:nvPicPr>
          <p:cNvPr id="1026" name="Picture 2" descr="C:\Documents and Settings\Iztok\My Documents\My Pictures\nana.jpg"/>
          <p:cNvPicPr>
            <a:picLocks noChangeAspect="1" noChangeArrowheads="1"/>
          </p:cNvPicPr>
          <p:nvPr/>
        </p:nvPicPr>
        <p:blipFill>
          <a:blip r:embed="rId2" cstate="print"/>
          <a:srcRect/>
          <a:stretch>
            <a:fillRect/>
          </a:stretch>
        </p:blipFill>
        <p:spPr bwMode="auto">
          <a:xfrm>
            <a:off x="4857750" y="3429000"/>
            <a:ext cx="4071938" cy="2928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Documents and Settings\Iztok\My Documents\My Pictures\bread_food.jpg"/>
          <p:cNvPicPr>
            <a:picLocks noChangeAspect="1" noChangeArrowheads="1"/>
          </p:cNvPicPr>
          <p:nvPr/>
        </p:nvPicPr>
        <p:blipFill>
          <a:blip r:embed="rId3" cstate="print"/>
          <a:srcRect/>
          <a:stretch>
            <a:fillRect/>
          </a:stretch>
        </p:blipFill>
        <p:spPr bwMode="auto">
          <a:xfrm>
            <a:off x="142875" y="3429000"/>
            <a:ext cx="4437063" cy="2928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1399032"/>
          </a:xfrm>
        </p:spPr>
        <p:txBody>
          <a:bodyPr/>
          <a:lstStyle/>
          <a:p>
            <a:pPr marL="484632" eaLnBrk="1" fontAlgn="auto" hangingPunct="1">
              <a:spcAft>
                <a:spcPts val="0"/>
              </a:spcAft>
              <a:defRPr/>
            </a:pPr>
            <a:r>
              <a:rPr lang="sl-SI" sz="4400" dirty="0" smtClean="0">
                <a:solidFill>
                  <a:schemeClr val="accent1">
                    <a:tint val="83000"/>
                    <a:satMod val="150000"/>
                  </a:schemeClr>
                </a:solidFill>
              </a:rPr>
              <a:t>AFRIKA</a:t>
            </a:r>
            <a:endParaRPr lang="en-US" sz="4400" dirty="0">
              <a:solidFill>
                <a:schemeClr val="accent1">
                  <a:tint val="83000"/>
                  <a:satMod val="150000"/>
                </a:schemeClr>
              </a:solidFill>
            </a:endParaRPr>
          </a:p>
        </p:txBody>
      </p:sp>
      <p:sp>
        <p:nvSpPr>
          <p:cNvPr id="36866" name="Content Placeholder 2"/>
          <p:cNvSpPr>
            <a:spLocks noGrp="1"/>
          </p:cNvSpPr>
          <p:nvPr>
            <p:ph idx="1"/>
          </p:nvPr>
        </p:nvSpPr>
        <p:spPr>
          <a:xfrm>
            <a:off x="214313" y="1428750"/>
            <a:ext cx="4643437" cy="5286375"/>
          </a:xfrm>
        </p:spPr>
        <p:txBody>
          <a:bodyPr/>
          <a:lstStyle/>
          <a:p>
            <a:pPr eaLnBrk="1" hangingPunct="1">
              <a:buFont typeface="Courier New" pitchFamily="49" charset="0"/>
              <a:buChar char="o"/>
            </a:pPr>
            <a:r>
              <a:rPr lang="sl-SI" sz="2400" smtClean="0"/>
              <a:t>Največji problem zaradi hrane je v Afriki, poslabšuje se tudi zaradi tega, ker se iz dneva v dan prebivalstvo veča.</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Zemlja je zaradi stalnega izkoriščanja izčrpana prebivalci pa nimajo denarja da bi kupili gnojila.</a:t>
            </a:r>
            <a:endParaRPr lang="en-US" sz="2400" smtClean="0"/>
          </a:p>
        </p:txBody>
      </p:sp>
      <p:pic>
        <p:nvPicPr>
          <p:cNvPr id="2050" name="Picture 2" descr="C:\Documents and Settings\Iztok\My Documents\My Pictures\gnojila.jpg"/>
          <p:cNvPicPr>
            <a:picLocks noChangeAspect="1" noChangeArrowheads="1"/>
          </p:cNvPicPr>
          <p:nvPr/>
        </p:nvPicPr>
        <p:blipFill>
          <a:blip r:embed="rId2" cstate="print"/>
          <a:srcRect/>
          <a:stretch>
            <a:fillRect/>
          </a:stretch>
        </p:blipFill>
        <p:spPr bwMode="auto">
          <a:xfrm>
            <a:off x="4857750" y="357188"/>
            <a:ext cx="4071938" cy="614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457200" y="287338"/>
            <a:ext cx="8229600" cy="6167437"/>
          </a:xfrm>
        </p:spPr>
        <p:txBody>
          <a:bodyPr/>
          <a:lstStyle/>
          <a:p>
            <a:pPr eaLnBrk="1" hangingPunct="1">
              <a:buFont typeface="Courier New" pitchFamily="49" charset="0"/>
              <a:buChar char="o"/>
            </a:pPr>
            <a:r>
              <a:rPr lang="sl-SI" sz="2800" smtClean="0"/>
              <a:t>Ker so potrebovali les za kurjavo so posekali drevesa, ki so s koreninami zadrževala vodo in rodovitno prst. Sedaj veter in poplave odnašajo rodovitjno prst.</a:t>
            </a:r>
            <a:endParaRPr lang="en-US" sz="2800" smtClean="0"/>
          </a:p>
        </p:txBody>
      </p:sp>
      <p:pic>
        <p:nvPicPr>
          <p:cNvPr id="3074" name="Picture 2" descr="C:\Documents and Settings\Iztok\My Documents\My Pictures\kras_rop_05.jpg"/>
          <p:cNvPicPr>
            <a:picLocks noChangeAspect="1" noChangeArrowheads="1"/>
          </p:cNvPicPr>
          <p:nvPr/>
        </p:nvPicPr>
        <p:blipFill>
          <a:blip r:embed="rId2" cstate="print"/>
          <a:srcRect/>
          <a:stretch>
            <a:fillRect/>
          </a:stretch>
        </p:blipFill>
        <p:spPr bwMode="auto">
          <a:xfrm>
            <a:off x="357188" y="2357438"/>
            <a:ext cx="8572500" cy="422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457200" y="357188"/>
            <a:ext cx="8229600" cy="6097587"/>
          </a:xfrm>
        </p:spPr>
        <p:txBody>
          <a:bodyPr/>
          <a:lstStyle/>
          <a:p>
            <a:pPr eaLnBrk="1" hangingPunct="1">
              <a:buFont typeface="Courier New" pitchFamily="49" charset="0"/>
              <a:buChar char="o"/>
            </a:pPr>
            <a:r>
              <a:rPr lang="sl-SI" sz="1600" smtClean="0"/>
              <a:t>Rešitev:</a:t>
            </a:r>
          </a:p>
          <a:p>
            <a:pPr eaLnBrk="1" hangingPunct="1">
              <a:buFont typeface="Wingdings 2" pitchFamily="18" charset="2"/>
              <a:buNone/>
            </a:pPr>
            <a:r>
              <a:rPr lang="sl-SI" sz="1600" smtClean="0"/>
              <a:t>        </a:t>
            </a:r>
            <a:r>
              <a:rPr lang="sl-SI" sz="2800" smtClean="0"/>
              <a:t>Težavo bi sicer lahko rešili s pomočjo namakalnih naprav, ki bi sproti dovajala vodo, ampak si tega žal ne morejo privoščiti, ker nimajo ne denarja ne materiala za gradnjo.</a:t>
            </a:r>
            <a:endParaRPr lang="en-US" sz="1600" smtClean="0"/>
          </a:p>
        </p:txBody>
      </p:sp>
      <p:pic>
        <p:nvPicPr>
          <p:cNvPr id="4098" name="Picture 2" descr="C:\Documents and Settings\Iztok\My Documents\My Pictures\kkk.jpg"/>
          <p:cNvPicPr>
            <a:picLocks noChangeAspect="1" noChangeArrowheads="1"/>
          </p:cNvPicPr>
          <p:nvPr/>
        </p:nvPicPr>
        <p:blipFill>
          <a:blip r:embed="rId2" cstate="print"/>
          <a:srcRect/>
          <a:stretch>
            <a:fillRect/>
          </a:stretch>
        </p:blipFill>
        <p:spPr bwMode="auto">
          <a:xfrm>
            <a:off x="357188" y="3143250"/>
            <a:ext cx="3857625" cy="3357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Documents and Settings\Iztok\My Documents\My Pictures\Nil%20egipt_nile_550004%20copy.jpg"/>
          <p:cNvPicPr>
            <a:picLocks noChangeAspect="1" noChangeArrowheads="1"/>
          </p:cNvPicPr>
          <p:nvPr/>
        </p:nvPicPr>
        <p:blipFill>
          <a:blip r:embed="rId3" cstate="print"/>
          <a:srcRect/>
          <a:stretch>
            <a:fillRect/>
          </a:stretch>
        </p:blipFill>
        <p:spPr bwMode="auto">
          <a:xfrm>
            <a:off x="4572000" y="3143250"/>
            <a:ext cx="4214813" cy="3357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285750"/>
            <a:ext cx="8229600" cy="6169025"/>
          </a:xfrm>
        </p:spPr>
        <p:txBody>
          <a:bodyPr/>
          <a:lstStyle/>
          <a:p>
            <a:pPr eaLnBrk="1" hangingPunct="1">
              <a:buFont typeface="Courier New" pitchFamily="49" charset="0"/>
              <a:buChar char="o"/>
            </a:pPr>
            <a:r>
              <a:rPr lang="sl-SI" sz="1400" smtClean="0"/>
              <a:t>Rešitve:</a:t>
            </a:r>
          </a:p>
          <a:p>
            <a:pPr eaLnBrk="1" hangingPunct="1">
              <a:buFont typeface="Wingdings 2" pitchFamily="18" charset="2"/>
              <a:buNone/>
            </a:pPr>
            <a:r>
              <a:rPr lang="sl-SI" sz="2000" smtClean="0"/>
              <a:t>      Razvite in bogate dežele bi lahko hrano, ki ostane zastonj pošiljale v Afriko, prav tako zdravila in seveda vodo. Tamkajšnje oblasti in vojska pa bi morale pošilje bolje zavarovati in jih bol primerno razdaljevati.</a:t>
            </a:r>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r>
              <a:rPr lang="sl-SI" sz="2000" smtClean="0"/>
              <a:t>      S pomočjo ostaleih dežel in Evrope bi lahko strokovnjaki pomagali povečati pridelavo hrane. Razdelili bi jim nasvete ter podarili ugodne kredite s katerimi bi lahko odplačevali gnojila. S temi dejavnostmi se sicer že ukvarja Organizacija za prehrano in kmetijstvo, ki deluje v okviru OZN.</a:t>
            </a:r>
          </a:p>
        </p:txBody>
      </p:sp>
      <p:pic>
        <p:nvPicPr>
          <p:cNvPr id="5122" name="Picture 2" descr="C:\Documents and Settings\Iztok\My Documents\My Pictures\tablete_uredba.jpg"/>
          <p:cNvPicPr>
            <a:picLocks noChangeAspect="1" noChangeArrowheads="1"/>
          </p:cNvPicPr>
          <p:nvPr/>
        </p:nvPicPr>
        <p:blipFill>
          <a:blip r:embed="rId2" cstate="print"/>
          <a:srcRect/>
          <a:stretch>
            <a:fillRect/>
          </a:stretch>
        </p:blipFill>
        <p:spPr bwMode="auto">
          <a:xfrm>
            <a:off x="4786313" y="2071688"/>
            <a:ext cx="3429000" cy="2563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C:\Documents and Settings\Iztok\My Documents\My Pictures\imagesCA3IUW73.jpg"/>
          <p:cNvPicPr>
            <a:picLocks noChangeAspect="1" noChangeArrowheads="1"/>
          </p:cNvPicPr>
          <p:nvPr/>
        </p:nvPicPr>
        <p:blipFill>
          <a:blip r:embed="rId3" cstate="print"/>
          <a:srcRect/>
          <a:stretch>
            <a:fillRect/>
          </a:stretch>
        </p:blipFill>
        <p:spPr bwMode="auto">
          <a:xfrm>
            <a:off x="928688" y="2071688"/>
            <a:ext cx="3000375"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66526"/>
          </a:xfrm>
        </p:spPr>
        <p:txBody>
          <a:bodyPr/>
          <a:lstStyle/>
          <a:p>
            <a:pPr marL="484632" eaLnBrk="1" fontAlgn="auto" hangingPunct="1">
              <a:spcAft>
                <a:spcPts val="0"/>
              </a:spcAft>
              <a:defRPr/>
            </a:pPr>
            <a:r>
              <a:rPr lang="sl-SI" sz="3200" dirty="0" smtClean="0">
                <a:solidFill>
                  <a:schemeClr val="accent1">
                    <a:tint val="83000"/>
                    <a:satMod val="150000"/>
                  </a:schemeClr>
                </a:solidFill>
              </a:rPr>
              <a:t>ORGANIZACIJA  ZDRUŽENIH NARODOV  (OZN)</a:t>
            </a:r>
            <a:endParaRPr lang="en-US" sz="3200" dirty="0">
              <a:solidFill>
                <a:schemeClr val="accent1">
                  <a:tint val="83000"/>
                  <a:satMod val="150000"/>
                </a:schemeClr>
              </a:solidFill>
            </a:endParaRPr>
          </a:p>
        </p:txBody>
      </p:sp>
      <p:sp>
        <p:nvSpPr>
          <p:cNvPr id="40962" name="Content Placeholder 2"/>
          <p:cNvSpPr>
            <a:spLocks noGrp="1"/>
          </p:cNvSpPr>
          <p:nvPr>
            <p:ph idx="1"/>
          </p:nvPr>
        </p:nvSpPr>
        <p:spPr>
          <a:xfrm>
            <a:off x="214313" y="1571625"/>
            <a:ext cx="8443912" cy="4857750"/>
          </a:xfrm>
        </p:spPr>
        <p:txBody>
          <a:bodyPr/>
          <a:lstStyle/>
          <a:p>
            <a:pPr eaLnBrk="1" hangingPunct="1">
              <a:buFont typeface="Courier New" pitchFamily="49" charset="0"/>
              <a:buChar char="o"/>
            </a:pPr>
            <a:r>
              <a:rPr lang="sl-SI" sz="2400" smtClean="0"/>
              <a:t>Je</a:t>
            </a:r>
            <a:r>
              <a:rPr lang="en-US" sz="2400" smtClean="0"/>
              <a:t> mednarodna organizacija.</a:t>
            </a:r>
            <a:r>
              <a:rPr lang="sl-SI" sz="2400" smtClean="0"/>
              <a:t> Pridružijo se ji le suverene države, ki si to želijo.</a:t>
            </a:r>
            <a:r>
              <a:rPr lang="en-US" sz="2400" smtClean="0"/>
              <a:t> Prizadevajo si za svetovni mir, širijo prijateljstvo med vsemi narodi ter podpirajo gospodarski in družbeni napredek. Njihov začetek sega v leto 1945,</a:t>
            </a:r>
            <a:r>
              <a:rPr lang="sl-SI" sz="2400" smtClean="0"/>
              <a:t> (</a:t>
            </a:r>
            <a:r>
              <a:rPr lang="en-US" sz="2400" smtClean="0"/>
              <a:t>24. oktob</a:t>
            </a:r>
            <a:r>
              <a:rPr lang="sl-SI" sz="2400" smtClean="0"/>
              <a:t>er)</a:t>
            </a:r>
            <a:r>
              <a:rPr lang="en-US" sz="2400" smtClean="0"/>
              <a:t>. Ob nastanku je bilo 51 držav članic, nato pa se je do marca leta 2007 njihovo število povečalo na 192.</a:t>
            </a:r>
            <a:endParaRPr lang="sl-SI" sz="2400" smtClean="0"/>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Prizadevajo si predvsem, da bi :</a:t>
            </a:r>
          </a:p>
          <a:p>
            <a:pPr eaLnBrk="1" hangingPunct="1">
              <a:buFont typeface="Wingdings 2" pitchFamily="18" charset="2"/>
              <a:buNone/>
            </a:pPr>
            <a:r>
              <a:rPr lang="sl-SI" sz="2000" smtClean="0"/>
              <a:t>      - zmanjšali revščino                                    - zmanjšali število vojn </a:t>
            </a:r>
          </a:p>
          <a:p>
            <a:pPr eaLnBrk="1" hangingPunct="1">
              <a:buFont typeface="Wingdings 2" pitchFamily="18" charset="2"/>
              <a:buNone/>
            </a:pPr>
            <a:r>
              <a:rPr lang="sl-SI" sz="2000" smtClean="0"/>
              <a:t>      - zmanjšali nasilje</a:t>
            </a:r>
          </a:p>
          <a:p>
            <a:pPr eaLnBrk="1" hangingPunct="1">
              <a:buFont typeface="Wingdings 2" pitchFamily="18" charset="2"/>
              <a:buNone/>
            </a:pPr>
            <a:r>
              <a:rPr lang="sl-SI" sz="2000" smtClean="0"/>
              <a:t>      - zmanjšali razlike med revnimi/bogatimi</a:t>
            </a:r>
            <a:endParaRPr lang="en-US" sz="2000" smtClean="0"/>
          </a:p>
          <a:p>
            <a:pPr eaLnBrk="1" hangingPunct="1">
              <a:buFont typeface="Courier New" pitchFamily="49" charset="0"/>
              <a:buChar char="o"/>
            </a:pPr>
            <a:endParaRPr lang="en-US" smtClean="0"/>
          </a:p>
        </p:txBody>
      </p:sp>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Iztok\My Documents\PETRA!\UNICEF_logo.gif"/>
          <p:cNvPicPr>
            <a:picLocks noChangeAspect="1" noChangeArrowheads="1"/>
          </p:cNvPicPr>
          <p:nvPr/>
        </p:nvPicPr>
        <p:blipFill>
          <a:blip r:embed="rId2" cstate="print"/>
          <a:srcRect/>
          <a:stretch>
            <a:fillRect/>
          </a:stretch>
        </p:blipFill>
        <p:spPr bwMode="auto">
          <a:xfrm>
            <a:off x="142875" y="3594100"/>
            <a:ext cx="4286250" cy="3049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Documents and Settings\Iztok\My Documents\PETRA!\imagesCAYKYLDR.jpg"/>
          <p:cNvPicPr>
            <a:picLocks noChangeAspect="1" noChangeArrowheads="1"/>
          </p:cNvPicPr>
          <p:nvPr/>
        </p:nvPicPr>
        <p:blipFill>
          <a:blip r:embed="rId3" cstate="print"/>
          <a:srcRect/>
          <a:stretch>
            <a:fillRect/>
          </a:stretch>
        </p:blipFill>
        <p:spPr bwMode="auto">
          <a:xfrm>
            <a:off x="4643438" y="142875"/>
            <a:ext cx="4357687"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Documents and Settings\Iztok\My Documents\PETRA!\OZN1977YutakaNagata.jpg"/>
          <p:cNvPicPr>
            <a:picLocks noChangeAspect="1" noChangeArrowheads="1"/>
          </p:cNvPicPr>
          <p:nvPr/>
        </p:nvPicPr>
        <p:blipFill>
          <a:blip r:embed="rId4" cstate="print"/>
          <a:srcRect/>
          <a:stretch>
            <a:fillRect/>
          </a:stretch>
        </p:blipFill>
        <p:spPr bwMode="auto">
          <a:xfrm>
            <a:off x="142875" y="142875"/>
            <a:ext cx="4286250"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C:\Documents and Settings\Iztok\My Documents\PETRA!\imagesCA1OCC4S.jpg"/>
          <p:cNvPicPr>
            <a:picLocks noChangeAspect="1" noChangeArrowheads="1"/>
          </p:cNvPicPr>
          <p:nvPr/>
        </p:nvPicPr>
        <p:blipFill>
          <a:blip r:embed="rId5" cstate="print"/>
          <a:srcRect/>
          <a:stretch>
            <a:fillRect/>
          </a:stretch>
        </p:blipFill>
        <p:spPr bwMode="auto">
          <a:xfrm>
            <a:off x="4572000" y="3571875"/>
            <a:ext cx="4429125" cy="3071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lstStyle/>
          <a:p>
            <a:pPr marL="484632" eaLnBrk="1" fontAlgn="auto" hangingPunct="1">
              <a:spcAft>
                <a:spcPts val="0"/>
              </a:spcAft>
              <a:defRPr/>
            </a:pPr>
            <a:r>
              <a:rPr lang="sl-SI" dirty="0" smtClean="0">
                <a:solidFill>
                  <a:schemeClr val="accent1">
                    <a:tint val="83000"/>
                    <a:satMod val="150000"/>
                  </a:schemeClr>
                </a:solidFill>
              </a:rPr>
              <a:t>OBLASTI REVNIH DEŽEL</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643063"/>
            <a:ext cx="4614863" cy="4811712"/>
          </a:xfrm>
        </p:spPr>
        <p:txBody>
          <a:bodyPr>
            <a:normAutofit lnSpcReduction="10000"/>
          </a:bodyPr>
          <a:lstStyle/>
          <a:p>
            <a:pPr marL="448056" indent="-384048" eaLnBrk="1" fontAlgn="auto" hangingPunct="1">
              <a:spcAft>
                <a:spcPts val="0"/>
              </a:spcAft>
              <a:buFont typeface="Courier New" pitchFamily="49" charset="0"/>
              <a:buChar char="o"/>
              <a:defRPr/>
            </a:pPr>
            <a:r>
              <a:rPr lang="sl-SI" sz="2400" dirty="0" smtClean="0"/>
              <a:t>Tudi oblasti v revnih deželah b morale več narediti, da zagotovijo vodo, hrano, zdravila ter varnost v svojih deželah.</a:t>
            </a:r>
          </a:p>
          <a:p>
            <a:pPr marL="448056" indent="-384048" eaLnBrk="1" fontAlgn="auto" hangingPunct="1">
              <a:spcAft>
                <a:spcPts val="0"/>
              </a:spcAft>
              <a:buFont typeface="Courier New" pitchFamily="49" charset="0"/>
              <a:buChar char="o"/>
              <a:defRPr/>
            </a:pPr>
            <a:endParaRPr lang="sl-SI" sz="2400" dirty="0" smtClean="0"/>
          </a:p>
          <a:p>
            <a:pPr marL="448056" indent="-384048" eaLnBrk="1" fontAlgn="auto" hangingPunct="1">
              <a:spcAft>
                <a:spcPts val="0"/>
              </a:spcAft>
              <a:buFont typeface="Courier New" pitchFamily="49" charset="0"/>
              <a:buChar char="o"/>
              <a:defRPr/>
            </a:pPr>
            <a:r>
              <a:rPr lang="sl-SI" sz="2400" dirty="0" smtClean="0"/>
              <a:t>Predvsem pa bi morali nekaj ukreniti tudi z prevelikim številom prebivalcev.  Država, ki ima daleč naokrog največji problem z preštevilčnostjo je Kitajska.</a:t>
            </a:r>
            <a:endParaRPr lang="en-US" sz="2400" dirty="0"/>
          </a:p>
        </p:txBody>
      </p:sp>
      <p:pic>
        <p:nvPicPr>
          <p:cNvPr id="6146" name="Picture 2" descr="C:\Documents and Settings\Iztok\My Documents\My Pictures\water-footprint.jpg"/>
          <p:cNvPicPr>
            <a:picLocks noChangeAspect="1" noChangeArrowheads="1"/>
          </p:cNvPicPr>
          <p:nvPr/>
        </p:nvPicPr>
        <p:blipFill>
          <a:blip r:embed="rId2" cstate="print"/>
          <a:srcRect/>
          <a:stretch>
            <a:fillRect/>
          </a:stretch>
        </p:blipFill>
        <p:spPr bwMode="auto">
          <a:xfrm>
            <a:off x="5214938" y="1357313"/>
            <a:ext cx="3500437" cy="500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ŽIVLJENSKA VSAKDANJOST</a:t>
            </a:r>
            <a:endParaRPr lang="en-US" dirty="0">
              <a:solidFill>
                <a:schemeClr val="accent1">
                  <a:tint val="83000"/>
                  <a:satMod val="150000"/>
                </a:schemeClr>
              </a:solidFill>
            </a:endParaRPr>
          </a:p>
        </p:txBody>
      </p:sp>
      <p:sp>
        <p:nvSpPr>
          <p:cNvPr id="16386" name="Content Placeholder 2"/>
          <p:cNvSpPr>
            <a:spLocks noGrp="1"/>
          </p:cNvSpPr>
          <p:nvPr>
            <p:ph idx="1"/>
          </p:nvPr>
        </p:nvSpPr>
        <p:spPr>
          <a:xfrm>
            <a:off x="142875" y="1571625"/>
            <a:ext cx="4929188" cy="5286375"/>
          </a:xfrm>
        </p:spPr>
        <p:txBody>
          <a:bodyPr/>
          <a:lstStyle/>
          <a:p>
            <a:pPr eaLnBrk="1" hangingPunct="1">
              <a:buFont typeface="Courier New" pitchFamily="49" charset="0"/>
              <a:buChar char="o"/>
            </a:pPr>
            <a:r>
              <a:rPr lang="sl-SI" sz="2400" smtClean="0"/>
              <a:t>Način življenja se začne zelo spreminjati po 19. stoletju, ko je France Prešeren začel potovati na Dunaj. Kasneje so na tej relaciji zgradili železno cesto.</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Velike spremembe se začnejo v 20. stoletju.</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Generacije se začnejo razlikovati med seboj.</a:t>
            </a:r>
            <a:endParaRPr lang="en-US" sz="2400" smtClean="0"/>
          </a:p>
        </p:txBody>
      </p:sp>
      <p:pic>
        <p:nvPicPr>
          <p:cNvPr id="4099" name="Picture 3" descr="C:\Documents and Settings\Iztok\My Documents\My Pictures\5-002.jpg"/>
          <p:cNvPicPr>
            <a:picLocks noChangeAspect="1" noChangeArrowheads="1"/>
          </p:cNvPicPr>
          <p:nvPr/>
        </p:nvPicPr>
        <p:blipFill>
          <a:blip r:embed="rId2" cstate="print"/>
          <a:srcRect/>
          <a:stretch>
            <a:fillRect/>
          </a:stretch>
        </p:blipFill>
        <p:spPr bwMode="auto">
          <a:xfrm>
            <a:off x="4500563" y="4000500"/>
            <a:ext cx="4381500" cy="2357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C:\Documents and Settings\Iztok\My Documents\My Pictures\4_generacije.jpg"/>
          <p:cNvPicPr>
            <a:picLocks noChangeAspect="1" noChangeArrowheads="1"/>
          </p:cNvPicPr>
          <p:nvPr/>
        </p:nvPicPr>
        <p:blipFill>
          <a:blip r:embed="rId3" cstate="print"/>
          <a:srcRect/>
          <a:stretch>
            <a:fillRect/>
          </a:stretch>
        </p:blipFill>
        <p:spPr bwMode="auto">
          <a:xfrm>
            <a:off x="5143500" y="1357313"/>
            <a:ext cx="3322638" cy="2214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KITAJSKA</a:t>
            </a:r>
            <a:endParaRPr lang="en-US" dirty="0">
              <a:solidFill>
                <a:schemeClr val="accent1">
                  <a:tint val="83000"/>
                  <a:satMod val="150000"/>
                </a:schemeClr>
              </a:solidFill>
            </a:endParaRPr>
          </a:p>
        </p:txBody>
      </p:sp>
      <p:sp>
        <p:nvSpPr>
          <p:cNvPr id="44034" name="Content Placeholder 2"/>
          <p:cNvSpPr>
            <a:spLocks noGrp="1"/>
          </p:cNvSpPr>
          <p:nvPr>
            <p:ph idx="1"/>
          </p:nvPr>
        </p:nvSpPr>
        <p:spPr>
          <a:xfrm>
            <a:off x="428625" y="1571625"/>
            <a:ext cx="8229600" cy="4572000"/>
          </a:xfrm>
        </p:spPr>
        <p:txBody>
          <a:bodyPr/>
          <a:lstStyle/>
          <a:p>
            <a:pPr eaLnBrk="1" hangingPunct="1">
              <a:buFont typeface="Courier New" pitchFamily="49" charset="0"/>
              <a:buChar char="o"/>
            </a:pPr>
            <a:r>
              <a:rPr lang="sl-SI" sz="2000" smtClean="0"/>
              <a:t>Zaradi kritične stopnje prebivalsta so oblasti morale sprejeti nov zakon, ki določa da ima vsaka družina lahko le enega otroka. </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Veliko družin se s tem ne strinja,  zato je vlada začela premišljevati o novi rešitvi.</a:t>
            </a:r>
          </a:p>
          <a:p>
            <a:pPr eaLnBrk="1" hangingPunct="1">
              <a:buFont typeface="Courier New" pitchFamily="49" charset="0"/>
              <a:buChar char="o"/>
            </a:pPr>
            <a:endParaRPr lang="sl-SI" smtClean="0"/>
          </a:p>
          <a:p>
            <a:pPr eaLnBrk="1" hangingPunct="1">
              <a:buFont typeface="Wingdings 2" pitchFamily="18" charset="2"/>
              <a:buNone/>
            </a:pPr>
            <a:endParaRPr lang="en-US" smtClean="0"/>
          </a:p>
        </p:txBody>
      </p:sp>
      <p:pic>
        <p:nvPicPr>
          <p:cNvPr id="7170" name="Picture 2" descr="C:\Documents and Settings\Iztok\My Documents\My Pictures\nokids-707005.jpg"/>
          <p:cNvPicPr>
            <a:picLocks noChangeAspect="1" noChangeArrowheads="1"/>
          </p:cNvPicPr>
          <p:nvPr/>
        </p:nvPicPr>
        <p:blipFill>
          <a:blip r:embed="rId2" cstate="print"/>
          <a:srcRect/>
          <a:stretch>
            <a:fillRect/>
          </a:stretch>
        </p:blipFill>
        <p:spPr bwMode="auto">
          <a:xfrm>
            <a:off x="3643313" y="4071938"/>
            <a:ext cx="5072062" cy="2524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036" name="Picture 3" descr="C:\Documents and Settings\Iztok\My Documents\My Pictures\NoChildren.gif"/>
          <p:cNvPicPr>
            <a:picLocks noChangeAspect="1" noChangeArrowheads="1"/>
          </p:cNvPicPr>
          <p:nvPr/>
        </p:nvPicPr>
        <p:blipFill>
          <a:blip r:embed="rId3" cstate="print"/>
          <a:srcRect/>
          <a:stretch>
            <a:fillRect/>
          </a:stretch>
        </p:blipFill>
        <p:spPr bwMode="auto">
          <a:xfrm>
            <a:off x="642938" y="4071938"/>
            <a:ext cx="2428875" cy="2613025"/>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457200" y="285750"/>
            <a:ext cx="8229600" cy="6169025"/>
          </a:xfrm>
        </p:spPr>
        <p:txBody>
          <a:bodyPr/>
          <a:lstStyle/>
          <a:p>
            <a:pPr eaLnBrk="1" hangingPunct="1">
              <a:buFont typeface="Courier New" pitchFamily="49" charset="0"/>
              <a:buChar char="o"/>
            </a:pPr>
            <a:r>
              <a:rPr lang="sl-SI" sz="1600" smtClean="0"/>
              <a:t>Rešitve:</a:t>
            </a:r>
          </a:p>
          <a:p>
            <a:pPr eaLnBrk="1" hangingPunct="1">
              <a:buFont typeface="Wingdings 2" pitchFamily="18" charset="2"/>
              <a:buNone/>
            </a:pPr>
            <a:r>
              <a:rPr lang="sl-SI" sz="2400" smtClean="0"/>
              <a:t>    </a:t>
            </a:r>
            <a:r>
              <a:rPr lang="sl-SI" sz="2000" smtClean="0"/>
              <a:t>Odločili so se, da bodo prebivalce seznanili s tem kako se načrtuje družina ter tistim, ki bodo finančno sposobni skrbeti za več otrok to omogočili.</a:t>
            </a:r>
          </a:p>
          <a:p>
            <a:pPr eaLnBrk="1" hangingPunct="1">
              <a:buFont typeface="Wingdings 2" pitchFamily="18" charset="2"/>
              <a:buNone/>
            </a:pPr>
            <a:r>
              <a:rPr lang="sl-SI" sz="2000" smtClean="0"/>
              <a:t>     Za ostale, ki pa si ne bodo več tako močno želeli otrok, bodo poskrbeli z razdeljevanjem sredstev proti zanositvi.</a:t>
            </a:r>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endParaRPr lang="sl-SI" sz="2000" smtClean="0"/>
          </a:p>
          <a:p>
            <a:pPr eaLnBrk="1" hangingPunct="1">
              <a:buFont typeface="Wingdings 2" pitchFamily="18" charset="2"/>
              <a:buNone/>
            </a:pPr>
            <a:r>
              <a:rPr lang="sl-SI" sz="2000" smtClean="0"/>
              <a:t>     Trajnejša in bolj obstojna rešitev pa je tudi </a:t>
            </a:r>
            <a:r>
              <a:rPr lang="sl-SI" sz="2000" i="1" smtClean="0"/>
              <a:t>dvig življenske ravni </a:t>
            </a:r>
            <a:r>
              <a:rPr lang="sl-SI" sz="2000" smtClean="0"/>
              <a:t>prebivalcev. Rast prebivalstva v državah, ki so uvedle to se je hitro in učinkovito zmanjšala. Predvsem zaradi prostih delovnih mest in višjih plač.</a:t>
            </a:r>
          </a:p>
        </p:txBody>
      </p:sp>
      <p:pic>
        <p:nvPicPr>
          <p:cNvPr id="8194" name="Picture 2" descr="C:\Documents and Settings\Iztok\My Documents\My Pictures\prosta-delovna-mesta.jpg"/>
          <p:cNvPicPr>
            <a:picLocks noChangeAspect="1" noChangeArrowheads="1"/>
          </p:cNvPicPr>
          <p:nvPr/>
        </p:nvPicPr>
        <p:blipFill>
          <a:blip r:embed="rId2" cstate="print"/>
          <a:srcRect/>
          <a:stretch>
            <a:fillRect/>
          </a:stretch>
        </p:blipFill>
        <p:spPr bwMode="auto">
          <a:xfrm>
            <a:off x="1000125" y="2500313"/>
            <a:ext cx="3643313" cy="220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3" descr="C:\Documents and Settings\Iztok\My Documents\My Pictures\povprecna-bruto-placa.jpg"/>
          <p:cNvPicPr>
            <a:picLocks noChangeAspect="1" noChangeArrowheads="1"/>
          </p:cNvPicPr>
          <p:nvPr/>
        </p:nvPicPr>
        <p:blipFill>
          <a:blip r:embed="rId3" cstate="print"/>
          <a:srcRect/>
          <a:stretch>
            <a:fillRect/>
          </a:stretch>
        </p:blipFill>
        <p:spPr bwMode="auto">
          <a:xfrm>
            <a:off x="5214938" y="2500313"/>
            <a:ext cx="3429000" cy="2217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NOVI POJMI</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500188"/>
            <a:ext cx="3757613" cy="5357812"/>
          </a:xfrm>
        </p:spPr>
        <p:txBody>
          <a:bodyPr>
            <a:normAutofit lnSpcReduction="10000"/>
          </a:bodyPr>
          <a:lstStyle/>
          <a:p>
            <a:pPr marL="448056" indent="-384048" eaLnBrk="1" fontAlgn="auto" hangingPunct="1">
              <a:spcAft>
                <a:spcPts val="0"/>
              </a:spcAft>
              <a:buFont typeface="Courier New" pitchFamily="49" charset="0"/>
              <a:buChar char="o"/>
              <a:defRPr/>
            </a:pPr>
            <a:r>
              <a:rPr lang="sl-SI" sz="2200" i="1" dirty="0" smtClean="0"/>
              <a:t>Ugoden kredit </a:t>
            </a:r>
            <a:r>
              <a:rPr lang="sl-SI" sz="2200" dirty="0" smtClean="0"/>
              <a:t>: neke vrste posojilo, ki ga je kasneje (v daljšem roku) potrebno vrniti, zanj pa plačujemo le nizke davke oziroma obresti.</a:t>
            </a:r>
          </a:p>
          <a:p>
            <a:pPr marL="448056" indent="-384048" eaLnBrk="1" fontAlgn="auto" hangingPunct="1">
              <a:spcAft>
                <a:spcPts val="0"/>
              </a:spcAft>
              <a:buFont typeface="Courier New" pitchFamily="49" charset="0"/>
              <a:buChar char="o"/>
              <a:defRPr/>
            </a:pPr>
            <a:endParaRPr lang="sl-SI" sz="2200" dirty="0" smtClean="0"/>
          </a:p>
          <a:p>
            <a:pPr marL="448056" indent="-384048" eaLnBrk="1" fontAlgn="auto" hangingPunct="1">
              <a:spcAft>
                <a:spcPts val="0"/>
              </a:spcAft>
              <a:buFont typeface="Courier New" pitchFamily="49" charset="0"/>
              <a:buChar char="o"/>
              <a:defRPr/>
            </a:pPr>
            <a:r>
              <a:rPr lang="sl-SI" sz="2200" i="1" dirty="0" smtClean="0"/>
              <a:t>Načrtovanje družine </a:t>
            </a:r>
            <a:r>
              <a:rPr lang="sl-SI" sz="2200" dirty="0" smtClean="0"/>
              <a:t>: par se za otroke odloči takrat, ko ima priskrbljeno delovno mesto, stanovanje in denar. Odločita se tudi koliko otrok bosta imela.</a:t>
            </a:r>
          </a:p>
          <a:p>
            <a:pPr marL="448056" indent="-384048" eaLnBrk="1" fontAlgn="auto" hangingPunct="1">
              <a:spcAft>
                <a:spcPts val="0"/>
              </a:spcAft>
              <a:buFont typeface="Courier New" pitchFamily="49" charset="0"/>
              <a:buChar char="o"/>
              <a:defRPr/>
            </a:pPr>
            <a:endParaRPr lang="sl-SI" sz="2800" dirty="0" smtClean="0"/>
          </a:p>
          <a:p>
            <a:pPr marL="448056" indent="-384048" eaLnBrk="1" fontAlgn="auto" hangingPunct="1">
              <a:spcAft>
                <a:spcPts val="0"/>
              </a:spcAft>
              <a:buFont typeface="Courier New" pitchFamily="49" charset="0"/>
              <a:buChar char="o"/>
              <a:defRPr/>
            </a:pPr>
            <a:endParaRPr lang="en-US" dirty="0"/>
          </a:p>
        </p:txBody>
      </p:sp>
      <p:pic>
        <p:nvPicPr>
          <p:cNvPr id="1027" name="Picture 3" descr="C:\Documents and Settings\Iztok\My Documents\My Pictures\u54406-83092_otrok_duda_jpg_138096144_show.jpg"/>
          <p:cNvPicPr>
            <a:picLocks noChangeAspect="1" noChangeArrowheads="1"/>
          </p:cNvPicPr>
          <p:nvPr/>
        </p:nvPicPr>
        <p:blipFill>
          <a:blip r:embed="rId2" cstate="print"/>
          <a:srcRect/>
          <a:stretch>
            <a:fillRect/>
          </a:stretch>
        </p:blipFill>
        <p:spPr bwMode="auto">
          <a:xfrm>
            <a:off x="4500563" y="1428750"/>
            <a:ext cx="4286250" cy="485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42875"/>
            <a:ext cx="8229600" cy="6097588"/>
          </a:xfrm>
        </p:spPr>
        <p:txBody>
          <a:bodyPr>
            <a:normAutofit/>
          </a:bodyPr>
          <a:lstStyle/>
          <a:p>
            <a:pPr marL="448056" indent="-384048" eaLnBrk="1" fontAlgn="auto" hangingPunct="1">
              <a:spcAft>
                <a:spcPts val="0"/>
              </a:spcAft>
              <a:buFont typeface="Courier New" pitchFamily="49" charset="0"/>
              <a:buChar char="o"/>
              <a:defRPr/>
            </a:pPr>
            <a:r>
              <a:rPr lang="sl-SI" sz="1800" dirty="0" smtClean="0"/>
              <a:t>Življenska raven (</a:t>
            </a:r>
            <a:r>
              <a:rPr lang="sl-SI" sz="1800" i="1" dirty="0" smtClean="0">
                <a:effectLst>
                  <a:outerShdw blurRad="38100" dist="38100" dir="2700000" algn="tl">
                    <a:srgbClr val="000000">
                      <a:alpha val="43137"/>
                    </a:srgbClr>
                  </a:outerShdw>
                </a:effectLst>
              </a:rPr>
              <a:t>standard) </a:t>
            </a:r>
            <a:r>
              <a:rPr lang="sl-SI" sz="1800" dirty="0" smtClean="0"/>
              <a:t>: Določena količina (vsota) dobrin (lahko tudi denar) s katerim razpolaga posameznik ali gospodarstvo lahko pa tudi gospodinjstvo (družina). Ni nujno, da gre v tem primeru samo za materialne dobrine. Lahko gre tudi za kulturne, ( knjige, obiskovanje gledališč, kina, možnost šolanja itd. )</a:t>
            </a:r>
          </a:p>
        </p:txBody>
      </p:sp>
      <p:pic>
        <p:nvPicPr>
          <p:cNvPr id="2051" name="Picture 3" descr="C:\Documents and Settings\Iztok\My Documents\My Pictures\otrok2.jpg"/>
          <p:cNvPicPr>
            <a:picLocks noChangeAspect="1" noChangeArrowheads="1"/>
          </p:cNvPicPr>
          <p:nvPr/>
        </p:nvPicPr>
        <p:blipFill>
          <a:blip r:embed="rId2" cstate="print"/>
          <a:srcRect/>
          <a:stretch>
            <a:fillRect/>
          </a:stretch>
        </p:blipFill>
        <p:spPr bwMode="auto">
          <a:xfrm>
            <a:off x="1785938" y="1714500"/>
            <a:ext cx="5857875" cy="2671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Documents and Settings\Iztok\My Documents\My Pictures\kino.jpg"/>
          <p:cNvPicPr>
            <a:picLocks noChangeAspect="1" noChangeArrowheads="1"/>
          </p:cNvPicPr>
          <p:nvPr/>
        </p:nvPicPr>
        <p:blipFill>
          <a:blip r:embed="rId3" cstate="print"/>
          <a:srcRect/>
          <a:stretch>
            <a:fillRect/>
          </a:stretch>
        </p:blipFill>
        <p:spPr bwMode="auto">
          <a:xfrm>
            <a:off x="4929188" y="4643438"/>
            <a:ext cx="400050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C:\Documents and Settings\Iztok\My Documents\My Pictures\knjiga_2823741.jpg"/>
          <p:cNvPicPr>
            <a:picLocks noChangeAspect="1" noChangeArrowheads="1"/>
          </p:cNvPicPr>
          <p:nvPr/>
        </p:nvPicPr>
        <p:blipFill>
          <a:blip r:embed="rId4" cstate="print"/>
          <a:srcRect/>
          <a:stretch>
            <a:fillRect/>
          </a:stretch>
        </p:blipFill>
        <p:spPr bwMode="auto">
          <a:xfrm>
            <a:off x="214313" y="4643438"/>
            <a:ext cx="4214812"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SOLIDARNOST</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28625" y="1428750"/>
            <a:ext cx="4043363" cy="5143500"/>
          </a:xfrm>
        </p:spPr>
        <p:txBody>
          <a:bodyPr>
            <a:normAutofit fontScale="92500" lnSpcReduction="10000"/>
          </a:bodyPr>
          <a:lstStyle/>
          <a:p>
            <a:pPr marL="448056" indent="-384048" eaLnBrk="1" fontAlgn="auto" hangingPunct="1">
              <a:spcAft>
                <a:spcPts val="0"/>
              </a:spcAft>
              <a:buFont typeface="Courier New" pitchFamily="49" charset="0"/>
              <a:buChar char="o"/>
              <a:defRPr/>
            </a:pPr>
            <a:r>
              <a:rPr lang="sl-SI" sz="2000" dirty="0" smtClean="0"/>
              <a:t>V večini najbogatejših držav se je za večino  povečal življenjski standard.</a:t>
            </a:r>
          </a:p>
          <a:p>
            <a:pPr marL="448056" indent="-384048" eaLnBrk="1" fontAlgn="auto" hangingPunct="1">
              <a:spcAft>
                <a:spcPts val="0"/>
              </a:spcAft>
              <a:buFont typeface="Courier New" pitchFamily="49" charset="0"/>
              <a:buChar char="o"/>
              <a:defRPr/>
            </a:pPr>
            <a:endParaRPr lang="sl-SI" sz="2000" dirty="0" smtClean="0"/>
          </a:p>
          <a:p>
            <a:pPr marL="448056" indent="-384048" eaLnBrk="1" fontAlgn="auto" hangingPunct="1">
              <a:spcAft>
                <a:spcPts val="0"/>
              </a:spcAft>
              <a:buFont typeface="Courier New" pitchFamily="49" charset="0"/>
              <a:buChar char="o"/>
              <a:defRPr/>
            </a:pPr>
            <a:r>
              <a:rPr lang="sl-SI" sz="2000" dirty="0" smtClean="0"/>
              <a:t>Hkrati s tem pa je prišla tudi Revščina.</a:t>
            </a:r>
          </a:p>
          <a:p>
            <a:pPr marL="448056" indent="-384048" eaLnBrk="1" fontAlgn="auto" hangingPunct="1">
              <a:spcAft>
                <a:spcPts val="0"/>
              </a:spcAft>
              <a:buFont typeface="Courier New" pitchFamily="49" charset="0"/>
              <a:buChar char="o"/>
              <a:defRPr/>
            </a:pPr>
            <a:endParaRPr lang="sl-SI" sz="2000" dirty="0" smtClean="0"/>
          </a:p>
          <a:p>
            <a:pPr marL="448056" indent="-384048" eaLnBrk="1" fontAlgn="auto" hangingPunct="1">
              <a:spcAft>
                <a:spcPts val="0"/>
              </a:spcAft>
              <a:buFont typeface="Courier New" pitchFamily="49" charset="0"/>
              <a:buChar char="o"/>
              <a:defRPr/>
            </a:pPr>
            <a:r>
              <a:rPr lang="sl-SI" sz="2000" dirty="0" smtClean="0"/>
              <a:t>Veliko ljudi ostane brez služb ali prebivališč zaradi tega, ker se niso sposobni dovolj hitro prilagoditi.</a:t>
            </a:r>
          </a:p>
          <a:p>
            <a:pPr marL="448056" indent="-384048" eaLnBrk="1" fontAlgn="auto" hangingPunct="1">
              <a:spcAft>
                <a:spcPts val="0"/>
              </a:spcAft>
              <a:buFont typeface="Courier New" pitchFamily="49" charset="0"/>
              <a:buChar char="o"/>
              <a:defRPr/>
            </a:pPr>
            <a:endParaRPr lang="sl-SI" sz="2000" dirty="0" smtClean="0"/>
          </a:p>
          <a:p>
            <a:pPr marL="448056" indent="-384048" eaLnBrk="1" fontAlgn="auto" hangingPunct="1">
              <a:spcAft>
                <a:spcPts val="0"/>
              </a:spcAft>
              <a:buFont typeface="Courier New" pitchFamily="49" charset="0"/>
              <a:buChar char="o"/>
              <a:defRPr/>
            </a:pPr>
            <a:r>
              <a:rPr lang="sl-SI" sz="2000" dirty="0" smtClean="0"/>
              <a:t>Žal pa si ljudje pri tem ne pomagamo. Zelo malo je takih, ki bi zastonj izobraževali in delili izkušnje z ljudmi, ki tako pomoč podrebujejo.</a:t>
            </a:r>
          </a:p>
          <a:p>
            <a:pPr marL="448056" indent="-384048" eaLnBrk="1" fontAlgn="auto" hangingPunct="1">
              <a:spcAft>
                <a:spcPts val="0"/>
              </a:spcAft>
              <a:buFont typeface="Courier New" pitchFamily="49" charset="0"/>
              <a:buChar char="o"/>
              <a:defRPr/>
            </a:pPr>
            <a:endParaRPr lang="en-US" sz="2800" dirty="0"/>
          </a:p>
        </p:txBody>
      </p:sp>
      <p:pic>
        <p:nvPicPr>
          <p:cNvPr id="1027" name="Picture 3" descr="C:\Documents and Settings\Iztok\My Documents\My Pictures\htc-desire-1273670_1024x768.jpg"/>
          <p:cNvPicPr>
            <a:picLocks noChangeAspect="1" noChangeArrowheads="1"/>
          </p:cNvPicPr>
          <p:nvPr/>
        </p:nvPicPr>
        <p:blipFill>
          <a:blip r:embed="rId2" cstate="print"/>
          <a:srcRect/>
          <a:stretch>
            <a:fillRect/>
          </a:stretch>
        </p:blipFill>
        <p:spPr bwMode="auto">
          <a:xfrm>
            <a:off x="4643438" y="357188"/>
            <a:ext cx="3765550" cy="300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Documents and Settings\Iztok\My Documents\My Pictures\7d3780aa4712a300813662f140cb2f30.jpg"/>
          <p:cNvPicPr>
            <a:picLocks noChangeAspect="1" noChangeArrowheads="1"/>
          </p:cNvPicPr>
          <p:nvPr/>
        </p:nvPicPr>
        <p:blipFill>
          <a:blip r:embed="rId3" cstate="print"/>
          <a:srcRect/>
          <a:stretch>
            <a:fillRect/>
          </a:stretch>
        </p:blipFill>
        <p:spPr bwMode="auto">
          <a:xfrm>
            <a:off x="4643438" y="3714750"/>
            <a:ext cx="3857625" cy="2786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NEW YORK</a:t>
            </a:r>
            <a:endParaRPr lang="en-US" dirty="0">
              <a:solidFill>
                <a:schemeClr val="accent1">
                  <a:tint val="83000"/>
                  <a:satMod val="150000"/>
                </a:schemeClr>
              </a:solidFill>
            </a:endParaRPr>
          </a:p>
        </p:txBody>
      </p:sp>
      <p:sp>
        <p:nvSpPr>
          <p:cNvPr id="49154" name="Content Placeholder 2"/>
          <p:cNvSpPr>
            <a:spLocks noGrp="1"/>
          </p:cNvSpPr>
          <p:nvPr>
            <p:ph idx="1"/>
          </p:nvPr>
        </p:nvSpPr>
        <p:spPr>
          <a:xfrm>
            <a:off x="457200" y="1500188"/>
            <a:ext cx="4186238" cy="4954587"/>
          </a:xfrm>
        </p:spPr>
        <p:txBody>
          <a:bodyPr/>
          <a:lstStyle/>
          <a:p>
            <a:pPr eaLnBrk="1" hangingPunct="1">
              <a:buFont typeface="Courier New" pitchFamily="49" charset="0"/>
              <a:buChar char="o"/>
            </a:pPr>
            <a:r>
              <a:rPr lang="sl-SI" sz="2000" smtClean="0"/>
              <a:t>Primer za dobro razvitost mesta je New York.</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Žal pa ima tudi slabe plati. </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Veliko je brezdomcev, ki noči prespijo zunaj ter nimajo prebivališč in služb. </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Velika večina zaradi tega, ker se niso bili sposobni prilagoditi.</a:t>
            </a:r>
          </a:p>
        </p:txBody>
      </p:sp>
      <p:pic>
        <p:nvPicPr>
          <p:cNvPr id="2050" name="Picture 2" descr="C:\Documents and Settings\Iztok\My Documents\My Pictures\new_york7.jpg"/>
          <p:cNvPicPr>
            <a:picLocks noChangeAspect="1" noChangeArrowheads="1"/>
          </p:cNvPicPr>
          <p:nvPr/>
        </p:nvPicPr>
        <p:blipFill>
          <a:blip r:embed="rId2" cstate="print"/>
          <a:srcRect/>
          <a:stretch>
            <a:fillRect/>
          </a:stretch>
        </p:blipFill>
        <p:spPr bwMode="auto">
          <a:xfrm>
            <a:off x="4429125" y="857250"/>
            <a:ext cx="4476750" cy="5500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ZAHTEVE</a:t>
            </a:r>
            <a:endParaRPr lang="en-US" dirty="0">
              <a:solidFill>
                <a:schemeClr val="accent1">
                  <a:tint val="83000"/>
                  <a:satMod val="150000"/>
                </a:schemeClr>
              </a:solidFill>
            </a:endParaRPr>
          </a:p>
        </p:txBody>
      </p:sp>
      <p:sp>
        <p:nvSpPr>
          <p:cNvPr id="50178" name="Content Placeholder 2"/>
          <p:cNvSpPr>
            <a:spLocks noGrp="1"/>
          </p:cNvSpPr>
          <p:nvPr>
            <p:ph idx="1"/>
          </p:nvPr>
        </p:nvSpPr>
        <p:spPr>
          <a:xfrm>
            <a:off x="500063" y="1143000"/>
            <a:ext cx="8229600" cy="4572000"/>
          </a:xfrm>
        </p:spPr>
        <p:txBody>
          <a:bodyPr/>
          <a:lstStyle/>
          <a:p>
            <a:pPr eaLnBrk="1" hangingPunct="1">
              <a:buFont typeface="Courier New" pitchFamily="49" charset="0"/>
              <a:buChar char="o"/>
            </a:pPr>
            <a:r>
              <a:rPr lang="sl-SI" sz="1800" smtClean="0"/>
              <a:t>V vseh deželah razvitega sveta ( vanj spada tudi Slovenija ) postavlja skupnost posameznikom vse večje </a:t>
            </a:r>
            <a:r>
              <a:rPr lang="sl-SI" sz="1800" i="1" smtClean="0"/>
              <a:t>zahteve.</a:t>
            </a:r>
          </a:p>
          <a:p>
            <a:pPr eaLnBrk="1" hangingPunct="1">
              <a:buFont typeface="Courier New" pitchFamily="49" charset="0"/>
              <a:buChar char="o"/>
            </a:pPr>
            <a:endParaRPr lang="sl-SI" sz="1800" i="1" smtClean="0"/>
          </a:p>
          <a:p>
            <a:pPr eaLnBrk="1" hangingPunct="1">
              <a:buFont typeface="Courier New" pitchFamily="49" charset="0"/>
              <a:buChar char="o"/>
            </a:pPr>
            <a:r>
              <a:rPr lang="sl-SI" sz="1800" smtClean="0"/>
              <a:t>Zahteve so naprimer:</a:t>
            </a:r>
          </a:p>
          <a:p>
            <a:pPr eaLnBrk="1" hangingPunct="1">
              <a:buFont typeface="Wingdings 2" pitchFamily="18" charset="2"/>
              <a:buNone/>
            </a:pPr>
            <a:r>
              <a:rPr lang="sl-SI" sz="1800" smtClean="0"/>
              <a:t>   -da moramo tekmovati z drugimi, da dobimo službo</a:t>
            </a:r>
          </a:p>
          <a:p>
            <a:pPr eaLnBrk="1" hangingPunct="1">
              <a:buFont typeface="Wingdings 2" pitchFamily="18" charset="2"/>
              <a:buNone/>
            </a:pPr>
            <a:r>
              <a:rPr lang="sl-SI" sz="1800" smtClean="0"/>
              <a:t>   -upoštevati moramo zakone </a:t>
            </a:r>
          </a:p>
          <a:p>
            <a:pPr eaLnBrk="1" hangingPunct="1">
              <a:buFont typeface="Wingdings 2" pitchFamily="18" charset="2"/>
              <a:buNone/>
            </a:pPr>
            <a:r>
              <a:rPr lang="sl-SI" sz="1800" smtClean="0"/>
              <a:t>   -pomembna so pravila</a:t>
            </a:r>
          </a:p>
          <a:p>
            <a:pPr eaLnBrk="1" hangingPunct="1">
              <a:buFont typeface="Wingdings 2" pitchFamily="18" charset="2"/>
              <a:buNone/>
            </a:pPr>
            <a:r>
              <a:rPr lang="sl-SI" sz="1800" smtClean="0"/>
              <a:t>   -ohraniti sposobnost za delo tudi ko smo bolni</a:t>
            </a:r>
          </a:p>
          <a:p>
            <a:pPr eaLnBrk="1" hangingPunct="1">
              <a:buFont typeface="Wingdings 2" pitchFamily="18" charset="2"/>
              <a:buNone/>
            </a:pPr>
            <a:endParaRPr lang="sl-SI" sz="1800" smtClean="0"/>
          </a:p>
          <a:p>
            <a:pPr eaLnBrk="1" hangingPunct="1">
              <a:buFont typeface="Wingdings 2" pitchFamily="18" charset="2"/>
              <a:buNone/>
            </a:pPr>
            <a:endParaRPr lang="en-US" smtClean="0"/>
          </a:p>
        </p:txBody>
      </p:sp>
      <p:pic>
        <p:nvPicPr>
          <p:cNvPr id="2050" name="Picture 2" descr="C:\Documents and Settings\Iztok\My Documents\PETRA!\tekmovanja.jpg"/>
          <p:cNvPicPr>
            <a:picLocks noChangeAspect="1" noChangeArrowheads="1"/>
          </p:cNvPicPr>
          <p:nvPr/>
        </p:nvPicPr>
        <p:blipFill>
          <a:blip r:embed="rId2" cstate="print"/>
          <a:srcRect/>
          <a:stretch>
            <a:fillRect/>
          </a:stretch>
        </p:blipFill>
        <p:spPr bwMode="auto">
          <a:xfrm>
            <a:off x="5572125" y="3786188"/>
            <a:ext cx="3357563"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Documents and Settings\Iztok\My Documents\PETRA!\10_-competition-getty-image.jpg"/>
          <p:cNvPicPr>
            <a:picLocks noChangeAspect="1" noChangeArrowheads="1"/>
          </p:cNvPicPr>
          <p:nvPr/>
        </p:nvPicPr>
        <p:blipFill>
          <a:blip r:embed="rId3" cstate="print"/>
          <a:srcRect/>
          <a:stretch>
            <a:fillRect/>
          </a:stretch>
        </p:blipFill>
        <p:spPr bwMode="auto">
          <a:xfrm>
            <a:off x="214313" y="3786188"/>
            <a:ext cx="5021262" cy="2928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500063" y="214313"/>
            <a:ext cx="8229600" cy="6097587"/>
          </a:xfrm>
        </p:spPr>
        <p:txBody>
          <a:bodyPr/>
          <a:lstStyle/>
          <a:p>
            <a:pPr eaLnBrk="1" hangingPunct="1">
              <a:buFont typeface="Courier New" pitchFamily="49" charset="0"/>
              <a:buChar char="o"/>
            </a:pPr>
            <a:r>
              <a:rPr lang="sl-SI" sz="2400" smtClean="0"/>
              <a:t>Seveda pa vsi niso sposobni izpolnjevati teh zahtev. Zato nekateri izgubijo službo. Spet drugi pa se z lahkoto prilagajajo in izpolnjujejo zahteve, zato pri iskanju službe in pri tekmovanju z drugimi nimajo težav.</a:t>
            </a:r>
            <a:endParaRPr lang="en-US" sz="2400" smtClean="0"/>
          </a:p>
        </p:txBody>
      </p:sp>
      <p:pic>
        <p:nvPicPr>
          <p:cNvPr id="3074" name="Picture 2" descr="C:\Documents and Settings\Iztok\My Documents\PETRA!\11497615854A4GcjAHZ6.jpg"/>
          <p:cNvPicPr>
            <a:picLocks noChangeAspect="1" noChangeArrowheads="1"/>
          </p:cNvPicPr>
          <p:nvPr/>
        </p:nvPicPr>
        <p:blipFill>
          <a:blip r:embed="rId2" cstate="print"/>
          <a:srcRect/>
          <a:stretch>
            <a:fillRect/>
          </a:stretch>
        </p:blipFill>
        <p:spPr bwMode="auto">
          <a:xfrm>
            <a:off x="3429000" y="2214563"/>
            <a:ext cx="528637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C:\Documents and Settings\Iztok\My Documents\PETRA!\job_satisfaction.jpg"/>
          <p:cNvPicPr>
            <a:picLocks noChangeAspect="1" noChangeArrowheads="1"/>
          </p:cNvPicPr>
          <p:nvPr/>
        </p:nvPicPr>
        <p:blipFill>
          <a:blip r:embed="rId3" cstate="print"/>
          <a:srcRect/>
          <a:stretch>
            <a:fillRect/>
          </a:stretch>
        </p:blipFill>
        <p:spPr bwMode="auto">
          <a:xfrm>
            <a:off x="285750" y="2214563"/>
            <a:ext cx="2794000"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7" name="Picture 5" descr="C:\Documents and Settings\Iztok\My Documents\PETRA!\zg1.gif"/>
          <p:cNvPicPr>
            <a:picLocks noChangeAspect="1" noChangeArrowheads="1"/>
          </p:cNvPicPr>
          <p:nvPr/>
        </p:nvPicPr>
        <p:blipFill>
          <a:blip r:embed="rId4" cstate="print"/>
          <a:srcRect/>
          <a:stretch>
            <a:fillRect/>
          </a:stretch>
        </p:blipFill>
        <p:spPr bwMode="auto">
          <a:xfrm>
            <a:off x="3429000" y="4643438"/>
            <a:ext cx="5286375" cy="2071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84" y="-142900"/>
            <a:ext cx="8229600" cy="1327594"/>
          </a:xfrm>
        </p:spPr>
        <p:txBody>
          <a:bodyPr/>
          <a:lstStyle/>
          <a:p>
            <a:pPr marL="484632" eaLnBrk="1" fontAlgn="auto" hangingPunct="1">
              <a:spcAft>
                <a:spcPts val="0"/>
              </a:spcAft>
              <a:defRPr/>
            </a:pPr>
            <a:r>
              <a:rPr lang="sl-SI" dirty="0" smtClean="0">
                <a:solidFill>
                  <a:schemeClr val="accent1">
                    <a:tint val="83000"/>
                    <a:satMod val="150000"/>
                  </a:schemeClr>
                </a:solidFill>
              </a:rPr>
              <a:t>  SPOSOBNOSTI</a:t>
            </a:r>
            <a:endParaRPr lang="en-US" dirty="0">
              <a:solidFill>
                <a:schemeClr val="accent1">
                  <a:tint val="83000"/>
                  <a:satMod val="150000"/>
                </a:schemeClr>
              </a:solidFill>
            </a:endParaRPr>
          </a:p>
        </p:txBody>
      </p:sp>
      <p:sp>
        <p:nvSpPr>
          <p:cNvPr id="52226" name="Content Placeholder 2"/>
          <p:cNvSpPr>
            <a:spLocks noGrp="1"/>
          </p:cNvSpPr>
          <p:nvPr>
            <p:ph idx="1"/>
          </p:nvPr>
        </p:nvSpPr>
        <p:spPr>
          <a:xfrm>
            <a:off x="142875" y="1214438"/>
            <a:ext cx="4572000" cy="5286375"/>
          </a:xfrm>
        </p:spPr>
        <p:txBody>
          <a:bodyPr/>
          <a:lstStyle/>
          <a:p>
            <a:pPr eaLnBrk="1" hangingPunct="1">
              <a:buFont typeface="Courier New" pitchFamily="49" charset="0"/>
              <a:buChar char="o"/>
            </a:pPr>
            <a:r>
              <a:rPr lang="sl-SI" sz="2000" smtClean="0"/>
              <a:t>Vsak ve, da ljudje nimamo enakih sposobnosti. </a:t>
            </a:r>
          </a:p>
          <a:p>
            <a:pPr eaLnBrk="1" hangingPunct="1">
              <a:buFont typeface="Courier New" pitchFamily="49" charset="0"/>
              <a:buChar char="o"/>
            </a:pPr>
            <a:endParaRPr lang="sl-SI" sz="2000" smtClean="0"/>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Med drugim bi tudi zaradi tega morali pomagati skupinam ali posameznikom, ki imajo s prilagajanjem težave.</a:t>
            </a:r>
          </a:p>
          <a:p>
            <a:pPr eaLnBrk="1" hangingPunct="1">
              <a:buFont typeface="Courier New" pitchFamily="49" charset="0"/>
              <a:buChar char="o"/>
            </a:pPr>
            <a:endParaRPr lang="sl-SI" sz="2000" smtClean="0"/>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Pomagamo jim lahko tako, da jih izobražujemo, jim pomagamo najti zaposlitev ali pa jim pomagamo pri sporazumevanju z drugimi.</a:t>
            </a:r>
            <a:endParaRPr lang="en-US" sz="2000" smtClean="0"/>
          </a:p>
        </p:txBody>
      </p:sp>
      <p:pic>
        <p:nvPicPr>
          <p:cNvPr id="4098" name="Picture 2" descr="C:\Documents and Settings\Iztok\My Documents\PETRA!\igre-trening-mozganov-620.jpg"/>
          <p:cNvPicPr>
            <a:picLocks noChangeAspect="1" noChangeArrowheads="1"/>
          </p:cNvPicPr>
          <p:nvPr/>
        </p:nvPicPr>
        <p:blipFill>
          <a:blip r:embed="rId2" cstate="print"/>
          <a:srcRect/>
          <a:stretch>
            <a:fillRect/>
          </a:stretch>
        </p:blipFill>
        <p:spPr bwMode="auto">
          <a:xfrm>
            <a:off x="4714875" y="928688"/>
            <a:ext cx="4143375" cy="557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TRAJNA REVŠČINA</a:t>
            </a:r>
            <a:endParaRPr lang="en-US" dirty="0">
              <a:solidFill>
                <a:schemeClr val="accent1">
                  <a:tint val="83000"/>
                  <a:satMod val="150000"/>
                </a:schemeClr>
              </a:solidFill>
            </a:endParaRPr>
          </a:p>
        </p:txBody>
      </p:sp>
      <p:sp>
        <p:nvSpPr>
          <p:cNvPr id="53250" name="Content Placeholder 2"/>
          <p:cNvSpPr>
            <a:spLocks noGrp="1"/>
          </p:cNvSpPr>
          <p:nvPr>
            <p:ph idx="1"/>
          </p:nvPr>
        </p:nvSpPr>
        <p:spPr>
          <a:xfrm>
            <a:off x="428625" y="1571625"/>
            <a:ext cx="4071938" cy="4786313"/>
          </a:xfrm>
        </p:spPr>
        <p:txBody>
          <a:bodyPr/>
          <a:lstStyle/>
          <a:p>
            <a:pPr eaLnBrk="1" hangingPunct="1">
              <a:buFont typeface="Courier New" pitchFamily="49" charset="0"/>
              <a:buChar char="o"/>
            </a:pPr>
            <a:r>
              <a:rPr lang="sl-SI" sz="2200" smtClean="0"/>
              <a:t>Tudi v Sloveniji ljudje živijo v revščini. Bodisi zaradi tega, ker so izgubili službe, poklici ki jih upravljajo niso več iskani in podobnega...</a:t>
            </a:r>
          </a:p>
          <a:p>
            <a:pPr eaLnBrk="1" hangingPunct="1">
              <a:buFont typeface="Courier New" pitchFamily="49" charset="0"/>
              <a:buChar char="o"/>
            </a:pPr>
            <a:endParaRPr lang="sl-SI" sz="2200" smtClean="0"/>
          </a:p>
          <a:p>
            <a:pPr eaLnBrk="1" hangingPunct="1">
              <a:buFont typeface="Courier New" pitchFamily="49" charset="0"/>
              <a:buChar char="o"/>
            </a:pPr>
            <a:r>
              <a:rPr lang="sl-SI" sz="2200" smtClean="0"/>
              <a:t>Veliko ljudi je tudi dolgotrajno brezposelnih zato pravimo, da živijo v trajni revščin, ker nimajo glavnega vira dohodka.</a:t>
            </a:r>
            <a:endParaRPr lang="en-US" sz="2200" smtClean="0"/>
          </a:p>
        </p:txBody>
      </p:sp>
      <p:pic>
        <p:nvPicPr>
          <p:cNvPr id="5122" name="Picture 2" descr="C:\Documents and Settings\Iztok\My Documents\PETRA!\brezdomec4.jpg"/>
          <p:cNvPicPr>
            <a:picLocks noChangeAspect="1" noChangeArrowheads="1"/>
          </p:cNvPicPr>
          <p:nvPr/>
        </p:nvPicPr>
        <p:blipFill>
          <a:blip r:embed="rId2" cstate="print"/>
          <a:srcRect/>
          <a:stretch>
            <a:fillRect/>
          </a:stretch>
        </p:blipFill>
        <p:spPr bwMode="auto">
          <a:xfrm>
            <a:off x="4714875" y="1071563"/>
            <a:ext cx="3429000" cy="2484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C:\Documents and Settings\Iztok\My Documents\PETRA!\brezdomec_copy1.jpg"/>
          <p:cNvPicPr>
            <a:picLocks noChangeAspect="1" noChangeArrowheads="1"/>
          </p:cNvPicPr>
          <p:nvPr/>
        </p:nvPicPr>
        <p:blipFill>
          <a:blip r:embed="rId3" cstate="print"/>
          <a:srcRect/>
          <a:stretch>
            <a:fillRect/>
          </a:stretch>
        </p:blipFill>
        <p:spPr bwMode="auto">
          <a:xfrm>
            <a:off x="4643438" y="3786188"/>
            <a:ext cx="3857625"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NOVE NAPRAVE – SO RES SAMO KORISTNE?</a:t>
            </a:r>
            <a:endParaRPr lang="en-US" dirty="0">
              <a:solidFill>
                <a:schemeClr val="accent1">
                  <a:tint val="83000"/>
                  <a:satMod val="150000"/>
                </a:schemeClr>
              </a:solidFill>
            </a:endParaRPr>
          </a:p>
        </p:txBody>
      </p:sp>
      <p:sp>
        <p:nvSpPr>
          <p:cNvPr id="17410" name="Content Placeholder 2"/>
          <p:cNvSpPr>
            <a:spLocks noGrp="1"/>
          </p:cNvSpPr>
          <p:nvPr>
            <p:ph idx="1"/>
          </p:nvPr>
        </p:nvSpPr>
        <p:spPr>
          <a:xfrm>
            <a:off x="0" y="1857375"/>
            <a:ext cx="7286625" cy="4572000"/>
          </a:xfrm>
        </p:spPr>
        <p:txBody>
          <a:bodyPr/>
          <a:lstStyle/>
          <a:p>
            <a:pPr eaLnBrk="1" hangingPunct="1">
              <a:buFont typeface="Courier New" pitchFamily="49" charset="0"/>
              <a:buChar char="o"/>
            </a:pPr>
            <a:r>
              <a:rPr lang="sl-SI" sz="2800" smtClean="0"/>
              <a:t>Električne naprave; npr. </a:t>
            </a:r>
          </a:p>
          <a:p>
            <a:pPr eaLnBrk="1" hangingPunct="1">
              <a:buFont typeface="Wingdings 2" pitchFamily="18" charset="2"/>
              <a:buNone/>
            </a:pPr>
            <a:r>
              <a:rPr lang="sl-SI" sz="2800" smtClean="0"/>
              <a:t>    Hladilnik,</a:t>
            </a:r>
          </a:p>
          <a:p>
            <a:pPr eaLnBrk="1" hangingPunct="1">
              <a:buFont typeface="Wingdings 2" pitchFamily="18" charset="2"/>
              <a:buNone/>
            </a:pPr>
            <a:r>
              <a:rPr lang="sl-SI" sz="2800" smtClean="0"/>
              <a:t>    Pralni stroj,</a:t>
            </a:r>
          </a:p>
          <a:p>
            <a:pPr eaLnBrk="1" hangingPunct="1">
              <a:buFont typeface="Wingdings 2" pitchFamily="18" charset="2"/>
              <a:buNone/>
            </a:pPr>
            <a:r>
              <a:rPr lang="sl-SI" sz="2800" smtClean="0"/>
              <a:t>    Sušilnik za lase,</a:t>
            </a:r>
          </a:p>
          <a:p>
            <a:pPr eaLnBrk="1" hangingPunct="1">
              <a:buFont typeface="Wingdings 2" pitchFamily="18" charset="2"/>
              <a:buNone/>
            </a:pPr>
            <a:r>
              <a:rPr lang="sl-SI" sz="2800" smtClean="0"/>
              <a:t>    Televizor,</a:t>
            </a:r>
          </a:p>
          <a:p>
            <a:pPr eaLnBrk="1" hangingPunct="1">
              <a:buFont typeface="Wingdings 2" pitchFamily="18" charset="2"/>
              <a:buNone/>
            </a:pPr>
            <a:r>
              <a:rPr lang="sl-SI" sz="2800" smtClean="0"/>
              <a:t>    Radio,</a:t>
            </a:r>
          </a:p>
          <a:p>
            <a:pPr eaLnBrk="1" hangingPunct="1">
              <a:buFont typeface="Wingdings 2" pitchFamily="18" charset="2"/>
              <a:buNone/>
            </a:pPr>
            <a:r>
              <a:rPr lang="sl-SI" sz="2800" smtClean="0"/>
              <a:t>    so množično začeli uporabljati v petdesetih in šestdesetih letih, za nas pa so nekaj samoumevnega.  </a:t>
            </a:r>
            <a:endParaRPr lang="en-US" sz="2800" smtClean="0"/>
          </a:p>
        </p:txBody>
      </p:sp>
      <p:pic>
        <p:nvPicPr>
          <p:cNvPr id="5122" name="Picture 2" descr="C:\Documents and Settings\Iztok\My Documents\My Pictures\bojler-gorenje-tg-100.jpg"/>
          <p:cNvPicPr>
            <a:picLocks noChangeAspect="1" noChangeArrowheads="1"/>
          </p:cNvPicPr>
          <p:nvPr/>
        </p:nvPicPr>
        <p:blipFill>
          <a:blip r:embed="rId2" cstate="print"/>
          <a:srcRect/>
          <a:stretch>
            <a:fillRect/>
          </a:stretch>
        </p:blipFill>
        <p:spPr bwMode="auto">
          <a:xfrm>
            <a:off x="4643438" y="1714500"/>
            <a:ext cx="2214562" cy="310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C:\Documents and Settings\Iztok\My Documents\My Pictures\imagesCAZFEHEO.jpg"/>
          <p:cNvPicPr>
            <a:picLocks noChangeAspect="1" noChangeArrowheads="1"/>
          </p:cNvPicPr>
          <p:nvPr/>
        </p:nvPicPr>
        <p:blipFill>
          <a:blip r:embed="rId3" cstate="print"/>
          <a:srcRect/>
          <a:stretch>
            <a:fillRect/>
          </a:stretch>
        </p:blipFill>
        <p:spPr bwMode="auto">
          <a:xfrm>
            <a:off x="7000875" y="3000375"/>
            <a:ext cx="2009775" cy="3071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SOCIALNO OGROŽENE DRUŽINE</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92500"/>
          </a:bodyPr>
          <a:lstStyle/>
          <a:p>
            <a:pPr marL="448056" indent="-384048" eaLnBrk="1" fontAlgn="auto" hangingPunct="1">
              <a:spcAft>
                <a:spcPts val="0"/>
              </a:spcAft>
              <a:buFont typeface="Courier New" pitchFamily="49" charset="0"/>
              <a:buChar char="o"/>
              <a:defRPr/>
            </a:pPr>
            <a:r>
              <a:rPr lang="sl-SI" dirty="0" smtClean="0"/>
              <a:t>Pomagajo jim človekoljubne organizacije.</a:t>
            </a:r>
          </a:p>
          <a:p>
            <a:pPr marL="448056" indent="-384048" eaLnBrk="1" fontAlgn="auto" hangingPunct="1">
              <a:spcAft>
                <a:spcPts val="0"/>
              </a:spcAft>
              <a:buFont typeface="Courier New" pitchFamily="49" charset="0"/>
              <a:buChar char="o"/>
              <a:defRPr/>
            </a:pPr>
            <a:endParaRPr lang="sl-SI" dirty="0" smtClean="0"/>
          </a:p>
          <a:p>
            <a:pPr marL="448056" indent="-384048" eaLnBrk="1" fontAlgn="auto" hangingPunct="1">
              <a:spcAft>
                <a:spcPts val="0"/>
              </a:spcAft>
              <a:buFont typeface="Courier New" pitchFamily="49" charset="0"/>
              <a:buChar char="o"/>
              <a:defRPr/>
            </a:pPr>
            <a:r>
              <a:rPr lang="sl-SI" dirty="0" smtClean="0"/>
              <a:t>Rdeči križ</a:t>
            </a:r>
          </a:p>
          <a:p>
            <a:pPr marL="448056" indent="-384048" eaLnBrk="1" fontAlgn="auto" hangingPunct="1">
              <a:spcAft>
                <a:spcPts val="0"/>
              </a:spcAft>
              <a:buFont typeface="Courier New" pitchFamily="49" charset="0"/>
              <a:buChar char="o"/>
              <a:defRPr/>
            </a:pPr>
            <a:r>
              <a:rPr lang="sl-SI" dirty="0" smtClean="0"/>
              <a:t>Ammnesty international</a:t>
            </a:r>
          </a:p>
          <a:p>
            <a:pPr marL="448056" indent="-384048" eaLnBrk="1" fontAlgn="auto" hangingPunct="1">
              <a:spcAft>
                <a:spcPts val="0"/>
              </a:spcAft>
              <a:buFont typeface="Courier New" pitchFamily="49" charset="0"/>
              <a:buChar char="o"/>
              <a:defRPr/>
            </a:pPr>
            <a:r>
              <a:rPr lang="sl-SI" dirty="0" smtClean="0"/>
              <a:t>Karitas</a:t>
            </a:r>
          </a:p>
          <a:p>
            <a:pPr marL="448056" indent="-384048" eaLnBrk="1" fontAlgn="auto" hangingPunct="1">
              <a:spcAft>
                <a:spcPts val="0"/>
              </a:spcAft>
              <a:buFont typeface="Courier New" pitchFamily="49" charset="0"/>
              <a:buChar char="o"/>
              <a:defRPr/>
            </a:pPr>
            <a:r>
              <a:rPr lang="sl-SI" dirty="0" smtClean="0"/>
              <a:t>OZN</a:t>
            </a:r>
          </a:p>
          <a:p>
            <a:pPr marL="448056" indent="-384048" eaLnBrk="1" fontAlgn="auto" hangingPunct="1">
              <a:spcAft>
                <a:spcPts val="0"/>
              </a:spcAft>
              <a:buFont typeface="Courier New" pitchFamily="49" charset="0"/>
              <a:buChar char="o"/>
              <a:defRPr/>
            </a:pPr>
            <a:endParaRPr lang="sl-SI" dirty="0" smtClean="0"/>
          </a:p>
          <a:p>
            <a:pPr marL="448056" indent="-384048" eaLnBrk="1" fontAlgn="auto" hangingPunct="1">
              <a:spcAft>
                <a:spcPts val="0"/>
              </a:spcAft>
              <a:buFont typeface="Courier New" pitchFamily="49" charset="0"/>
              <a:buChar char="o"/>
              <a:defRPr/>
            </a:pPr>
            <a:r>
              <a:rPr lang="sl-SI" dirty="0" smtClean="0"/>
              <a:t>Rdeči križ vsako leto pomaga približno 80.000 družinam ali posameznikom.</a:t>
            </a:r>
          </a:p>
          <a:p>
            <a:pPr marL="448056" indent="-384048" eaLnBrk="1" fontAlgn="auto" hangingPunct="1">
              <a:spcAft>
                <a:spcPts val="0"/>
              </a:spcAft>
              <a:buFont typeface="Courier New" pitchFamily="49" charset="0"/>
              <a:buChar char="o"/>
              <a:defRPr/>
            </a:pPr>
            <a:endParaRPr lang="sl-SI" dirty="0" smtClean="0"/>
          </a:p>
        </p:txBody>
      </p:sp>
      <p:pic>
        <p:nvPicPr>
          <p:cNvPr id="6146" name="Picture 2" descr="C:\Documents and Settings\Iztok\My Documents\PETRA!\rdeci_kriz.jpg"/>
          <p:cNvPicPr>
            <a:picLocks noChangeAspect="1" noChangeArrowheads="1"/>
          </p:cNvPicPr>
          <p:nvPr/>
        </p:nvPicPr>
        <p:blipFill>
          <a:blip r:embed="rId2" cstate="print"/>
          <a:srcRect/>
          <a:stretch>
            <a:fillRect/>
          </a:stretch>
        </p:blipFill>
        <p:spPr bwMode="auto">
          <a:xfrm>
            <a:off x="5715000" y="2714625"/>
            <a:ext cx="2714625"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sz="4000" dirty="0" smtClean="0">
                <a:solidFill>
                  <a:schemeClr val="accent1">
                    <a:tint val="83000"/>
                    <a:satMod val="150000"/>
                  </a:schemeClr>
                </a:solidFill>
              </a:rPr>
              <a:t>TEŽAVE RAZVITIH DEŽEL	</a:t>
            </a:r>
            <a:endParaRPr lang="en-US" sz="4000" dirty="0">
              <a:solidFill>
                <a:schemeClr val="accent1">
                  <a:tint val="83000"/>
                  <a:satMod val="150000"/>
                </a:schemeClr>
              </a:solidFill>
            </a:endParaRPr>
          </a:p>
        </p:txBody>
      </p:sp>
      <p:sp>
        <p:nvSpPr>
          <p:cNvPr id="55298" name="Content Placeholder 2"/>
          <p:cNvSpPr>
            <a:spLocks noGrp="1"/>
          </p:cNvSpPr>
          <p:nvPr>
            <p:ph idx="1"/>
          </p:nvPr>
        </p:nvSpPr>
        <p:spPr>
          <a:xfrm>
            <a:off x="457200" y="1882775"/>
            <a:ext cx="8229600" cy="4572000"/>
          </a:xfrm>
        </p:spPr>
        <p:txBody>
          <a:bodyPr/>
          <a:lstStyle/>
          <a:p>
            <a:pPr eaLnBrk="1" hangingPunct="1">
              <a:buFont typeface="Courier New" pitchFamily="49" charset="0"/>
              <a:buChar char="o"/>
            </a:pPr>
            <a:r>
              <a:rPr lang="sl-SI" sz="2000" smtClean="0"/>
              <a:t>Tudi dobro razvite dežele imajo probleme kot so prezaposlenost, nenehna bitka s časom ipd. Veliko ljudi zaradi tega telesnega dela sploh ne opravlja več.</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Posledično se pojavljajo bolezni srca in ožilja.</a:t>
            </a:r>
          </a:p>
        </p:txBody>
      </p:sp>
      <p:pic>
        <p:nvPicPr>
          <p:cNvPr id="55299" name="Picture 3" descr="C:\Documents and Settings\Iztok\My Documents\PETRA!\srce-bije.gif"/>
          <p:cNvPicPr>
            <a:picLocks noChangeAspect="1" noChangeArrowheads="1" noCrop="1"/>
          </p:cNvPicPr>
          <p:nvPr/>
        </p:nvPicPr>
        <p:blipFill>
          <a:blip r:embed="rId2" cstate="print"/>
          <a:srcRect/>
          <a:stretch>
            <a:fillRect/>
          </a:stretch>
        </p:blipFill>
        <p:spPr bwMode="auto">
          <a:xfrm>
            <a:off x="714375" y="3714750"/>
            <a:ext cx="2643188" cy="2786063"/>
          </a:xfrm>
          <a:prstGeom prst="rect">
            <a:avLst/>
          </a:prstGeom>
          <a:noFill/>
          <a:ln w="9525">
            <a:noFill/>
            <a:miter lim="800000"/>
            <a:headEnd/>
            <a:tailEnd/>
          </a:ln>
        </p:spPr>
      </p:pic>
      <p:pic>
        <p:nvPicPr>
          <p:cNvPr id="7173" name="Picture 5" descr="C:\Documents and Settings\Iztok\My Documents\PETRA!\zile.jpg"/>
          <p:cNvPicPr>
            <a:picLocks noChangeAspect="1" noChangeArrowheads="1"/>
          </p:cNvPicPr>
          <p:nvPr/>
        </p:nvPicPr>
        <p:blipFill>
          <a:blip r:embed="rId3" cstate="print"/>
          <a:srcRect/>
          <a:stretch>
            <a:fillRect/>
          </a:stretch>
        </p:blipFill>
        <p:spPr bwMode="auto">
          <a:xfrm>
            <a:off x="4572000" y="3714750"/>
            <a:ext cx="3929063" cy="2868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NAPETOST  in  STRES</a:t>
            </a:r>
            <a:endParaRPr lang="en-US" dirty="0">
              <a:solidFill>
                <a:schemeClr val="accent1">
                  <a:tint val="83000"/>
                  <a:satMod val="150000"/>
                </a:schemeClr>
              </a:solidFill>
            </a:endParaRPr>
          </a:p>
        </p:txBody>
      </p:sp>
      <p:sp>
        <p:nvSpPr>
          <p:cNvPr id="56322" name="Content Placeholder 2"/>
          <p:cNvSpPr>
            <a:spLocks noGrp="1"/>
          </p:cNvSpPr>
          <p:nvPr>
            <p:ph idx="1"/>
          </p:nvPr>
        </p:nvSpPr>
        <p:spPr>
          <a:xfrm>
            <a:off x="500063" y="1357313"/>
            <a:ext cx="4471987" cy="5240337"/>
          </a:xfrm>
        </p:spPr>
        <p:txBody>
          <a:bodyPr/>
          <a:lstStyle/>
          <a:p>
            <a:pPr eaLnBrk="1" hangingPunct="1">
              <a:buFont typeface="Courier New" pitchFamily="49" charset="0"/>
              <a:buChar char="o"/>
            </a:pPr>
            <a:r>
              <a:rPr lang="sl-SI" sz="2400" smtClean="0"/>
              <a:t>Posamezniki med sabo tekmujejo tudi v zaslužku, kar pa jim povzroča stres. </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V iskanju bolših služb se pogosto tudi selijo v druge kraje ali pa celo države.</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Zaradi natrpanega urnika imajo malo časa za družino in za spoznavanje ljudi.</a:t>
            </a:r>
            <a:endParaRPr lang="en-US" sz="2400" smtClean="0"/>
          </a:p>
        </p:txBody>
      </p:sp>
      <p:pic>
        <p:nvPicPr>
          <p:cNvPr id="8194" name="Picture 2" descr="C:\Documents and Settings\Iztok\My Documents\PETRA!\stres%202-v.jpg"/>
          <p:cNvPicPr>
            <a:picLocks noChangeAspect="1" noChangeArrowheads="1"/>
          </p:cNvPicPr>
          <p:nvPr/>
        </p:nvPicPr>
        <p:blipFill>
          <a:blip r:embed="rId2" cstate="print"/>
          <a:srcRect/>
          <a:stretch>
            <a:fillRect/>
          </a:stretch>
        </p:blipFill>
        <p:spPr bwMode="auto">
          <a:xfrm>
            <a:off x="5214938" y="4071938"/>
            <a:ext cx="3571875" cy="2500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3" descr="C:\Documents and Settings\Iztok\My Documents\PETRA!\stres-resevanje-stresa.jpg"/>
          <p:cNvPicPr>
            <a:picLocks noChangeAspect="1" noChangeArrowheads="1"/>
          </p:cNvPicPr>
          <p:nvPr/>
        </p:nvPicPr>
        <p:blipFill>
          <a:blip r:embed="rId3" cstate="print"/>
          <a:srcRect/>
          <a:stretch>
            <a:fillRect/>
          </a:stretch>
        </p:blipFill>
        <p:spPr bwMode="auto">
          <a:xfrm>
            <a:off x="5214938" y="1143000"/>
            <a:ext cx="3571875" cy="2643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399032"/>
          </a:xfrm>
        </p:spPr>
        <p:txBody>
          <a:bodyPr/>
          <a:lstStyle/>
          <a:p>
            <a:pPr marL="484632" eaLnBrk="1" fontAlgn="auto" hangingPunct="1">
              <a:spcAft>
                <a:spcPts val="0"/>
              </a:spcAft>
              <a:defRPr/>
            </a:pPr>
            <a:r>
              <a:rPr lang="sl-SI" sz="4000" dirty="0" smtClean="0">
                <a:solidFill>
                  <a:schemeClr val="accent1">
                    <a:tint val="83000"/>
                    <a:satMod val="150000"/>
                  </a:schemeClr>
                </a:solidFill>
              </a:rPr>
              <a:t>NEMOČ</a:t>
            </a:r>
            <a:endParaRPr lang="en-US" sz="4000" dirty="0">
              <a:solidFill>
                <a:schemeClr val="accent1">
                  <a:tint val="83000"/>
                  <a:satMod val="150000"/>
                </a:schemeClr>
              </a:solidFill>
            </a:endParaRPr>
          </a:p>
        </p:txBody>
      </p:sp>
      <p:sp>
        <p:nvSpPr>
          <p:cNvPr id="57346" name="Content Placeholder 2"/>
          <p:cNvSpPr>
            <a:spLocks noGrp="1"/>
          </p:cNvSpPr>
          <p:nvPr>
            <p:ph idx="1"/>
          </p:nvPr>
        </p:nvSpPr>
        <p:spPr>
          <a:xfrm>
            <a:off x="457200" y="1500188"/>
            <a:ext cx="4257675" cy="4954587"/>
          </a:xfrm>
        </p:spPr>
        <p:txBody>
          <a:bodyPr/>
          <a:lstStyle/>
          <a:p>
            <a:pPr eaLnBrk="1" hangingPunct="1">
              <a:buFont typeface="Courier New" pitchFamily="49" charset="0"/>
              <a:buChar char="o"/>
            </a:pPr>
            <a:r>
              <a:rPr lang="sl-SI" sz="2000" smtClean="0"/>
              <a:t>Veliko ljudi se zaradi stresa počuti nemočne. </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Občutek imajo, da ne morejo nič storiti proti temu načinu življenja.</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Nekateri se s tem spopadejo tako, da začnejo jemati droge ali uživati alkohol.</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S tem pa težav ne odpravijo temveč jih povečajo.</a:t>
            </a:r>
            <a:endParaRPr lang="en-US" sz="2000" smtClean="0"/>
          </a:p>
        </p:txBody>
      </p:sp>
      <p:pic>
        <p:nvPicPr>
          <p:cNvPr id="9218" name="Picture 2" descr="C:\Documents and Settings\Iztok\My Documents\PETRA!\alcohol.jpg"/>
          <p:cNvPicPr>
            <a:picLocks noChangeAspect="1" noChangeArrowheads="1"/>
          </p:cNvPicPr>
          <p:nvPr/>
        </p:nvPicPr>
        <p:blipFill>
          <a:blip r:embed="rId2" cstate="print"/>
          <a:srcRect/>
          <a:stretch>
            <a:fillRect/>
          </a:stretch>
        </p:blipFill>
        <p:spPr bwMode="auto">
          <a:xfrm>
            <a:off x="4714875" y="3571875"/>
            <a:ext cx="4071938"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9" name="Picture 3" descr="C:\Documents and Settings\Iztok\My Documents\PETRA!\281droge1.jpg"/>
          <p:cNvPicPr>
            <a:picLocks noChangeAspect="1" noChangeArrowheads="1"/>
          </p:cNvPicPr>
          <p:nvPr/>
        </p:nvPicPr>
        <p:blipFill>
          <a:blip r:embed="rId3" cstate="print"/>
          <a:srcRect/>
          <a:stretch>
            <a:fillRect/>
          </a:stretch>
        </p:blipFill>
        <p:spPr bwMode="auto">
          <a:xfrm>
            <a:off x="4714875" y="428625"/>
            <a:ext cx="4071938" cy="293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sz="4000" dirty="0" smtClean="0">
                <a:solidFill>
                  <a:schemeClr val="accent1">
                    <a:tint val="83000"/>
                    <a:satMod val="150000"/>
                  </a:schemeClr>
                </a:solidFill>
              </a:rPr>
              <a:t>NOVE SLUŽBE</a:t>
            </a:r>
            <a:endParaRPr lang="en-US" sz="4000" dirty="0">
              <a:solidFill>
                <a:schemeClr val="accent1">
                  <a:tint val="83000"/>
                  <a:satMod val="150000"/>
                </a:schemeClr>
              </a:solidFill>
            </a:endParaRPr>
          </a:p>
        </p:txBody>
      </p:sp>
      <p:sp>
        <p:nvSpPr>
          <p:cNvPr id="58370" name="Content Placeholder 2"/>
          <p:cNvSpPr>
            <a:spLocks noGrp="1"/>
          </p:cNvSpPr>
          <p:nvPr>
            <p:ph idx="1"/>
          </p:nvPr>
        </p:nvSpPr>
        <p:spPr>
          <a:xfrm>
            <a:off x="500063" y="1643063"/>
            <a:ext cx="8229600" cy="4572000"/>
          </a:xfrm>
        </p:spPr>
        <p:txBody>
          <a:bodyPr/>
          <a:lstStyle/>
          <a:p>
            <a:pPr eaLnBrk="1" hangingPunct="1">
              <a:buFont typeface="Courier New" pitchFamily="49" charset="0"/>
              <a:buChar char="o"/>
            </a:pPr>
            <a:r>
              <a:rPr lang="sl-SI" sz="2000" smtClean="0"/>
              <a:t>V Sloveniji in drugod po svetu so države ustnovile nove službe, ki pomagajo ljudem, ki preživljajo stisko.</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Odprle so se nove ustanove naprimer : centri za socialno pomoč, zdravstvene službe, psihološke posvetovalnice kjer zdravijo odvisnike.</a:t>
            </a:r>
          </a:p>
        </p:txBody>
      </p:sp>
      <p:pic>
        <p:nvPicPr>
          <p:cNvPr id="10243" name="Picture 3" descr="C:\Documents and Settings\Iztok\My Documents\PETRA!\2009_06_cio_nova_sluzba.jpg"/>
          <p:cNvPicPr>
            <a:picLocks noChangeAspect="1" noChangeArrowheads="1"/>
          </p:cNvPicPr>
          <p:nvPr/>
        </p:nvPicPr>
        <p:blipFill>
          <a:blip r:embed="rId2" cstate="print"/>
          <a:srcRect/>
          <a:stretch>
            <a:fillRect/>
          </a:stretch>
        </p:blipFill>
        <p:spPr bwMode="auto">
          <a:xfrm>
            <a:off x="2357438" y="4000500"/>
            <a:ext cx="5214937"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PROSTOVOLJNA  DRUŠTVA</a:t>
            </a:r>
            <a:endParaRPr lang="en-US" dirty="0">
              <a:solidFill>
                <a:schemeClr val="accent1">
                  <a:tint val="83000"/>
                  <a:satMod val="150000"/>
                </a:schemeClr>
              </a:solidFill>
            </a:endParaRPr>
          </a:p>
        </p:txBody>
      </p:sp>
      <p:sp>
        <p:nvSpPr>
          <p:cNvPr id="59394" name="Content Placeholder 2"/>
          <p:cNvSpPr>
            <a:spLocks noGrp="1"/>
          </p:cNvSpPr>
          <p:nvPr>
            <p:ph idx="1"/>
          </p:nvPr>
        </p:nvSpPr>
        <p:spPr>
          <a:xfrm>
            <a:off x="428625" y="1643063"/>
            <a:ext cx="8358188" cy="4740275"/>
          </a:xfrm>
        </p:spPr>
        <p:txBody>
          <a:bodyPr/>
          <a:lstStyle/>
          <a:p>
            <a:pPr eaLnBrk="1" hangingPunct="1">
              <a:buFont typeface="Courier New" pitchFamily="49" charset="0"/>
              <a:buChar char="o"/>
            </a:pPr>
            <a:r>
              <a:rPr lang="sl-SI" sz="2000" smtClean="0"/>
              <a:t>Veliko posameznikov, ki bi radi pomagali sovrstnikom, ko zabredejo v težave se je odločilo, da bodo ustanivili društva in tako pomagali.</a:t>
            </a:r>
          </a:p>
          <a:p>
            <a:pPr eaLnBrk="1" hangingPunct="1">
              <a:buFont typeface="Courier New" pitchFamily="49" charset="0"/>
              <a:buChar char="o"/>
            </a:pPr>
            <a:endParaRPr lang="sl-SI" sz="2000" smtClean="0"/>
          </a:p>
          <a:p>
            <a:pPr eaLnBrk="1" hangingPunct="1">
              <a:buFont typeface="Courier New" pitchFamily="49" charset="0"/>
              <a:buChar char="o"/>
            </a:pPr>
            <a:r>
              <a:rPr lang="sl-SI" sz="2000" smtClean="0"/>
              <a:t>Obstajajo tudi društva strokovnjakov, ki pomagajo mladostnikom, ki imajo bodisi čustvene težave, bodisi težave z drogo.</a:t>
            </a:r>
            <a:endParaRPr lang="en-US" sz="2000" smtClean="0"/>
          </a:p>
        </p:txBody>
      </p:sp>
      <p:pic>
        <p:nvPicPr>
          <p:cNvPr id="11266" name="Picture 2" descr="C:\Documents and Settings\Iztok\My Documents\PETRA!\720f2900f46766651b9af3c1c2981140-LogoSideBar.png"/>
          <p:cNvPicPr>
            <a:picLocks noChangeAspect="1" noChangeArrowheads="1"/>
          </p:cNvPicPr>
          <p:nvPr/>
        </p:nvPicPr>
        <p:blipFill>
          <a:blip r:embed="rId2" cstate="print"/>
          <a:srcRect/>
          <a:stretch>
            <a:fillRect/>
          </a:stretch>
        </p:blipFill>
        <p:spPr bwMode="auto">
          <a:xfrm>
            <a:off x="4214813" y="4572000"/>
            <a:ext cx="4751387" cy="1069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7" name="Picture 3" descr="C:\Documents and Settings\Iztok\My Documents\PETRA!\4d4bc819ce5b2Center_za_pomoc_mladim_CPM.jpg"/>
          <p:cNvPicPr>
            <a:picLocks noChangeAspect="1" noChangeArrowheads="1"/>
          </p:cNvPicPr>
          <p:nvPr/>
        </p:nvPicPr>
        <p:blipFill>
          <a:blip r:embed="rId3" cstate="print"/>
          <a:srcRect/>
          <a:stretch>
            <a:fillRect/>
          </a:stretch>
        </p:blipFill>
        <p:spPr bwMode="auto">
          <a:xfrm>
            <a:off x="785813" y="4143375"/>
            <a:ext cx="3214687" cy="2500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VELIKA VPRAŠANJA</a:t>
            </a:r>
            <a:endParaRPr lang="en-US" dirty="0">
              <a:solidFill>
                <a:schemeClr val="accent1">
                  <a:tint val="83000"/>
                  <a:satMod val="150000"/>
                </a:schemeClr>
              </a:solidFill>
            </a:endParaRPr>
          </a:p>
        </p:txBody>
      </p:sp>
      <p:sp>
        <p:nvSpPr>
          <p:cNvPr id="60418" name="Content Placeholder 2"/>
          <p:cNvSpPr>
            <a:spLocks noGrp="1"/>
          </p:cNvSpPr>
          <p:nvPr>
            <p:ph idx="1"/>
          </p:nvPr>
        </p:nvSpPr>
        <p:spPr>
          <a:xfrm>
            <a:off x="357188" y="1214438"/>
            <a:ext cx="8229600" cy="4572000"/>
          </a:xfrm>
        </p:spPr>
        <p:txBody>
          <a:bodyPr/>
          <a:lstStyle/>
          <a:p>
            <a:pPr eaLnBrk="1" hangingPunct="1">
              <a:buFont typeface="Courier New" pitchFamily="49" charset="0"/>
              <a:buChar char="o"/>
            </a:pPr>
            <a:r>
              <a:rPr lang="sl-SI" sz="2200" smtClean="0"/>
              <a:t>Tehnika in znanost sta v zadnjih letih močno napredovali.</a:t>
            </a:r>
          </a:p>
          <a:p>
            <a:pPr eaLnBrk="1" hangingPunct="1">
              <a:buFont typeface="Courier New" pitchFamily="49" charset="0"/>
              <a:buChar char="o"/>
            </a:pPr>
            <a:endParaRPr lang="sl-SI" sz="2200" smtClean="0"/>
          </a:p>
          <a:p>
            <a:pPr eaLnBrk="1" hangingPunct="1">
              <a:buFont typeface="Courier New" pitchFamily="49" charset="0"/>
              <a:buChar char="o"/>
            </a:pPr>
            <a:r>
              <a:rPr lang="sl-SI" sz="2200" smtClean="0"/>
              <a:t>Z enim samim dejanjem lahko povzročimo katastrofo, ki bi lahko spremenila svet.</a:t>
            </a:r>
          </a:p>
          <a:p>
            <a:pPr eaLnBrk="1" hangingPunct="1">
              <a:buFont typeface="Courier New" pitchFamily="49" charset="0"/>
              <a:buChar char="o"/>
            </a:pPr>
            <a:endParaRPr lang="sl-SI" sz="2200" smtClean="0"/>
          </a:p>
          <a:p>
            <a:pPr eaLnBrk="1" hangingPunct="1">
              <a:buFont typeface="Courier New" pitchFamily="49" charset="0"/>
              <a:buChar char="o"/>
            </a:pPr>
            <a:r>
              <a:rPr lang="sl-SI" sz="2200" smtClean="0"/>
              <a:t>Zato si veliko ljudi zastavlja vprašanja, če je stvar, ki jo imajo v namenu moralno upravičjiva.</a:t>
            </a:r>
          </a:p>
          <a:p>
            <a:pPr eaLnBrk="1" hangingPunct="1">
              <a:buFont typeface="Courier New" pitchFamily="49" charset="0"/>
              <a:buChar char="o"/>
            </a:pPr>
            <a:endParaRPr lang="sl-SI" smtClean="0"/>
          </a:p>
          <a:p>
            <a:pPr eaLnBrk="1" hangingPunct="1">
              <a:buFont typeface="Wingdings 2" pitchFamily="18" charset="2"/>
              <a:buNone/>
            </a:pPr>
            <a:endParaRPr lang="en-US" smtClean="0"/>
          </a:p>
        </p:txBody>
      </p:sp>
      <p:pic>
        <p:nvPicPr>
          <p:cNvPr id="12290" name="Picture 2" descr="C:\Documents and Settings\Iztok\My Documents\PETRA!\morality1a.jpg"/>
          <p:cNvPicPr>
            <a:picLocks noChangeAspect="1" noChangeArrowheads="1"/>
          </p:cNvPicPr>
          <p:nvPr/>
        </p:nvPicPr>
        <p:blipFill>
          <a:blip r:embed="rId2" cstate="print"/>
          <a:srcRect/>
          <a:stretch>
            <a:fillRect/>
          </a:stretch>
        </p:blipFill>
        <p:spPr bwMode="auto">
          <a:xfrm>
            <a:off x="642938" y="4643438"/>
            <a:ext cx="7929562" cy="2027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399032"/>
          </a:xfrm>
        </p:spPr>
        <p:txBody>
          <a:bodyPr/>
          <a:lstStyle/>
          <a:p>
            <a:pPr marL="484632" eaLnBrk="1" fontAlgn="auto" hangingPunct="1">
              <a:spcAft>
                <a:spcPts val="0"/>
              </a:spcAft>
              <a:defRPr/>
            </a:pPr>
            <a:r>
              <a:rPr lang="sl-SI" sz="3600" dirty="0" smtClean="0">
                <a:solidFill>
                  <a:schemeClr val="accent1">
                    <a:tint val="83000"/>
                    <a:satMod val="150000"/>
                  </a:schemeClr>
                </a:solidFill>
              </a:rPr>
              <a:t>FRITZ  STRASSMAN in  OTTO HAHN</a:t>
            </a:r>
            <a:endParaRPr lang="en-US" sz="3600" dirty="0">
              <a:solidFill>
                <a:schemeClr val="accent1">
                  <a:tint val="83000"/>
                  <a:satMod val="150000"/>
                </a:schemeClr>
              </a:solidFill>
            </a:endParaRPr>
          </a:p>
        </p:txBody>
      </p:sp>
      <p:sp>
        <p:nvSpPr>
          <p:cNvPr id="61442" name="Content Placeholder 2"/>
          <p:cNvSpPr>
            <a:spLocks noGrp="1"/>
          </p:cNvSpPr>
          <p:nvPr>
            <p:ph idx="1"/>
          </p:nvPr>
        </p:nvSpPr>
        <p:spPr>
          <a:xfrm>
            <a:off x="457200" y="1357313"/>
            <a:ext cx="4614863" cy="5097462"/>
          </a:xfrm>
        </p:spPr>
        <p:txBody>
          <a:bodyPr/>
          <a:lstStyle/>
          <a:p>
            <a:pPr eaLnBrk="1" hangingPunct="1">
              <a:buFont typeface="Courier New" pitchFamily="49" charset="0"/>
              <a:buChar char="o"/>
            </a:pPr>
            <a:r>
              <a:rPr lang="sl-SI" sz="2400" smtClean="0"/>
              <a:t>Sta bila dva izmed glavnih znanstvenikov pri raziskovanju cepitve atoma. </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Obenem sta bila vesela, da jima je končno uspelo narediti tako velik korak naprej. Po drugi strani pa sta se bala, da bi začeli to zlorabljati in uporabljati za vojaške namene.</a:t>
            </a:r>
            <a:endParaRPr lang="en-US" sz="2400" smtClean="0"/>
          </a:p>
        </p:txBody>
      </p:sp>
      <p:pic>
        <p:nvPicPr>
          <p:cNvPr id="13314" name="Picture 2" descr="C:\Documents and Settings\Iztok\My Documents\PETRA!\0,,687866_4,00.jpg"/>
          <p:cNvPicPr>
            <a:picLocks noChangeAspect="1" noChangeArrowheads="1"/>
          </p:cNvPicPr>
          <p:nvPr/>
        </p:nvPicPr>
        <p:blipFill>
          <a:blip r:embed="rId2" cstate="print"/>
          <a:srcRect/>
          <a:stretch>
            <a:fillRect/>
          </a:stretch>
        </p:blipFill>
        <p:spPr bwMode="auto">
          <a:xfrm>
            <a:off x="5357813" y="1643063"/>
            <a:ext cx="3433762" cy="464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Iztok\My Documents\PETRA!\B62.jpg"/>
          <p:cNvPicPr>
            <a:picLocks noChangeAspect="1" noChangeArrowheads="1"/>
          </p:cNvPicPr>
          <p:nvPr/>
        </p:nvPicPr>
        <p:blipFill>
          <a:blip r:embed="rId2" cstate="print"/>
          <a:srcRect/>
          <a:stretch>
            <a:fillRect/>
          </a:stretch>
        </p:blipFill>
        <p:spPr bwMode="auto">
          <a:xfrm>
            <a:off x="214313" y="214313"/>
            <a:ext cx="3857625" cy="6357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39" name="Picture 3" descr="C:\Documents and Settings\Iztok\My Documents\PETRA!\2WWstrasserman.jpg"/>
          <p:cNvPicPr>
            <a:picLocks noChangeAspect="1" noChangeArrowheads="1"/>
          </p:cNvPicPr>
          <p:nvPr/>
        </p:nvPicPr>
        <p:blipFill>
          <a:blip r:embed="rId3" cstate="print"/>
          <a:srcRect/>
          <a:stretch>
            <a:fillRect/>
          </a:stretch>
        </p:blipFill>
        <p:spPr bwMode="auto">
          <a:xfrm>
            <a:off x="4357688" y="214313"/>
            <a:ext cx="4427537" cy="6357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KLONIRANJE</a:t>
            </a:r>
            <a:endParaRPr lang="en-US" dirty="0">
              <a:solidFill>
                <a:schemeClr val="accent1">
                  <a:tint val="83000"/>
                  <a:satMod val="150000"/>
                </a:schemeClr>
              </a:solidFill>
            </a:endParaRPr>
          </a:p>
        </p:txBody>
      </p:sp>
      <p:sp>
        <p:nvSpPr>
          <p:cNvPr id="63490" name="Content Placeholder 2"/>
          <p:cNvSpPr>
            <a:spLocks noGrp="1"/>
          </p:cNvSpPr>
          <p:nvPr>
            <p:ph idx="1"/>
          </p:nvPr>
        </p:nvSpPr>
        <p:spPr>
          <a:xfrm>
            <a:off x="428625" y="1285875"/>
            <a:ext cx="8229600" cy="4572000"/>
          </a:xfrm>
        </p:spPr>
        <p:txBody>
          <a:bodyPr/>
          <a:lstStyle/>
          <a:p>
            <a:pPr eaLnBrk="1" hangingPunct="1">
              <a:buFont typeface="Courier New" pitchFamily="49" charset="0"/>
              <a:buChar char="o"/>
            </a:pPr>
            <a:r>
              <a:rPr lang="sl-SI" sz="2300" smtClean="0"/>
              <a:t>Prva žival, ki so jo klonirali in je bil poskus uspešen je bila ovca po imenu Dolly.</a:t>
            </a:r>
          </a:p>
          <a:p>
            <a:pPr eaLnBrk="1" hangingPunct="1">
              <a:buFont typeface="Courier New" pitchFamily="49" charset="0"/>
              <a:buChar char="o"/>
            </a:pPr>
            <a:endParaRPr lang="sl-SI" sz="2300" smtClean="0"/>
          </a:p>
          <a:p>
            <a:pPr eaLnBrk="1" hangingPunct="1">
              <a:buFont typeface="Courier New" pitchFamily="49" charset="0"/>
              <a:buChar char="o"/>
            </a:pPr>
            <a:r>
              <a:rPr lang="sl-SI" sz="2300" smtClean="0"/>
              <a:t>Z kloniranjem in spreminjanjem dednih sporočil bi posledično lahko kar ‘’izdelali’’ govedo za v Afriko, le da bi imelo sposobnost daljšega zadrževanja vode.</a:t>
            </a:r>
            <a:endParaRPr lang="en-US" sz="2300" smtClean="0"/>
          </a:p>
        </p:txBody>
      </p:sp>
      <p:pic>
        <p:nvPicPr>
          <p:cNvPr id="15362" name="Picture 2" descr="C:\Documents and Settings\Iztok\My Documents\PETRA!\joefarm_100x100small.jpg"/>
          <p:cNvPicPr>
            <a:picLocks noChangeAspect="1" noChangeArrowheads="1"/>
          </p:cNvPicPr>
          <p:nvPr/>
        </p:nvPicPr>
        <p:blipFill>
          <a:blip r:embed="rId2" cstate="print"/>
          <a:srcRect/>
          <a:stretch>
            <a:fillRect/>
          </a:stretch>
        </p:blipFill>
        <p:spPr bwMode="auto">
          <a:xfrm>
            <a:off x="5357813" y="4000500"/>
            <a:ext cx="3071812"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3" name="Picture 3" descr="C:\Documents and Settings\Iztok\My Documents\PETRA!\12112492754579956b28ad1258286589_orig.jpg"/>
          <p:cNvPicPr>
            <a:picLocks noChangeAspect="1" noChangeArrowheads="1"/>
          </p:cNvPicPr>
          <p:nvPr/>
        </p:nvPicPr>
        <p:blipFill>
          <a:blip r:embed="rId3" cstate="print"/>
          <a:srcRect/>
          <a:stretch>
            <a:fillRect/>
          </a:stretch>
        </p:blipFill>
        <p:spPr bwMode="auto">
          <a:xfrm>
            <a:off x="714375" y="3929063"/>
            <a:ext cx="3929063" cy="260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214313"/>
            <a:ext cx="8229600" cy="6240462"/>
          </a:xfrm>
        </p:spPr>
        <p:txBody>
          <a:bodyPr/>
          <a:lstStyle/>
          <a:p>
            <a:pPr eaLnBrk="1" hangingPunct="1">
              <a:buFont typeface="Courier New" pitchFamily="49" charset="0"/>
              <a:buChar char="o"/>
            </a:pPr>
            <a:r>
              <a:rPr lang="sl-SI" smtClean="0"/>
              <a:t>Drži, da so te novosti koristne. Pa so res tudi okolju prijazne in vplivajo na naše življenje pozitivno?</a:t>
            </a:r>
          </a:p>
          <a:p>
            <a:pPr eaLnBrk="1" hangingPunct="1">
              <a:buFont typeface="Courier New" pitchFamily="49" charset="0"/>
              <a:buChar char="o"/>
            </a:pPr>
            <a:endParaRPr lang="sl-SI" sz="2800" smtClean="0"/>
          </a:p>
          <a:p>
            <a:pPr eaLnBrk="1" hangingPunct="1">
              <a:buFont typeface="Courier New" pitchFamily="49" charset="0"/>
              <a:buChar char="o"/>
            </a:pPr>
            <a:endParaRPr lang="sl-SI" sz="2800" smtClean="0"/>
          </a:p>
          <a:p>
            <a:pPr eaLnBrk="1" hangingPunct="1">
              <a:buFont typeface="Courier New" pitchFamily="49" charset="0"/>
              <a:buChar char="o"/>
            </a:pPr>
            <a:endParaRPr lang="sl-SI" sz="2800" smtClean="0"/>
          </a:p>
          <a:p>
            <a:pPr eaLnBrk="1" hangingPunct="1">
              <a:buFont typeface="Courier New" pitchFamily="49" charset="0"/>
              <a:buChar char="o"/>
            </a:pPr>
            <a:endParaRPr lang="sl-SI" sz="2800" smtClean="0"/>
          </a:p>
          <a:p>
            <a:pPr eaLnBrk="1" hangingPunct="1">
              <a:buFont typeface="Wingdings 2" pitchFamily="18" charset="2"/>
              <a:buNone/>
            </a:pPr>
            <a:endParaRPr lang="sl-SI" sz="2800" smtClean="0"/>
          </a:p>
          <a:p>
            <a:pPr eaLnBrk="1" hangingPunct="1">
              <a:buFont typeface="Wingdings 2" pitchFamily="18" charset="2"/>
              <a:buNone/>
            </a:pPr>
            <a:endParaRPr lang="en-US" sz="2800" u="sng" smtClean="0"/>
          </a:p>
        </p:txBody>
      </p:sp>
      <p:pic>
        <p:nvPicPr>
          <p:cNvPr id="6146" name="Picture 2" descr="C:\Documents and Settings\Iztok\My Documents\My Pictures\hladilnik_riu6154_gorenje.jpg"/>
          <p:cNvPicPr>
            <a:picLocks noChangeAspect="1" noChangeArrowheads="1"/>
          </p:cNvPicPr>
          <p:nvPr/>
        </p:nvPicPr>
        <p:blipFill>
          <a:blip r:embed="rId2" cstate="print"/>
          <a:srcRect/>
          <a:stretch>
            <a:fillRect/>
          </a:stretch>
        </p:blipFill>
        <p:spPr bwMode="auto">
          <a:xfrm>
            <a:off x="5000625" y="1643063"/>
            <a:ext cx="3975100" cy="400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42875" y="2071688"/>
            <a:ext cx="5143500" cy="3540125"/>
          </a:xfrm>
          <a:prstGeom prst="rect">
            <a:avLst/>
          </a:prstGeom>
          <a:noFill/>
        </p:spPr>
        <p:txBody>
          <a:bodyPr>
            <a:spAutoFit/>
          </a:bodyPr>
          <a:lstStyle/>
          <a:p>
            <a:pPr fontAlgn="auto">
              <a:spcBef>
                <a:spcPts val="0"/>
              </a:spcBef>
              <a:spcAft>
                <a:spcPts val="0"/>
              </a:spcAft>
              <a:buClr>
                <a:schemeClr val="accent2">
                  <a:lumMod val="60000"/>
                  <a:lumOff val="40000"/>
                </a:schemeClr>
              </a:buClr>
              <a:buFont typeface="Courier New" pitchFamily="49" charset="0"/>
              <a:buChar char="o"/>
              <a:defRPr/>
            </a:pPr>
            <a:r>
              <a:rPr lang="sl-SI" sz="2800" dirty="0">
                <a:latin typeface="+mn-lt"/>
              </a:rPr>
              <a:t>  Primer: Hladilnik</a:t>
            </a:r>
          </a:p>
          <a:p>
            <a:pPr fontAlgn="auto">
              <a:spcBef>
                <a:spcPts val="0"/>
              </a:spcBef>
              <a:spcAft>
                <a:spcPts val="0"/>
              </a:spcAft>
              <a:buClr>
                <a:schemeClr val="accent2">
                  <a:lumMod val="60000"/>
                  <a:lumOff val="40000"/>
                </a:schemeClr>
              </a:buClr>
              <a:defRPr/>
            </a:pPr>
            <a:endParaRPr lang="sl-SI" sz="2800" dirty="0">
              <a:latin typeface="+mn-lt"/>
            </a:endParaRPr>
          </a:p>
          <a:p>
            <a:pPr fontAlgn="auto">
              <a:spcBef>
                <a:spcPts val="0"/>
              </a:spcBef>
              <a:spcAft>
                <a:spcPts val="0"/>
              </a:spcAft>
              <a:defRPr/>
            </a:pPr>
            <a:r>
              <a:rPr lang="sl-SI" sz="2400" dirty="0">
                <a:latin typeface="+mn-lt"/>
              </a:rPr>
              <a:t>Hrana ostane dalj časa užitna,    to je prednost. Vendar hladilnik pri svojem delovanju uporablja freon, ki hitro preide v ozračje. Tam uničuje </a:t>
            </a:r>
            <a:r>
              <a:rPr lang="sl-SI" sz="2400" u="sng" dirty="0">
                <a:latin typeface="+mn-lt"/>
              </a:rPr>
              <a:t>ozon</a:t>
            </a:r>
            <a:r>
              <a:rPr lang="sl-SI" sz="2400" dirty="0">
                <a:latin typeface="+mn-lt"/>
              </a:rPr>
              <a:t>, ki varuje živa bitja pred nevarnimi </a:t>
            </a:r>
            <a:r>
              <a:rPr lang="sl-SI" sz="2400" u="sng" dirty="0">
                <a:latin typeface="+mn-lt"/>
              </a:rPr>
              <a:t>ultravijoličnimi žarki. </a:t>
            </a:r>
            <a:endParaRPr lang="en-US" sz="2400" dirty="0">
              <a:latin typeface="+mn-lt"/>
            </a:endParaRPr>
          </a:p>
        </p:txBody>
      </p:sp>
    </p:spTree>
  </p:cSld>
  <p:clrMapOvr>
    <a:masterClrMapping/>
  </p:clrMapOvr>
  <p:transition>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POSLEDICE</a:t>
            </a:r>
            <a:endParaRPr lang="en-US" dirty="0">
              <a:solidFill>
                <a:schemeClr val="accent1">
                  <a:tint val="83000"/>
                  <a:satMod val="150000"/>
                </a:schemeClr>
              </a:solidFill>
            </a:endParaRPr>
          </a:p>
        </p:txBody>
      </p:sp>
      <p:sp>
        <p:nvSpPr>
          <p:cNvPr id="64514" name="Content Placeholder 2"/>
          <p:cNvSpPr>
            <a:spLocks noGrp="1"/>
          </p:cNvSpPr>
          <p:nvPr>
            <p:ph idx="1"/>
          </p:nvPr>
        </p:nvSpPr>
        <p:spPr>
          <a:xfrm>
            <a:off x="357188" y="1500188"/>
            <a:ext cx="4614862" cy="4811712"/>
          </a:xfrm>
        </p:spPr>
        <p:txBody>
          <a:bodyPr/>
          <a:lstStyle/>
          <a:p>
            <a:pPr eaLnBrk="1" hangingPunct="1">
              <a:buFont typeface="Courier New" pitchFamily="49" charset="0"/>
              <a:buChar char="o"/>
            </a:pPr>
            <a:r>
              <a:rPr lang="sl-SI" sz="2800" smtClean="0"/>
              <a:t>Če bi to naredili bi bilo sicer glede živali že vredu. Kaj pa bi bilo z ljudmi ?</a:t>
            </a:r>
          </a:p>
          <a:p>
            <a:pPr eaLnBrk="1" hangingPunct="1">
              <a:buFont typeface="Courier New" pitchFamily="49" charset="0"/>
              <a:buChar char="o"/>
            </a:pPr>
            <a:endParaRPr lang="sl-SI" sz="2800" smtClean="0"/>
          </a:p>
          <a:p>
            <a:pPr eaLnBrk="1" hangingPunct="1">
              <a:buFont typeface="Courier New" pitchFamily="49" charset="0"/>
              <a:buChar char="o"/>
            </a:pPr>
            <a:r>
              <a:rPr lang="sl-SI" sz="2800" smtClean="0"/>
              <a:t>Nekateri so navdušeni nad plavanjem, drugi nad tehniko, spet tretji nad izumljanjem.</a:t>
            </a:r>
          </a:p>
        </p:txBody>
      </p:sp>
      <p:pic>
        <p:nvPicPr>
          <p:cNvPr id="16387" name="Picture 3" descr="C:\Documents and Settings\Iztok\My Documents\PETRA!\plavanje_280_186.jpg"/>
          <p:cNvPicPr>
            <a:picLocks noChangeAspect="1" noChangeArrowheads="1"/>
          </p:cNvPicPr>
          <p:nvPr/>
        </p:nvPicPr>
        <p:blipFill>
          <a:blip r:embed="rId2" cstate="print"/>
          <a:srcRect/>
          <a:stretch>
            <a:fillRect/>
          </a:stretch>
        </p:blipFill>
        <p:spPr bwMode="auto">
          <a:xfrm>
            <a:off x="5072063" y="285750"/>
            <a:ext cx="3786187"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8" name="Picture 4" descr="C:\Documents and Settings\Iztok\My Documents\PETRA!\2009_07_08_praksa_cio_in_strategija.jpg"/>
          <p:cNvPicPr>
            <a:picLocks noChangeAspect="1" noChangeArrowheads="1"/>
          </p:cNvPicPr>
          <p:nvPr/>
        </p:nvPicPr>
        <p:blipFill>
          <a:blip r:embed="rId3" cstate="print"/>
          <a:srcRect/>
          <a:stretch>
            <a:fillRect/>
          </a:stretch>
        </p:blipFill>
        <p:spPr bwMode="auto">
          <a:xfrm>
            <a:off x="5143500" y="3786188"/>
            <a:ext cx="3832225" cy="2886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PREDNOSTI</a:t>
            </a:r>
            <a:endParaRPr lang="en-US" dirty="0">
              <a:solidFill>
                <a:schemeClr val="accent1">
                  <a:tint val="83000"/>
                  <a:satMod val="150000"/>
                </a:schemeClr>
              </a:solidFill>
            </a:endParaRPr>
          </a:p>
        </p:txBody>
      </p:sp>
      <p:sp>
        <p:nvSpPr>
          <p:cNvPr id="65538" name="Content Placeholder 2"/>
          <p:cNvSpPr>
            <a:spLocks noGrp="1"/>
          </p:cNvSpPr>
          <p:nvPr>
            <p:ph idx="1"/>
          </p:nvPr>
        </p:nvSpPr>
        <p:spPr>
          <a:xfrm>
            <a:off x="571500" y="1428750"/>
            <a:ext cx="8229600" cy="4572000"/>
          </a:xfrm>
        </p:spPr>
        <p:txBody>
          <a:bodyPr/>
          <a:lstStyle/>
          <a:p>
            <a:pPr eaLnBrk="1" hangingPunct="1">
              <a:buFont typeface="Courier New" pitchFamily="49" charset="0"/>
              <a:buChar char="o"/>
            </a:pPr>
            <a:r>
              <a:rPr lang="sl-SI" sz="2400" smtClean="0"/>
              <a:t>Zelo pomembno je, da smo različni, ker če nebi bili potem bi na svetu imeli samo strojnike oziroma tehnike ali pa plavalce.</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Rodijo se tudi ljudje, ki razmišljajo drugače od ostalih in se ne podredijo moči in vplivu drugih. To je dobro za demokracijo. Če bi se vsi podredili bi lahko imeli diktaturo.</a:t>
            </a:r>
            <a:endParaRPr lang="en-US" sz="2400" smtClean="0"/>
          </a:p>
        </p:txBody>
      </p:sp>
      <p:pic>
        <p:nvPicPr>
          <p:cNvPr id="17410" name="Picture 2" descr="C:\Documents and Settings\Iztok\My Documents\PETRA!\RAZLIN~1.JPG"/>
          <p:cNvPicPr>
            <a:picLocks noChangeAspect="1" noChangeArrowheads="1"/>
          </p:cNvPicPr>
          <p:nvPr/>
        </p:nvPicPr>
        <p:blipFill>
          <a:blip r:embed="rId2" cstate="print"/>
          <a:srcRect/>
          <a:stretch>
            <a:fillRect/>
          </a:stretch>
        </p:blipFill>
        <p:spPr bwMode="auto">
          <a:xfrm>
            <a:off x="4572000" y="4429125"/>
            <a:ext cx="3786188" cy="221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ETIČNI  ZAKONI</a:t>
            </a:r>
            <a:endParaRPr lang="en-US" dirty="0">
              <a:solidFill>
                <a:schemeClr val="accent1">
                  <a:tint val="83000"/>
                  <a:satMod val="150000"/>
                </a:schemeClr>
              </a:solidFill>
            </a:endParaRPr>
          </a:p>
        </p:txBody>
      </p:sp>
      <p:sp>
        <p:nvSpPr>
          <p:cNvPr id="66562" name="Content Placeholder 2"/>
          <p:cNvSpPr>
            <a:spLocks noGrp="1"/>
          </p:cNvSpPr>
          <p:nvPr>
            <p:ph idx="1"/>
          </p:nvPr>
        </p:nvSpPr>
        <p:spPr>
          <a:xfrm>
            <a:off x="457200" y="1643063"/>
            <a:ext cx="4829175" cy="4811712"/>
          </a:xfrm>
        </p:spPr>
        <p:txBody>
          <a:bodyPr/>
          <a:lstStyle/>
          <a:p>
            <a:pPr eaLnBrk="1" hangingPunct="1">
              <a:buFont typeface="Courier New" pitchFamily="49" charset="0"/>
              <a:buChar char="o"/>
            </a:pPr>
            <a:r>
              <a:rPr lang="sl-SI" sz="2400" smtClean="0"/>
              <a:t>Primer :</a:t>
            </a:r>
          </a:p>
          <a:p>
            <a:pPr eaLnBrk="1" hangingPunct="1">
              <a:buFont typeface="Wingdings 2" pitchFamily="18" charset="2"/>
              <a:buNone/>
            </a:pPr>
            <a:r>
              <a:rPr lang="sl-SI" sz="2400" smtClean="0"/>
              <a:t>    Bolnik je močno bolan. Ali sme zdravnik dati bolniku zdravilo za lajšanje bolečin čeprav ve, da bo le to kasneje slabo delovalo na njegovo telo?</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V mnogih poklicih poskušajo napisati seznam stvari, ki bi bile dobre in moralne in tiste, ki to niso.</a:t>
            </a:r>
          </a:p>
          <a:p>
            <a:pPr eaLnBrk="1" hangingPunct="1">
              <a:buFont typeface="Courier New" pitchFamily="49" charset="0"/>
              <a:buChar char="o"/>
            </a:pPr>
            <a:endParaRPr lang="sl-SI" smtClean="0"/>
          </a:p>
          <a:p>
            <a:pPr eaLnBrk="1" hangingPunct="1">
              <a:buFont typeface="Courier New" pitchFamily="49" charset="0"/>
              <a:buChar char="o"/>
            </a:pPr>
            <a:endParaRPr lang="en-US" smtClean="0"/>
          </a:p>
        </p:txBody>
      </p:sp>
      <p:pic>
        <p:nvPicPr>
          <p:cNvPr id="18434" name="Picture 2" descr="C:\Documents and Settings\Iztok\My Documents\PETRA!\doctor-picture.jpg"/>
          <p:cNvPicPr>
            <a:picLocks noChangeAspect="1" noChangeArrowheads="1"/>
          </p:cNvPicPr>
          <p:nvPr/>
        </p:nvPicPr>
        <p:blipFill>
          <a:blip r:embed="rId2" cstate="print">
            <a:lum bright="-10000"/>
          </a:blip>
          <a:srcRect/>
          <a:stretch>
            <a:fillRect/>
          </a:stretch>
        </p:blipFill>
        <p:spPr bwMode="auto">
          <a:xfrm>
            <a:off x="5572125" y="1285875"/>
            <a:ext cx="3211513" cy="4929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457200" y="214313"/>
            <a:ext cx="8229600" cy="6240462"/>
          </a:xfrm>
        </p:spPr>
        <p:txBody>
          <a:bodyPr/>
          <a:lstStyle/>
          <a:p>
            <a:pPr eaLnBrk="1" hangingPunct="1">
              <a:buFont typeface="Courier New" pitchFamily="49" charset="0"/>
              <a:buChar char="o"/>
            </a:pPr>
            <a:r>
              <a:rPr lang="sl-SI" sz="2400" smtClean="0"/>
              <a:t>Premisleku o moralnih uprašanjih rečemo </a:t>
            </a:r>
            <a:r>
              <a:rPr lang="sl-SI" sz="2400" u="sng" smtClean="0"/>
              <a:t>etični premislek.</a:t>
            </a:r>
          </a:p>
          <a:p>
            <a:pPr eaLnBrk="1" hangingPunct="1">
              <a:buFont typeface="Courier New" pitchFamily="49" charset="0"/>
              <a:buChar char="o"/>
            </a:pPr>
            <a:endParaRPr lang="sl-SI" sz="2400" i="1" u="sng" smtClean="0"/>
          </a:p>
          <a:p>
            <a:pPr eaLnBrk="1" hangingPunct="1">
              <a:buFont typeface="Courier New" pitchFamily="49" charset="0"/>
              <a:buChar char="o"/>
            </a:pPr>
            <a:endParaRPr lang="sl-SI" sz="2400" i="1" u="sng" smtClean="0"/>
          </a:p>
          <a:p>
            <a:pPr eaLnBrk="1" hangingPunct="1">
              <a:buFont typeface="Courier New" pitchFamily="49" charset="0"/>
              <a:buChar char="o"/>
            </a:pPr>
            <a:endParaRPr lang="sl-SI" sz="2400" i="1" u="sng" smtClean="0"/>
          </a:p>
          <a:p>
            <a:pPr eaLnBrk="1" hangingPunct="1">
              <a:buFont typeface="Wingdings 2" pitchFamily="18" charset="2"/>
              <a:buNone/>
            </a:pPr>
            <a:endParaRPr lang="sl-SI" sz="2400" i="1" u="sng" smtClean="0"/>
          </a:p>
          <a:p>
            <a:pPr eaLnBrk="1" hangingPunct="1">
              <a:buFont typeface="Courier New" pitchFamily="49" charset="0"/>
              <a:buChar char="o"/>
            </a:pPr>
            <a:endParaRPr lang="sl-SI" sz="2400" i="1" u="sng" smtClean="0"/>
          </a:p>
          <a:p>
            <a:pPr eaLnBrk="1" hangingPunct="1">
              <a:buFont typeface="Courier New" pitchFamily="49" charset="0"/>
              <a:buChar char="o"/>
            </a:pPr>
            <a:r>
              <a:rPr lang="sl-SI" sz="2400" smtClean="0"/>
              <a:t>Seznamu moralnih pravil pa rečemo </a:t>
            </a:r>
            <a:r>
              <a:rPr lang="sl-SI" sz="2400" u="sng" smtClean="0"/>
              <a:t>etični kodeks.</a:t>
            </a:r>
            <a:endParaRPr lang="sl-SI" sz="2400" smtClean="0"/>
          </a:p>
        </p:txBody>
      </p:sp>
      <p:pic>
        <p:nvPicPr>
          <p:cNvPr id="19458" name="Picture 2" descr="C:\Documents and Settings\Iztok\My Documents\PETRA!\img.jpg"/>
          <p:cNvPicPr>
            <a:picLocks noChangeAspect="1" noChangeArrowheads="1"/>
          </p:cNvPicPr>
          <p:nvPr/>
        </p:nvPicPr>
        <p:blipFill>
          <a:blip r:embed="rId2" cstate="print"/>
          <a:srcRect/>
          <a:stretch>
            <a:fillRect/>
          </a:stretch>
        </p:blipFill>
        <p:spPr bwMode="auto">
          <a:xfrm>
            <a:off x="2643188" y="928688"/>
            <a:ext cx="5143500"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59" name="Picture 3" descr="C:\Documents and Settings\Iztok\My Documents\PETRA!\stranska.gif"/>
          <p:cNvPicPr>
            <a:picLocks noChangeAspect="1" noChangeArrowheads="1"/>
          </p:cNvPicPr>
          <p:nvPr/>
        </p:nvPicPr>
        <p:blipFill>
          <a:blip r:embed="rId3" cstate="print"/>
          <a:srcRect/>
          <a:stretch>
            <a:fillRect/>
          </a:stretch>
        </p:blipFill>
        <p:spPr bwMode="auto">
          <a:xfrm>
            <a:off x="2714625" y="3929063"/>
            <a:ext cx="5072063" cy="2419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ČLOVEŠKA VEST</a:t>
            </a:r>
            <a:endParaRPr lang="en-US" dirty="0">
              <a:solidFill>
                <a:schemeClr val="accent1">
                  <a:tint val="83000"/>
                  <a:satMod val="150000"/>
                </a:schemeClr>
              </a:solidFill>
            </a:endParaRPr>
          </a:p>
        </p:txBody>
      </p:sp>
      <p:sp>
        <p:nvSpPr>
          <p:cNvPr id="68610" name="Content Placeholder 2"/>
          <p:cNvSpPr>
            <a:spLocks noGrp="1"/>
          </p:cNvSpPr>
          <p:nvPr>
            <p:ph idx="1"/>
          </p:nvPr>
        </p:nvSpPr>
        <p:spPr>
          <a:xfrm>
            <a:off x="500063" y="1571625"/>
            <a:ext cx="4500562" cy="4929188"/>
          </a:xfrm>
        </p:spPr>
        <p:txBody>
          <a:bodyPr/>
          <a:lstStyle/>
          <a:p>
            <a:pPr eaLnBrk="1" hangingPunct="1">
              <a:buFont typeface="Courier New" pitchFamily="49" charset="0"/>
              <a:buChar char="o"/>
            </a:pPr>
            <a:r>
              <a:rPr lang="sl-SI" sz="2400" smtClean="0"/>
              <a:t>Pogosto pa niti kodeks ne pripomore k pravi odločitvi ampak se moramo odločiti sami in po svoji vesti.</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Včasih nam to uspe, spet drugič ne. Iz napak, ki jih delamo pri tem pa se nekaj naučimo.</a:t>
            </a:r>
            <a:endParaRPr lang="en-US" sz="2400" smtClean="0"/>
          </a:p>
        </p:txBody>
      </p:sp>
      <p:pic>
        <p:nvPicPr>
          <p:cNvPr id="20483" name="Picture 3" descr="C:\Documents and Settings\Iztok\My Documents\PETRA!\morality-signpost.jpg"/>
          <p:cNvPicPr>
            <a:picLocks noChangeAspect="1" noChangeArrowheads="1"/>
          </p:cNvPicPr>
          <p:nvPr/>
        </p:nvPicPr>
        <p:blipFill>
          <a:blip r:embed="rId2" cstate="print"/>
          <a:srcRect/>
          <a:stretch>
            <a:fillRect/>
          </a:stretch>
        </p:blipFill>
        <p:spPr bwMode="auto">
          <a:xfrm>
            <a:off x="5000625" y="1285875"/>
            <a:ext cx="3810000" cy="526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OKOLJE</a:t>
            </a:r>
            <a:endParaRPr lang="en-US" dirty="0">
              <a:solidFill>
                <a:schemeClr val="accent1">
                  <a:tint val="83000"/>
                  <a:satMod val="150000"/>
                </a:schemeClr>
              </a:solidFill>
            </a:endParaRPr>
          </a:p>
        </p:txBody>
      </p:sp>
      <p:sp>
        <p:nvSpPr>
          <p:cNvPr id="69634" name="Content Placeholder 2"/>
          <p:cNvSpPr>
            <a:spLocks noGrp="1"/>
          </p:cNvSpPr>
          <p:nvPr>
            <p:ph idx="1"/>
          </p:nvPr>
        </p:nvSpPr>
        <p:spPr>
          <a:xfrm>
            <a:off x="457200" y="1882775"/>
            <a:ext cx="8229600" cy="4572000"/>
          </a:xfrm>
        </p:spPr>
        <p:txBody>
          <a:bodyPr/>
          <a:lstStyle/>
          <a:p>
            <a:pPr eaLnBrk="1" hangingPunct="1">
              <a:buFont typeface="Courier New" pitchFamily="49" charset="0"/>
              <a:buChar char="o"/>
            </a:pPr>
            <a:r>
              <a:rPr lang="sl-SI" sz="2400" smtClean="0"/>
              <a:t>Odločitev kako bomo ravnali z okoljem je seveda naša. </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Lahko se odločimo, da bomo do njega prijazni ter, da ga bomo izkoriščali le za potrebe, ki jih nujno potrebujemo.</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Lahko pa pustimo, da okolje še naprej propada, ampak moramo vedeti, da s tem propadamo tudi mi.</a:t>
            </a:r>
            <a:endParaRPr lang="en-US" sz="2400" smtClean="0"/>
          </a:p>
        </p:txBody>
      </p:sp>
    </p:spTree>
  </p:cSld>
  <p:clrMapOvr>
    <a:masterClrMapping/>
  </p:clrMapOvr>
  <p:transition>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TURIZEM</a:t>
            </a:r>
            <a:endParaRPr lang="en-US" dirty="0">
              <a:solidFill>
                <a:schemeClr val="accent1">
                  <a:tint val="83000"/>
                  <a:satMod val="150000"/>
                </a:schemeClr>
              </a:solidFill>
            </a:endParaRPr>
          </a:p>
        </p:txBody>
      </p:sp>
      <p:sp>
        <p:nvSpPr>
          <p:cNvPr id="70658" name="Content Placeholder 2"/>
          <p:cNvSpPr>
            <a:spLocks noGrp="1"/>
          </p:cNvSpPr>
          <p:nvPr>
            <p:ph idx="1"/>
          </p:nvPr>
        </p:nvSpPr>
        <p:spPr>
          <a:xfrm>
            <a:off x="428625" y="1357313"/>
            <a:ext cx="8229600" cy="4572000"/>
          </a:xfrm>
        </p:spPr>
        <p:txBody>
          <a:bodyPr/>
          <a:lstStyle/>
          <a:p>
            <a:pPr eaLnBrk="1" hangingPunct="1">
              <a:buFont typeface="Courier New" pitchFamily="49" charset="0"/>
              <a:buChar char="o"/>
            </a:pPr>
            <a:r>
              <a:rPr lang="sl-SI" sz="2400" smtClean="0"/>
              <a:t>Slovenija bo v prihodnjih letih vedno bolj in bolj razvijala turizem.</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Ker imamo veliko naravnih lepot ( Bohinjsko, Blejsko jezero itd. ) je to zelo primerna rešitev, moramo pa se odločiti kateremu turizmu bomo dali prednost?</a:t>
            </a:r>
            <a:endParaRPr lang="en-US" sz="2400" smtClean="0"/>
          </a:p>
        </p:txBody>
      </p:sp>
      <p:pic>
        <p:nvPicPr>
          <p:cNvPr id="21506" name="Picture 2" descr="C:\Documents and Settings\Iztok\My Documents\PETRA!\633581013838670205_2.jpg"/>
          <p:cNvPicPr>
            <a:picLocks noChangeAspect="1" noChangeArrowheads="1"/>
          </p:cNvPicPr>
          <p:nvPr/>
        </p:nvPicPr>
        <p:blipFill>
          <a:blip r:embed="rId2" cstate="print"/>
          <a:srcRect/>
          <a:stretch>
            <a:fillRect/>
          </a:stretch>
        </p:blipFill>
        <p:spPr bwMode="auto">
          <a:xfrm>
            <a:off x="857250" y="3857625"/>
            <a:ext cx="3500438" cy="2828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07" name="Picture 3" descr="C:\Documents and Settings\Iztok\My Documents\PETRA!\turizemVelka.jpg"/>
          <p:cNvPicPr>
            <a:picLocks noChangeAspect="1" noChangeArrowheads="1"/>
          </p:cNvPicPr>
          <p:nvPr/>
        </p:nvPicPr>
        <p:blipFill>
          <a:blip r:embed="rId3" cstate="print"/>
          <a:srcRect/>
          <a:stretch>
            <a:fillRect/>
          </a:stretch>
        </p:blipFill>
        <p:spPr bwMode="auto">
          <a:xfrm>
            <a:off x="4714875" y="3857625"/>
            <a:ext cx="3786188" cy="2840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MNOŽIČNI TURIZEM</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428750"/>
            <a:ext cx="5114925" cy="5026025"/>
          </a:xfrm>
        </p:spPr>
        <p:txBody>
          <a:bodyPr>
            <a:normAutofit lnSpcReduction="10000"/>
          </a:bodyPr>
          <a:lstStyle/>
          <a:p>
            <a:pPr marL="448056" indent="-384048" eaLnBrk="1" fontAlgn="auto" hangingPunct="1">
              <a:spcAft>
                <a:spcPts val="0"/>
              </a:spcAft>
              <a:buFont typeface="Courier New" pitchFamily="49" charset="0"/>
              <a:buChar char="o"/>
              <a:defRPr/>
            </a:pPr>
            <a:r>
              <a:rPr lang="sl-SI" sz="2400" dirty="0" smtClean="0"/>
              <a:t>Ima veliko slabih posledic tako za okolje kot za ljudi, ki živijo v takem okolju.</a:t>
            </a:r>
          </a:p>
          <a:p>
            <a:pPr marL="448056" indent="-384048" eaLnBrk="1" fontAlgn="auto" hangingPunct="1">
              <a:spcAft>
                <a:spcPts val="0"/>
              </a:spcAft>
              <a:buFont typeface="Courier New" pitchFamily="49" charset="0"/>
              <a:buChar char="o"/>
              <a:defRPr/>
            </a:pPr>
            <a:endParaRPr lang="sl-SI" sz="2400" dirty="0" smtClean="0"/>
          </a:p>
          <a:p>
            <a:pPr marL="448056" indent="-384048" eaLnBrk="1" fontAlgn="auto" hangingPunct="1">
              <a:spcAft>
                <a:spcPts val="0"/>
              </a:spcAft>
              <a:buFont typeface="Courier New" pitchFamily="49" charset="0"/>
              <a:buChar char="o"/>
              <a:defRPr/>
            </a:pPr>
            <a:r>
              <a:rPr lang="sl-SI" sz="2400" dirty="0" smtClean="0"/>
              <a:t>Velika turistična mesta in obale imajo ogromno odplak.</a:t>
            </a:r>
          </a:p>
          <a:p>
            <a:pPr marL="448056" indent="-384048" eaLnBrk="1" fontAlgn="auto" hangingPunct="1">
              <a:spcAft>
                <a:spcPts val="0"/>
              </a:spcAft>
              <a:buFont typeface="Courier New" pitchFamily="49" charset="0"/>
              <a:buChar char="o"/>
              <a:defRPr/>
            </a:pPr>
            <a:endParaRPr lang="sl-SI" sz="2400" dirty="0" smtClean="0"/>
          </a:p>
          <a:p>
            <a:pPr marL="448056" indent="-384048" eaLnBrk="1" fontAlgn="auto" hangingPunct="1">
              <a:spcAft>
                <a:spcPts val="0"/>
              </a:spcAft>
              <a:buFont typeface="Courier New" pitchFamily="49" charset="0"/>
              <a:buChar char="o"/>
              <a:defRPr/>
            </a:pPr>
            <a:r>
              <a:rPr lang="sl-SI" sz="2400" dirty="0" smtClean="0"/>
              <a:t>Velika pozidava močno spremeni pokrajino. </a:t>
            </a:r>
          </a:p>
          <a:p>
            <a:pPr marL="448056" indent="-384048" eaLnBrk="1" fontAlgn="auto" hangingPunct="1">
              <a:spcAft>
                <a:spcPts val="0"/>
              </a:spcAft>
              <a:buFont typeface="Courier New" pitchFamily="49" charset="0"/>
              <a:buChar char="o"/>
              <a:defRPr/>
            </a:pPr>
            <a:endParaRPr lang="sl-SI" sz="2400" dirty="0" smtClean="0"/>
          </a:p>
          <a:p>
            <a:pPr marL="448056" indent="-384048" eaLnBrk="1" fontAlgn="auto" hangingPunct="1">
              <a:spcAft>
                <a:spcPts val="0"/>
              </a:spcAft>
              <a:buFont typeface="Courier New" pitchFamily="49" charset="0"/>
              <a:buChar char="o"/>
              <a:defRPr/>
            </a:pPr>
            <a:r>
              <a:rPr lang="sl-SI" sz="2400" dirty="0" smtClean="0"/>
              <a:t>Življenja domačinov se morajo povsem prilagoditi zahtevam, ki jih imajo turisti.</a:t>
            </a:r>
            <a:endParaRPr lang="en-US" sz="2400" dirty="0"/>
          </a:p>
        </p:txBody>
      </p:sp>
      <p:pic>
        <p:nvPicPr>
          <p:cNvPr id="22530" name="Picture 2" descr="C:\Documents and Settings\Iztok\My Documents\PETRA!\imagesCA934UPQ.jpg"/>
          <p:cNvPicPr>
            <a:picLocks noChangeAspect="1" noChangeArrowheads="1"/>
          </p:cNvPicPr>
          <p:nvPr/>
        </p:nvPicPr>
        <p:blipFill>
          <a:blip r:embed="rId2" cstate="print"/>
          <a:srcRect/>
          <a:stretch>
            <a:fillRect/>
          </a:stretch>
        </p:blipFill>
        <p:spPr bwMode="auto">
          <a:xfrm>
            <a:off x="6072188" y="3714750"/>
            <a:ext cx="2643187" cy="291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1" name="Picture 3" descr="C:\Documents and Settings\Iztok\My Documents\PETRA!\img1176y0eo.jpg"/>
          <p:cNvPicPr>
            <a:picLocks noChangeAspect="1" noChangeArrowheads="1"/>
          </p:cNvPicPr>
          <p:nvPr/>
        </p:nvPicPr>
        <p:blipFill>
          <a:blip r:embed="rId3" cstate="print"/>
          <a:srcRect/>
          <a:stretch>
            <a:fillRect/>
          </a:stretch>
        </p:blipFill>
        <p:spPr bwMode="auto">
          <a:xfrm>
            <a:off x="5715000" y="1143000"/>
            <a:ext cx="3238500"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“MEHKI”  TURIZEM</a:t>
            </a:r>
            <a:endParaRPr lang="en-US" dirty="0">
              <a:solidFill>
                <a:schemeClr val="accent1">
                  <a:tint val="83000"/>
                  <a:satMod val="150000"/>
                </a:schemeClr>
              </a:solidFill>
            </a:endParaRPr>
          </a:p>
        </p:txBody>
      </p:sp>
      <p:sp>
        <p:nvSpPr>
          <p:cNvPr id="72706" name="Content Placeholder 2"/>
          <p:cNvSpPr>
            <a:spLocks noGrp="1"/>
          </p:cNvSpPr>
          <p:nvPr>
            <p:ph idx="1"/>
          </p:nvPr>
        </p:nvSpPr>
        <p:spPr>
          <a:xfrm>
            <a:off x="428625" y="1285875"/>
            <a:ext cx="8229600" cy="4572000"/>
          </a:xfrm>
        </p:spPr>
        <p:txBody>
          <a:bodyPr/>
          <a:lstStyle/>
          <a:p>
            <a:pPr eaLnBrk="1" hangingPunct="1">
              <a:buFont typeface="Courier New" pitchFamily="49" charset="0"/>
              <a:buChar char="o"/>
            </a:pPr>
            <a:r>
              <a:rPr lang="sl-SI" sz="2400" smtClean="0"/>
              <a:t>Ta vrsta turizma ni tako škodljiva ne za okolje ne za ljudi.</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O mehkem turizmu govorimo, če turisti stanujejo v majhnih hotelih, ki so raztreseni po deželi. Se malo vozijo s svojimi avtomobili. Se prilagajajo domačinov in spoštujejo njihovo kulturo in navade.</a:t>
            </a:r>
            <a:endParaRPr lang="en-US" sz="2400" smtClean="0"/>
          </a:p>
        </p:txBody>
      </p:sp>
      <p:pic>
        <p:nvPicPr>
          <p:cNvPr id="23554" name="Picture 2" descr="C:\Documents and Settings\Iztok\My Documents\PETRA!\604.jpg"/>
          <p:cNvPicPr>
            <a:picLocks noChangeAspect="1" noChangeArrowheads="1"/>
          </p:cNvPicPr>
          <p:nvPr/>
        </p:nvPicPr>
        <p:blipFill>
          <a:blip r:embed="rId2" cstate="print"/>
          <a:srcRect/>
          <a:stretch>
            <a:fillRect/>
          </a:stretch>
        </p:blipFill>
        <p:spPr bwMode="auto">
          <a:xfrm>
            <a:off x="1500188" y="4214813"/>
            <a:ext cx="5857875"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CIVILNA DRUŽBA</a:t>
            </a:r>
            <a:endParaRPr lang="en-US" dirty="0">
              <a:solidFill>
                <a:schemeClr val="accent1">
                  <a:tint val="83000"/>
                  <a:satMod val="150000"/>
                </a:schemeClr>
              </a:solidFill>
            </a:endParaRPr>
          </a:p>
        </p:txBody>
      </p:sp>
      <p:sp>
        <p:nvSpPr>
          <p:cNvPr id="3" name="Content Placeholder 2"/>
          <p:cNvSpPr>
            <a:spLocks noGrp="1"/>
          </p:cNvSpPr>
          <p:nvPr>
            <p:ph idx="1"/>
          </p:nvPr>
        </p:nvSpPr>
        <p:spPr>
          <a:xfrm>
            <a:off x="285750" y="1428750"/>
            <a:ext cx="4929188" cy="5072063"/>
          </a:xfrm>
        </p:spPr>
        <p:txBody>
          <a:bodyPr>
            <a:normAutofit fontScale="92500" lnSpcReduction="10000"/>
          </a:bodyPr>
          <a:lstStyle/>
          <a:p>
            <a:pPr marL="448056" indent="-384048" eaLnBrk="1" fontAlgn="auto" hangingPunct="1">
              <a:spcAft>
                <a:spcPts val="0"/>
              </a:spcAft>
              <a:buFont typeface="Courier New" pitchFamily="49" charset="0"/>
              <a:buChar char="o"/>
              <a:defRPr/>
            </a:pPr>
            <a:r>
              <a:rPr lang="sl-SI" sz="2400" dirty="0" smtClean="0"/>
              <a:t>Mnogo odločitev kako se bodo stvari odvijale sprejemajo politiki.</a:t>
            </a:r>
          </a:p>
          <a:p>
            <a:pPr marL="448056" indent="-384048" eaLnBrk="1" fontAlgn="auto" hangingPunct="1">
              <a:spcAft>
                <a:spcPts val="0"/>
              </a:spcAft>
              <a:buFont typeface="Courier New" pitchFamily="49" charset="0"/>
              <a:buChar char="o"/>
              <a:defRPr/>
            </a:pPr>
            <a:endParaRPr lang="sl-SI" sz="2400" dirty="0" smtClean="0"/>
          </a:p>
          <a:p>
            <a:pPr marL="448056" indent="-384048" eaLnBrk="1" fontAlgn="auto" hangingPunct="1">
              <a:spcAft>
                <a:spcPts val="0"/>
              </a:spcAft>
              <a:buFont typeface="Courier New" pitchFamily="49" charset="0"/>
              <a:buChar char="o"/>
              <a:defRPr/>
            </a:pPr>
            <a:r>
              <a:rPr lang="sl-SI" sz="2400" dirty="0" smtClean="0"/>
              <a:t>Seveda pa lahko tudi mi pripomoremo k njihovi odločitvi.</a:t>
            </a:r>
          </a:p>
          <a:p>
            <a:pPr marL="448056" indent="-384048" eaLnBrk="1" fontAlgn="auto" hangingPunct="1">
              <a:spcAft>
                <a:spcPts val="0"/>
              </a:spcAft>
              <a:buFont typeface="Courier New" pitchFamily="49" charset="0"/>
              <a:buChar char="o"/>
              <a:defRPr/>
            </a:pPr>
            <a:endParaRPr lang="sl-SI" sz="2400" dirty="0" smtClean="0"/>
          </a:p>
          <a:p>
            <a:pPr marL="448056" indent="-384048" eaLnBrk="1" fontAlgn="auto" hangingPunct="1">
              <a:spcAft>
                <a:spcPts val="0"/>
              </a:spcAft>
              <a:buFont typeface="Courier New" pitchFamily="49" charset="0"/>
              <a:buChar char="o"/>
              <a:defRPr/>
            </a:pPr>
            <a:r>
              <a:rPr lang="sl-SI" sz="2400" dirty="0" smtClean="0"/>
              <a:t>Včasih se tudi povežejo v skupine ter poskušajo preprečiti določeno stvar npr. (gradnjo).</a:t>
            </a:r>
          </a:p>
          <a:p>
            <a:pPr marL="448056" indent="-384048" eaLnBrk="1" fontAlgn="auto" hangingPunct="1">
              <a:spcAft>
                <a:spcPts val="0"/>
              </a:spcAft>
              <a:buFont typeface="Courier New" pitchFamily="49" charset="0"/>
              <a:buChar char="o"/>
              <a:defRPr/>
            </a:pPr>
            <a:endParaRPr lang="sl-SI" sz="2400" dirty="0" smtClean="0"/>
          </a:p>
          <a:p>
            <a:pPr marL="448056" indent="-384048" eaLnBrk="1" fontAlgn="auto" hangingPunct="1">
              <a:spcAft>
                <a:spcPts val="0"/>
              </a:spcAft>
              <a:buFont typeface="Courier New" pitchFamily="49" charset="0"/>
              <a:buChar char="o"/>
              <a:defRPr/>
            </a:pPr>
            <a:r>
              <a:rPr lang="sl-SI" sz="2400" dirty="0" smtClean="0"/>
              <a:t>Takim skupinam pravimo </a:t>
            </a:r>
            <a:r>
              <a:rPr lang="sl-SI" sz="2400" u="sng" dirty="0" smtClean="0"/>
              <a:t>civilna družba.</a:t>
            </a:r>
            <a:endParaRPr lang="en-US" sz="2400" dirty="0"/>
          </a:p>
        </p:txBody>
      </p:sp>
      <p:pic>
        <p:nvPicPr>
          <p:cNvPr id="24578" name="Picture 2" descr="C:\Documents and Settings\Iztok\My Documents\PETRA!\Mirni-Protesti_36.jpg"/>
          <p:cNvPicPr>
            <a:picLocks noChangeAspect="1" noChangeArrowheads="1"/>
          </p:cNvPicPr>
          <p:nvPr/>
        </p:nvPicPr>
        <p:blipFill>
          <a:blip r:embed="rId2" cstate="print"/>
          <a:srcRect/>
          <a:stretch>
            <a:fillRect/>
          </a:stretch>
        </p:blipFill>
        <p:spPr bwMode="auto">
          <a:xfrm>
            <a:off x="5643563" y="1714500"/>
            <a:ext cx="3143250" cy="4500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      KAKO REŠITI TEŽAVO?</a:t>
            </a:r>
            <a:endParaRPr lang="en-US" dirty="0">
              <a:solidFill>
                <a:schemeClr val="accent1">
                  <a:tint val="83000"/>
                  <a:satMod val="150000"/>
                </a:schemeClr>
              </a:solidFill>
            </a:endParaRPr>
          </a:p>
        </p:txBody>
      </p:sp>
      <p:sp>
        <p:nvSpPr>
          <p:cNvPr id="19458" name="Content Placeholder 2"/>
          <p:cNvSpPr>
            <a:spLocks noGrp="1"/>
          </p:cNvSpPr>
          <p:nvPr>
            <p:ph idx="1"/>
          </p:nvPr>
        </p:nvSpPr>
        <p:spPr>
          <a:xfrm>
            <a:off x="457200" y="1882775"/>
            <a:ext cx="5186363" cy="4760913"/>
          </a:xfrm>
        </p:spPr>
        <p:txBody>
          <a:bodyPr/>
          <a:lstStyle/>
          <a:p>
            <a:pPr marL="577850" indent="-514350" eaLnBrk="1" hangingPunct="1">
              <a:buFont typeface="Century Gothic" pitchFamily="34" charset="0"/>
              <a:buAutoNum type="arabicPeriod"/>
            </a:pPr>
            <a:r>
              <a:rPr lang="sl-SI" sz="2400" smtClean="0"/>
              <a:t>Hladilnikom bi se težko odrekli.</a:t>
            </a:r>
          </a:p>
          <a:p>
            <a:pPr marL="577850" indent="-514350" eaLnBrk="1" hangingPunct="1">
              <a:buFont typeface="Century Gothic" pitchFamily="34" charset="0"/>
              <a:buAutoNum type="arabicPeriod"/>
            </a:pPr>
            <a:endParaRPr lang="sl-SI" sz="2400" smtClean="0"/>
          </a:p>
          <a:p>
            <a:pPr marL="577850" indent="-514350" eaLnBrk="1" hangingPunct="1">
              <a:buFont typeface="Century Gothic" pitchFamily="34" charset="0"/>
              <a:buAutoNum type="arabicPeriod"/>
            </a:pPr>
            <a:r>
              <a:rPr lang="sl-SI" sz="2400" smtClean="0"/>
              <a:t>Cena novih bolj primernih je dražja od starih.</a:t>
            </a:r>
          </a:p>
          <a:p>
            <a:pPr marL="577850" indent="-514350" eaLnBrk="1" hangingPunct="1">
              <a:buFont typeface="Courier New" pitchFamily="49" charset="0"/>
              <a:buChar char="o"/>
            </a:pPr>
            <a:endParaRPr lang="sl-SI" sz="2400" smtClean="0"/>
          </a:p>
          <a:p>
            <a:pPr marL="577850" indent="-514350" eaLnBrk="1" hangingPunct="1">
              <a:buFont typeface="Courier New" pitchFamily="49" charset="0"/>
              <a:buChar char="o"/>
            </a:pPr>
            <a:r>
              <a:rPr lang="sl-SI" sz="2400" smtClean="0"/>
              <a:t>Vprašanje pa je seveda ; Bodo ljudje pripravljeni odšteti več denarja za na videz popolnoma enak hladilnik?</a:t>
            </a:r>
          </a:p>
        </p:txBody>
      </p:sp>
      <p:pic>
        <p:nvPicPr>
          <p:cNvPr id="7170" name="Picture 2" descr="C:\Documents and Settings\Iztok\My Documents\My Pictures\radio_aktual_denar_copy1.jpg"/>
          <p:cNvPicPr>
            <a:picLocks noChangeAspect="1" noChangeArrowheads="1"/>
          </p:cNvPicPr>
          <p:nvPr/>
        </p:nvPicPr>
        <p:blipFill>
          <a:blip r:embed="rId2" cstate="print"/>
          <a:srcRect/>
          <a:stretch>
            <a:fillRect/>
          </a:stretch>
        </p:blipFill>
        <p:spPr bwMode="auto">
          <a:xfrm>
            <a:off x="5857875" y="1857375"/>
            <a:ext cx="3000375" cy="400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NAŠ ŽIVLJENSKI SLOG</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92500" lnSpcReduction="20000"/>
          </a:bodyPr>
          <a:lstStyle/>
          <a:p>
            <a:pPr marL="448056" indent="-384048" eaLnBrk="1" fontAlgn="auto" hangingPunct="1">
              <a:spcAft>
                <a:spcPts val="0"/>
              </a:spcAft>
              <a:buFont typeface="Courier New" pitchFamily="49" charset="0"/>
              <a:buChar char="o"/>
              <a:defRPr/>
            </a:pPr>
            <a:r>
              <a:rPr lang="sl-SI" dirty="0" smtClean="0"/>
              <a:t>Vsak posameznik se lahko odloči kako bo živel.</a:t>
            </a:r>
          </a:p>
          <a:p>
            <a:pPr marL="448056" indent="-384048" eaLnBrk="1" fontAlgn="auto" hangingPunct="1">
              <a:spcAft>
                <a:spcPts val="0"/>
              </a:spcAft>
              <a:buFont typeface="Courier New" pitchFamily="49" charset="0"/>
              <a:buChar char="o"/>
              <a:defRPr/>
            </a:pPr>
            <a:r>
              <a:rPr lang="sl-SI" dirty="0" smtClean="0"/>
              <a:t>Življenski slog je sestavljen iz različnih odločitev za katere se odločimo sami.</a:t>
            </a:r>
          </a:p>
          <a:p>
            <a:pPr marL="448056" indent="-384048" eaLnBrk="1" fontAlgn="auto" hangingPunct="1">
              <a:spcAft>
                <a:spcPts val="0"/>
              </a:spcAft>
              <a:buFont typeface="Courier New" pitchFamily="49" charset="0"/>
              <a:buChar char="o"/>
              <a:defRPr/>
            </a:pPr>
            <a:r>
              <a:rPr lang="sl-SI" dirty="0" smtClean="0"/>
              <a:t>To so :</a:t>
            </a:r>
          </a:p>
          <a:p>
            <a:pPr marL="448056" indent="-384048" eaLnBrk="1" fontAlgn="auto" hangingPunct="1">
              <a:spcAft>
                <a:spcPts val="0"/>
              </a:spcAft>
              <a:buFont typeface="Wingdings 2"/>
              <a:buNone/>
              <a:defRPr/>
            </a:pPr>
            <a:r>
              <a:rPr lang="sl-SI" dirty="0" smtClean="0"/>
              <a:t>    - kako bomo opremili stanovanje</a:t>
            </a:r>
          </a:p>
          <a:p>
            <a:pPr marL="448056" indent="-384048" eaLnBrk="1" fontAlgn="auto" hangingPunct="1">
              <a:spcAft>
                <a:spcPts val="0"/>
              </a:spcAft>
              <a:buFont typeface="Wingdings 2"/>
              <a:buNone/>
              <a:defRPr/>
            </a:pPr>
            <a:r>
              <a:rPr lang="sl-SI" dirty="0" smtClean="0"/>
              <a:t>    - kako se bomo oblačili</a:t>
            </a:r>
          </a:p>
          <a:p>
            <a:pPr marL="448056" indent="-384048" eaLnBrk="1" fontAlgn="auto" hangingPunct="1">
              <a:spcAft>
                <a:spcPts val="0"/>
              </a:spcAft>
              <a:buFont typeface="Wingdings 2"/>
              <a:buNone/>
              <a:defRPr/>
            </a:pPr>
            <a:r>
              <a:rPr lang="sl-SI" dirty="0" smtClean="0"/>
              <a:t>    - katere prijatelje si bomo izbrali</a:t>
            </a:r>
          </a:p>
          <a:p>
            <a:pPr marL="448056" indent="-384048" eaLnBrk="1" fontAlgn="auto" hangingPunct="1">
              <a:spcAft>
                <a:spcPts val="0"/>
              </a:spcAft>
              <a:buFont typeface="Wingdings 2"/>
              <a:buNone/>
              <a:defRPr/>
            </a:pPr>
            <a:r>
              <a:rPr lang="sl-SI" dirty="0" smtClean="0"/>
              <a:t>    - ali bomo imeli družino</a:t>
            </a:r>
          </a:p>
          <a:p>
            <a:pPr marL="448056" indent="-384048" eaLnBrk="1" fontAlgn="auto" hangingPunct="1">
              <a:spcAft>
                <a:spcPts val="0"/>
              </a:spcAft>
              <a:buFont typeface="Wingdings 2"/>
              <a:buNone/>
              <a:defRPr/>
            </a:pPr>
            <a:r>
              <a:rPr lang="sl-SI" dirty="0" smtClean="0"/>
              <a:t>    - ali bomo nadaljevali z izobraževanjem</a:t>
            </a:r>
          </a:p>
          <a:p>
            <a:pPr marL="448056" indent="-384048" eaLnBrk="1" fontAlgn="auto" hangingPunct="1">
              <a:spcAft>
                <a:spcPts val="0"/>
              </a:spcAft>
              <a:buFont typeface="Wingdings 2"/>
              <a:buNone/>
              <a:defRPr/>
            </a:pPr>
            <a:r>
              <a:rPr lang="sl-SI" dirty="0" smtClean="0"/>
              <a:t>    - ali se bomo ukvarjali z športom itd.</a:t>
            </a:r>
            <a:endParaRPr lang="en-US" dirty="0"/>
          </a:p>
        </p:txBody>
      </p:sp>
    </p:spTree>
  </p:cSld>
  <p:clrMapOvr>
    <a:masterClrMapping/>
  </p:clrMapOvr>
  <p:transition>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Iztok\My Documents\PETRA!\socialmedia.bmp"/>
          <p:cNvPicPr>
            <a:picLocks noChangeAspect="1" noChangeArrowheads="1"/>
          </p:cNvPicPr>
          <p:nvPr/>
        </p:nvPicPr>
        <p:blipFill>
          <a:blip r:embed="rId2" cstate="print"/>
          <a:srcRect/>
          <a:stretch>
            <a:fillRect/>
          </a:stretch>
        </p:blipFill>
        <p:spPr bwMode="auto">
          <a:xfrm>
            <a:off x="285750" y="3714750"/>
            <a:ext cx="4429125" cy="2954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3" name="Picture 3" descr="C:\Documents and Settings\Iztok\My Documents\PETRA!\picture_269_otrok_z_zlicko_se_hrani.jpg"/>
          <p:cNvPicPr>
            <a:picLocks noChangeAspect="1" noChangeArrowheads="1"/>
          </p:cNvPicPr>
          <p:nvPr/>
        </p:nvPicPr>
        <p:blipFill>
          <a:blip r:embed="rId3" cstate="print"/>
          <a:srcRect/>
          <a:stretch>
            <a:fillRect/>
          </a:stretch>
        </p:blipFill>
        <p:spPr bwMode="auto">
          <a:xfrm>
            <a:off x="5286375" y="571500"/>
            <a:ext cx="343376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4" name="Picture 4" descr="C:\Documents and Settings\Iztok\My Documents\PETRA!\family2.png"/>
          <p:cNvPicPr>
            <a:picLocks noChangeAspect="1" noChangeArrowheads="1"/>
          </p:cNvPicPr>
          <p:nvPr/>
        </p:nvPicPr>
        <p:blipFill>
          <a:blip r:embed="rId4" cstate="print"/>
          <a:srcRect/>
          <a:stretch>
            <a:fillRect/>
          </a:stretch>
        </p:blipFill>
        <p:spPr bwMode="auto">
          <a:xfrm>
            <a:off x="214313" y="214313"/>
            <a:ext cx="4572000" cy="328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PREMISLEK</a:t>
            </a:r>
            <a:endParaRPr lang="en-US" dirty="0">
              <a:solidFill>
                <a:schemeClr val="accent1">
                  <a:tint val="83000"/>
                  <a:satMod val="150000"/>
                </a:schemeClr>
              </a:solidFill>
            </a:endParaRPr>
          </a:p>
        </p:txBody>
      </p:sp>
      <p:sp>
        <p:nvSpPr>
          <p:cNvPr id="76802" name="Content Placeholder 2"/>
          <p:cNvSpPr>
            <a:spLocks noGrp="1"/>
          </p:cNvSpPr>
          <p:nvPr>
            <p:ph idx="1"/>
          </p:nvPr>
        </p:nvSpPr>
        <p:spPr>
          <a:xfrm>
            <a:off x="457200" y="1571625"/>
            <a:ext cx="8229600" cy="4883150"/>
          </a:xfrm>
        </p:spPr>
        <p:txBody>
          <a:bodyPr/>
          <a:lstStyle/>
          <a:p>
            <a:pPr eaLnBrk="1" hangingPunct="1">
              <a:buFont typeface="Courier New" pitchFamily="49" charset="0"/>
              <a:buChar char="o"/>
            </a:pPr>
            <a:r>
              <a:rPr lang="sl-SI" sz="2600" smtClean="0"/>
              <a:t>Življenski slog pa je najbolje oblikovati tako da premislimo in upoštevamo naslednje nasvete:</a:t>
            </a:r>
          </a:p>
          <a:p>
            <a:pPr eaLnBrk="1" hangingPunct="1">
              <a:buFont typeface="Wingdings 2" pitchFamily="18" charset="2"/>
              <a:buNone/>
            </a:pPr>
            <a:endParaRPr lang="sl-SI" sz="2400" smtClean="0"/>
          </a:p>
          <a:p>
            <a:pPr eaLnBrk="1" hangingPunct="1">
              <a:buFont typeface="Wingdings 2" pitchFamily="18" charset="2"/>
              <a:buNone/>
            </a:pPr>
            <a:r>
              <a:rPr lang="sl-SI" sz="2400" smtClean="0"/>
              <a:t>   - v našem življenju ne bo toliko naglice</a:t>
            </a:r>
          </a:p>
          <a:p>
            <a:pPr eaLnBrk="1" hangingPunct="1">
              <a:buFont typeface="Wingdings 2" pitchFamily="18" charset="2"/>
              <a:buNone/>
            </a:pPr>
            <a:r>
              <a:rPr lang="sl-SI" sz="2400" smtClean="0"/>
              <a:t>   - se bomo več družili z ljudmi, ki nam kaj       pomenijo</a:t>
            </a:r>
          </a:p>
          <a:p>
            <a:pPr eaLnBrk="1" hangingPunct="1">
              <a:buFont typeface="Wingdings 2" pitchFamily="18" charset="2"/>
              <a:buNone/>
            </a:pPr>
            <a:r>
              <a:rPr lang="sl-SI" sz="2400" smtClean="0"/>
              <a:t>   - bomo ohranili telesno zdravje</a:t>
            </a:r>
          </a:p>
          <a:p>
            <a:pPr eaLnBrk="1" hangingPunct="1">
              <a:buFont typeface="Wingdings 2" pitchFamily="18" charset="2"/>
              <a:buNone/>
            </a:pPr>
            <a:r>
              <a:rPr lang="sl-SI" sz="2400" smtClean="0"/>
              <a:t>   - bomo ohranili duševno zdravje</a:t>
            </a:r>
          </a:p>
          <a:p>
            <a:pPr eaLnBrk="1" hangingPunct="1">
              <a:buFont typeface="Wingdings 2" pitchFamily="18" charset="2"/>
              <a:buNone/>
            </a:pPr>
            <a:r>
              <a:rPr lang="sl-SI" sz="2400" smtClean="0"/>
              <a:t>   - bomo izboljšali svoje telesno zdravje</a:t>
            </a:r>
          </a:p>
          <a:p>
            <a:pPr eaLnBrk="1" hangingPunct="1">
              <a:buFont typeface="Wingdings 2" pitchFamily="18" charset="2"/>
              <a:buNone/>
            </a:pPr>
            <a:r>
              <a:rPr lang="sl-SI" smtClean="0"/>
              <a:t>    </a:t>
            </a:r>
          </a:p>
        </p:txBody>
      </p:sp>
      <p:pic>
        <p:nvPicPr>
          <p:cNvPr id="26626" name="Picture 2" descr="C:\Documents and Settings\Iztok\My Documents\PETRA!\20679-zivljenjski_slog.jpg"/>
          <p:cNvPicPr>
            <a:picLocks noChangeAspect="1" noChangeArrowheads="1"/>
          </p:cNvPicPr>
          <p:nvPr/>
        </p:nvPicPr>
        <p:blipFill>
          <a:blip r:embed="rId2" cstate="print">
            <a:lum bright="-10000"/>
          </a:blip>
          <a:srcRect/>
          <a:stretch>
            <a:fillRect/>
          </a:stretch>
        </p:blipFill>
        <p:spPr bwMode="auto">
          <a:xfrm>
            <a:off x="6643688" y="4071938"/>
            <a:ext cx="2214562" cy="2214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C:\Documents and Settings\Iztok\My Documents\PETRA!\ethics-sign1-778814.jpg"/>
          <p:cNvPicPr>
            <a:picLocks noChangeAspect="1" noChangeArrowheads="1"/>
          </p:cNvPicPr>
          <p:nvPr/>
        </p:nvPicPr>
        <p:blipFill>
          <a:blip r:embed="rId2" cstate="print"/>
          <a:srcRect/>
          <a:stretch>
            <a:fillRect/>
          </a:stretch>
        </p:blipFill>
        <p:spPr bwMode="auto">
          <a:xfrm>
            <a:off x="4381500" y="0"/>
            <a:ext cx="4762500" cy="3286125"/>
          </a:xfrm>
          <a:prstGeom prst="rect">
            <a:avLst/>
          </a:prstGeom>
          <a:noFill/>
          <a:ln w="9525">
            <a:noFill/>
            <a:miter lim="800000"/>
            <a:headEnd/>
            <a:tailEnd/>
          </a:ln>
        </p:spPr>
      </p:pic>
      <p:pic>
        <p:nvPicPr>
          <p:cNvPr id="77826" name="Picture 3" descr="C:\Documents and Settings\Iztok\My Documents\PETRA!\narava2.jpg"/>
          <p:cNvPicPr>
            <a:picLocks noChangeAspect="1" noChangeArrowheads="1"/>
          </p:cNvPicPr>
          <p:nvPr/>
        </p:nvPicPr>
        <p:blipFill>
          <a:blip r:embed="rId3" cstate="print"/>
          <a:srcRect/>
          <a:stretch>
            <a:fillRect/>
          </a:stretch>
        </p:blipFill>
        <p:spPr bwMode="auto">
          <a:xfrm>
            <a:off x="0" y="0"/>
            <a:ext cx="4429125" cy="3341688"/>
          </a:xfrm>
          <a:prstGeom prst="rect">
            <a:avLst/>
          </a:prstGeom>
          <a:noFill/>
          <a:ln w="9525">
            <a:noFill/>
            <a:miter lim="800000"/>
            <a:headEnd/>
            <a:tailEnd/>
          </a:ln>
        </p:spPr>
      </p:pic>
      <p:pic>
        <p:nvPicPr>
          <p:cNvPr id="77827" name="Picture 4" descr="C:\Documents and Settings\Iztok\My Documents\PETRA!\varovanje-okolja.jpg"/>
          <p:cNvPicPr>
            <a:picLocks noChangeAspect="1" noChangeArrowheads="1"/>
          </p:cNvPicPr>
          <p:nvPr/>
        </p:nvPicPr>
        <p:blipFill>
          <a:blip r:embed="rId4" cstate="print"/>
          <a:srcRect/>
          <a:stretch>
            <a:fillRect/>
          </a:stretch>
        </p:blipFill>
        <p:spPr bwMode="auto">
          <a:xfrm>
            <a:off x="0" y="3143250"/>
            <a:ext cx="3857625" cy="3714750"/>
          </a:xfrm>
          <a:prstGeom prst="rect">
            <a:avLst/>
          </a:prstGeom>
          <a:noFill/>
          <a:ln w="9525">
            <a:noFill/>
            <a:miter lim="800000"/>
            <a:headEnd/>
            <a:tailEnd/>
          </a:ln>
        </p:spPr>
      </p:pic>
      <p:pic>
        <p:nvPicPr>
          <p:cNvPr id="77828" name="Picture 5" descr="C:\Documents and Settings\Iztok\My Documents\PETRA!\picture_40_otrok_razkustran_kaze_jezik.jpg"/>
          <p:cNvPicPr>
            <a:picLocks noChangeAspect="1" noChangeArrowheads="1"/>
          </p:cNvPicPr>
          <p:nvPr/>
        </p:nvPicPr>
        <p:blipFill>
          <a:blip r:embed="rId5" cstate="print"/>
          <a:srcRect/>
          <a:stretch>
            <a:fillRect/>
          </a:stretch>
        </p:blipFill>
        <p:spPr bwMode="auto">
          <a:xfrm>
            <a:off x="5643563" y="3143250"/>
            <a:ext cx="3500437" cy="3714750"/>
          </a:xfrm>
          <a:prstGeom prst="rect">
            <a:avLst/>
          </a:prstGeom>
          <a:noFill/>
          <a:ln w="9525">
            <a:noFill/>
            <a:miter lim="800000"/>
            <a:headEnd/>
            <a:tailEnd/>
          </a:ln>
        </p:spPr>
      </p:pic>
      <p:pic>
        <p:nvPicPr>
          <p:cNvPr id="77829" name="Picture 6" descr="C:\Documents and Settings\Iztok\My Documents\PETRA!\telefon.jpg"/>
          <p:cNvPicPr>
            <a:picLocks noChangeAspect="1" noChangeArrowheads="1"/>
          </p:cNvPicPr>
          <p:nvPr/>
        </p:nvPicPr>
        <p:blipFill>
          <a:blip r:embed="rId6" cstate="print"/>
          <a:srcRect/>
          <a:stretch>
            <a:fillRect/>
          </a:stretch>
        </p:blipFill>
        <p:spPr bwMode="auto">
          <a:xfrm>
            <a:off x="3643313" y="3143250"/>
            <a:ext cx="2500312" cy="3714750"/>
          </a:xfrm>
          <a:prstGeom prst="rect">
            <a:avLst/>
          </a:prstGeom>
          <a:noFill/>
          <a:ln w="9525">
            <a:noFill/>
            <a:miter lim="800000"/>
            <a:headEnd/>
            <a:tailEnd/>
          </a:ln>
        </p:spPr>
      </p:pic>
      <p:sp>
        <p:nvSpPr>
          <p:cNvPr id="9" name="TextBox 8"/>
          <p:cNvSpPr txBox="1"/>
          <p:nvPr/>
        </p:nvSpPr>
        <p:spPr>
          <a:xfrm>
            <a:off x="2071670" y="2214554"/>
            <a:ext cx="5643602" cy="1323439"/>
          </a:xfrm>
          <a:prstGeom prst="rect">
            <a:avLst/>
          </a:prstGeom>
          <a:noFill/>
        </p:spPr>
        <p:txBody>
          <a:bodyPr>
            <a:spAutoFit/>
          </a:bodyPr>
          <a:lstStyle/>
          <a:p>
            <a:pPr fontAlgn="auto">
              <a:spcBef>
                <a:spcPts val="0"/>
              </a:spcBef>
              <a:spcAft>
                <a:spcPts val="0"/>
              </a:spcAft>
              <a:defRPr/>
            </a:pPr>
            <a:r>
              <a:rPr lang="sl-SI"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KONEC ...</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0" s="12549" l="25098"/>
                                      </p:by>
                                    </p:animClr>
                                    <p:animClr clrSpc="hsl" dir="cw">
                                      <p:cBhvr>
                                        <p:cTn id="7" dur="500" fill="hold"/>
                                        <p:tgtEl>
                                          <p:spTgt spid="9"/>
                                        </p:tgtEl>
                                        <p:attrNameLst>
                                          <p:attrName>fillcolor</p:attrName>
                                        </p:attrNameLst>
                                      </p:cBhvr>
                                      <p:by>
                                        <p:hsl h="0" s="12549" l="25098"/>
                                      </p:by>
                                    </p:animClr>
                                    <p:animClr clrSpc="hsl" dir="cw">
                                      <p:cBhvr>
                                        <p:cTn id="8" dur="500" fill="hold"/>
                                        <p:tgtEl>
                                          <p:spTgt spid="9"/>
                                        </p:tgtEl>
                                        <p:attrNameLst>
                                          <p:attrName>stroke.color</p:attrName>
                                        </p:attrNameLst>
                                      </p:cBhvr>
                                      <p:by>
                                        <p:hsl h="0" s="12549" l="25098"/>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Viri &amp; Literatura.</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92500" lnSpcReduction="10000"/>
          </a:bodyPr>
          <a:lstStyle/>
          <a:p>
            <a:pPr marL="448056" indent="-384048" eaLnBrk="1" fontAlgn="auto" hangingPunct="1">
              <a:spcAft>
                <a:spcPts val="0"/>
              </a:spcAft>
              <a:buFont typeface="Courier New" pitchFamily="49" charset="0"/>
              <a:buChar char="o"/>
              <a:defRPr/>
            </a:pPr>
            <a:r>
              <a:rPr lang="en-US" sz="1800" dirty="0" smtClean="0">
                <a:hlinkClick r:id="rId2" action="ppaction://hlinkfile"/>
              </a:rPr>
              <a:t>&amp;tx=124&amp;ty=72&amp;page=1&amp;ndsp=22&amp;ved=1t:429,r:0,s:0</a:t>
            </a:r>
            <a:r>
              <a:rPr lang="sl-SI" sz="1800" dirty="0" smtClean="0"/>
              <a:t> </a:t>
            </a:r>
          </a:p>
          <a:p>
            <a:pPr marL="448056" indent="-384048" eaLnBrk="1" fontAlgn="auto" hangingPunct="1">
              <a:spcAft>
                <a:spcPts val="0"/>
              </a:spcAft>
              <a:buFont typeface="Courier New" pitchFamily="49" charset="0"/>
              <a:buChar char="o"/>
              <a:defRPr/>
            </a:pPr>
            <a:r>
              <a:rPr lang="sl-SI" sz="1800" dirty="0" smtClean="0">
                <a:hlinkClick r:id="rId3" action="ppaction://hlinkfile"/>
              </a:rPr>
              <a:t>&amp;dur=94&amp;hovh=261&amp;hovw=193&amp;tx=87&amp;ty=132&amp;page=1&amp;ndsp=20&amp;ved=1t:429,r:2,s:0</a:t>
            </a:r>
            <a:endParaRPr lang="sl-SI" sz="1800" dirty="0" smtClean="0"/>
          </a:p>
          <a:p>
            <a:pPr marL="448056" indent="-384048" eaLnBrk="1" fontAlgn="auto" hangingPunct="1">
              <a:spcAft>
                <a:spcPts val="0"/>
              </a:spcAft>
              <a:buFont typeface="Courier New" pitchFamily="49" charset="0"/>
              <a:buChar char="o"/>
              <a:defRPr/>
            </a:pPr>
            <a:r>
              <a:rPr lang="sl-SI" sz="1800" dirty="0" smtClean="0">
                <a:hlinkClick r:id="rId4" action="ppaction://hlinkfile"/>
              </a:rPr>
              <a:t>um=1&amp;itbs=1&amp;iact=rc&amp;dur=907&amp;page=1&amp;ndsp=19&amp;ved=1t:429,r:7,s:0&amp;tx=54&amp;ty=61</a:t>
            </a:r>
            <a:r>
              <a:rPr lang="sl-SI" sz="1800" dirty="0" smtClean="0"/>
              <a:t> </a:t>
            </a:r>
          </a:p>
          <a:p>
            <a:pPr marL="448056" indent="-384048" eaLnBrk="1" fontAlgn="auto" hangingPunct="1">
              <a:spcAft>
                <a:spcPts val="0"/>
              </a:spcAft>
              <a:buFont typeface="Courier New" pitchFamily="49" charset="0"/>
              <a:buChar char="o"/>
              <a:defRPr/>
            </a:pPr>
            <a:r>
              <a:rPr lang="sl-SI" sz="1800" dirty="0" smtClean="0">
                <a:hlinkClick r:id="rId5"/>
              </a:rPr>
              <a:t>http://www.google.si/imgres?imgurl=http://www.spartacus.schoolnet</a:t>
            </a:r>
            <a:r>
              <a:rPr lang="sl-SI" sz="1800" dirty="0" smtClean="0"/>
              <a:t>.</a:t>
            </a:r>
          </a:p>
          <a:p>
            <a:pPr marL="448056" indent="-384048" eaLnBrk="1" fontAlgn="auto" hangingPunct="1">
              <a:spcAft>
                <a:spcPts val="0"/>
              </a:spcAft>
              <a:buFont typeface="Courier New" pitchFamily="49" charset="0"/>
              <a:buChar char="o"/>
              <a:defRPr/>
            </a:pPr>
            <a:r>
              <a:rPr lang="sl-SI" sz="1800" dirty="0" smtClean="0">
                <a:hlinkClick r:id="rId6"/>
              </a:rPr>
              <a:t>http://www.google.si/imgres?imgurl=http://www.atomicarchive.com/Images/bio/B62.jpg&amp;imgrefurl=http:/</a:t>
            </a:r>
            <a:r>
              <a:rPr lang="sl-SI" sz="1800" dirty="0" smtClean="0"/>
              <a:t> </a:t>
            </a:r>
          </a:p>
          <a:p>
            <a:pPr marL="448056" indent="-384048" eaLnBrk="1" fontAlgn="auto" hangingPunct="1">
              <a:spcAft>
                <a:spcPts val="0"/>
              </a:spcAft>
              <a:buFont typeface="Courier New" pitchFamily="49" charset="0"/>
              <a:buChar char="o"/>
              <a:defRPr/>
            </a:pPr>
            <a:r>
              <a:rPr lang="sl-SI" sz="1800" dirty="0" smtClean="0">
                <a:hlinkClick r:id="rId7"/>
              </a:rPr>
              <a:t>http://www.google.si/imgres?imgurl=http://www.b92.net/news/pics/2006/12/12112492754579956b28ad1258286589_orig.JPG&amp;imgrefurl=http</a:t>
            </a:r>
            <a:endParaRPr lang="sl-SI" sz="1800" dirty="0" smtClean="0"/>
          </a:p>
          <a:p>
            <a:pPr marL="448056" indent="-384048" eaLnBrk="1" fontAlgn="auto" hangingPunct="1">
              <a:spcAft>
                <a:spcPts val="0"/>
              </a:spcAft>
              <a:buFont typeface="Courier New" pitchFamily="49" charset="0"/>
              <a:buChar char="o"/>
              <a:defRPr/>
            </a:pPr>
            <a:r>
              <a:rPr lang="sl-SI" sz="1800" dirty="0" smtClean="0">
                <a:hlinkClick r:id="rId8"/>
              </a:rPr>
              <a:t>http://www.google.si/imgres?imgurl=http://cdn1.siol.net/sn/img/08/271/633581013838670205_2.jpg&amp;imgrefurl=http://www.siol.net/slovenija/aktu</a:t>
            </a:r>
            <a:endParaRPr lang="sl-SI" sz="1800" dirty="0" smtClean="0"/>
          </a:p>
          <a:p>
            <a:pPr marL="448056" indent="-384048" eaLnBrk="1" fontAlgn="auto" hangingPunct="1">
              <a:spcAft>
                <a:spcPts val="0"/>
              </a:spcAft>
              <a:buFont typeface="Courier New" pitchFamily="49" charset="0"/>
              <a:buChar char="o"/>
              <a:defRPr/>
            </a:pPr>
            <a:r>
              <a:rPr lang="sl-SI" sz="1800" dirty="0" smtClean="0">
                <a:hlinkClick r:id="rId9" action="ppaction://hlinkfile"/>
              </a:rPr>
              <a:t>=hc&amp;vpx=656&amp;vpy=76&amp;dur=781&amp;hovh=202&amp;hovw=250&amp;tx=99&amp;ty=126&amp;page=1&amp;ndsp=18&amp;ved=1t:429,r:3,s:0</a:t>
            </a:r>
            <a:r>
              <a:rPr lang="sl-SI" sz="1800" dirty="0" smtClean="0"/>
              <a:t> </a:t>
            </a:r>
          </a:p>
          <a:p>
            <a:pPr marL="448056" indent="-384048" eaLnBrk="1" fontAlgn="auto" hangingPunct="1">
              <a:spcAft>
                <a:spcPts val="0"/>
              </a:spcAft>
              <a:buFont typeface="Courier New" pitchFamily="49" charset="0"/>
              <a:buChar char="o"/>
              <a:defRPr/>
            </a:pPr>
            <a:r>
              <a:rPr lang="sl-SI" sz="1800" dirty="0" smtClean="0">
                <a:hlinkClick r:id="rId10"/>
              </a:rPr>
              <a:t>http://www.google.si/imgres?imgurl=http://www.eposavje.com/galerija/albums/2010/dogodki/2010-05-19-Protesti-LJ/Mirni-P</a:t>
            </a:r>
            <a:endParaRPr lang="sl-SI" sz="1800" dirty="0" smtClean="0"/>
          </a:p>
        </p:txBody>
      </p:sp>
    </p:spTree>
  </p:cSld>
  <p:clrMapOvr>
    <a:masterClrMapping/>
  </p:clrMapOvr>
  <p:transition>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a:xfrm>
            <a:off x="457200" y="357188"/>
            <a:ext cx="8229600" cy="6097587"/>
          </a:xfrm>
        </p:spPr>
        <p:txBody>
          <a:bodyPr/>
          <a:lstStyle/>
          <a:p>
            <a:pPr eaLnBrk="1" hangingPunct="1">
              <a:buFont typeface="Courier New" pitchFamily="49" charset="0"/>
              <a:buChar char="o"/>
            </a:pPr>
            <a:r>
              <a:rPr lang="sl-SI" sz="2400" smtClean="0"/>
              <a:t>Mirjana Ule Nastran :    UČBENIK za 8.razred </a:t>
            </a:r>
          </a:p>
          <a:p>
            <a:pPr eaLnBrk="1" hangingPunct="1">
              <a:buFont typeface="Wingdings 2" pitchFamily="18" charset="2"/>
              <a:buNone/>
            </a:pPr>
            <a:r>
              <a:rPr lang="sl-SI" sz="2400" smtClean="0"/>
              <a:t>     Vinko Potočnik              DRŽAVLJANSKA VZGOJA IN </a:t>
            </a:r>
          </a:p>
          <a:p>
            <a:pPr eaLnBrk="1" hangingPunct="1">
              <a:buFont typeface="Wingdings 2" pitchFamily="18" charset="2"/>
              <a:buNone/>
            </a:pPr>
            <a:r>
              <a:rPr lang="sl-SI" sz="2400" smtClean="0"/>
              <a:t>     Igor Lukšič                      ETIKA </a:t>
            </a:r>
          </a:p>
          <a:p>
            <a:pPr eaLnBrk="1" hangingPunct="1">
              <a:buFont typeface="Wingdings 2" pitchFamily="18" charset="2"/>
              <a:buNone/>
            </a:pPr>
            <a:r>
              <a:rPr lang="sl-SI" sz="2400" smtClean="0"/>
              <a:t>     Bogomir Kovač</a:t>
            </a:r>
          </a:p>
          <a:p>
            <a:pPr eaLnBrk="1" hangingPunct="1">
              <a:buFont typeface="Wingdings 2" pitchFamily="18" charset="2"/>
              <a:buNone/>
            </a:pPr>
            <a:r>
              <a:rPr lang="sl-SI" sz="2400" smtClean="0"/>
              <a:t>     Ivan Svetlik </a:t>
            </a:r>
          </a:p>
          <a:p>
            <a:pPr eaLnBrk="1" hangingPunct="1">
              <a:buFont typeface="Wingdings 2" pitchFamily="18" charset="2"/>
              <a:buNone/>
            </a:pPr>
            <a:r>
              <a:rPr lang="sl-SI" sz="2400" smtClean="0"/>
              <a:t>     Dušan Plut </a:t>
            </a:r>
          </a:p>
          <a:p>
            <a:pPr eaLnBrk="1" hangingPunct="1">
              <a:buFont typeface="Wingdings 2" pitchFamily="18" charset="2"/>
              <a:buNone/>
            </a:pPr>
            <a:endParaRPr lang="sl-SI" sz="2400" smtClean="0"/>
          </a:p>
          <a:p>
            <a:pPr eaLnBrk="1" hangingPunct="1">
              <a:buFont typeface="Courier New" pitchFamily="49" charset="0"/>
              <a:buChar char="o"/>
            </a:pPr>
            <a:r>
              <a:rPr lang="sl-SI" sz="2400" smtClean="0"/>
              <a:t>Wikipedija</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Združeni Narodi ( slovenska stran )</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OZN ( ameriška stran )</a:t>
            </a:r>
          </a:p>
        </p:txBody>
      </p:sp>
      <p:pic>
        <p:nvPicPr>
          <p:cNvPr id="27651" name="Picture 3" descr="C:\Documents and Settings\Iztok\My Documents\PETRA!\Drzavljanska-vzgoja-in-etika-8_bookfull.jpg"/>
          <p:cNvPicPr>
            <a:picLocks noChangeAspect="1" noChangeArrowheads="1"/>
          </p:cNvPicPr>
          <p:nvPr/>
        </p:nvPicPr>
        <p:blipFill>
          <a:blip r:embed="rId2" cstate="print"/>
          <a:srcRect/>
          <a:stretch>
            <a:fillRect/>
          </a:stretch>
        </p:blipFill>
        <p:spPr bwMode="auto">
          <a:xfrm>
            <a:off x="6500813" y="2071688"/>
            <a:ext cx="2214562" cy="3244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sz="4000" dirty="0" smtClean="0">
                <a:solidFill>
                  <a:schemeClr val="accent1">
                    <a:tint val="83000"/>
                    <a:satMod val="150000"/>
                  </a:schemeClr>
                </a:solidFill>
              </a:rPr>
              <a:t>TOPLA GREDA IN NJEN UČINEK</a:t>
            </a:r>
            <a:endParaRPr lang="en-US" sz="4000" dirty="0">
              <a:solidFill>
                <a:schemeClr val="accent1">
                  <a:tint val="83000"/>
                  <a:satMod val="150000"/>
                </a:schemeClr>
              </a:solidFill>
            </a:endParaRPr>
          </a:p>
        </p:txBody>
      </p:sp>
      <p:sp>
        <p:nvSpPr>
          <p:cNvPr id="20482" name="Content Placeholder 2"/>
          <p:cNvSpPr>
            <a:spLocks noGrp="1"/>
          </p:cNvSpPr>
          <p:nvPr>
            <p:ph idx="1"/>
          </p:nvPr>
        </p:nvSpPr>
        <p:spPr>
          <a:xfrm>
            <a:off x="0" y="1857375"/>
            <a:ext cx="5757863" cy="4572000"/>
          </a:xfrm>
        </p:spPr>
        <p:txBody>
          <a:bodyPr/>
          <a:lstStyle/>
          <a:p>
            <a:pPr eaLnBrk="1" hangingPunct="1">
              <a:buFont typeface="Courier New" pitchFamily="49" charset="0"/>
              <a:buChar char="o"/>
            </a:pPr>
            <a:r>
              <a:rPr lang="sl-SI" sz="2400" smtClean="0"/>
              <a:t>Temperature se postopoma zvišuje. Ogromno količino </a:t>
            </a:r>
            <a:r>
              <a:rPr lang="sl-SI" sz="2400" u="sng" smtClean="0"/>
              <a:t>fosilnih goriv </a:t>
            </a:r>
            <a:r>
              <a:rPr lang="sl-SI" sz="2400" smtClean="0"/>
              <a:t>(nafta, premog, zemeljski plin) uporabljamo za delovanje strojev, za ogrevanje stanovanj, delovanje motorjev...).</a:t>
            </a:r>
          </a:p>
          <a:p>
            <a:pPr eaLnBrk="1" hangingPunct="1">
              <a:buFont typeface="Courier New" pitchFamily="49" charset="0"/>
              <a:buChar char="o"/>
            </a:pPr>
            <a:endParaRPr lang="sl-SI" sz="2400" smtClean="0"/>
          </a:p>
          <a:p>
            <a:pPr eaLnBrk="1" hangingPunct="1">
              <a:buFont typeface="Courier New" pitchFamily="49" charset="0"/>
              <a:buChar char="o"/>
            </a:pPr>
            <a:r>
              <a:rPr lang="sl-SI" sz="2400" smtClean="0"/>
              <a:t>Ob izgorevanju nastaja ogljikov dioksid, ki preprečuje, da bi se toplota razpršila v vesolje. Pojav pa se imenuje </a:t>
            </a:r>
            <a:r>
              <a:rPr lang="sl-SI" sz="2400" u="sng" smtClean="0"/>
              <a:t>učinek tople grede.</a:t>
            </a:r>
            <a:endParaRPr lang="en-US" sz="2400" smtClean="0"/>
          </a:p>
        </p:txBody>
      </p:sp>
      <p:pic>
        <p:nvPicPr>
          <p:cNvPr id="8194" name="Picture 2" descr="C:\Documents and Settings\Iztok\My Documents\My Pictures\co2_emissions_main.jpg"/>
          <p:cNvPicPr>
            <a:picLocks noChangeAspect="1" noChangeArrowheads="1"/>
          </p:cNvPicPr>
          <p:nvPr/>
        </p:nvPicPr>
        <p:blipFill>
          <a:blip r:embed="rId2" cstate="print"/>
          <a:srcRect/>
          <a:stretch>
            <a:fillRect/>
          </a:stretch>
        </p:blipFill>
        <p:spPr bwMode="auto">
          <a:xfrm>
            <a:off x="6072188" y="4214813"/>
            <a:ext cx="2884487"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5" name="Picture 3" descr="C:\Documents and Settings\Iztok\My Documents\My Pictures\800_co2_kroz.jpg"/>
          <p:cNvPicPr>
            <a:picLocks noChangeAspect="1" noChangeArrowheads="1"/>
          </p:cNvPicPr>
          <p:nvPr/>
        </p:nvPicPr>
        <p:blipFill>
          <a:blip r:embed="rId3" cstate="print"/>
          <a:srcRect/>
          <a:stretch>
            <a:fillRect/>
          </a:stretch>
        </p:blipFill>
        <p:spPr bwMode="auto">
          <a:xfrm>
            <a:off x="5429250" y="1357313"/>
            <a:ext cx="3571875" cy="2495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399032"/>
          </a:xfrm>
        </p:spPr>
        <p:txBody>
          <a:bodyPr/>
          <a:lstStyle/>
          <a:p>
            <a:pPr marL="484632" eaLnBrk="1" fontAlgn="auto" hangingPunct="1">
              <a:spcAft>
                <a:spcPts val="0"/>
              </a:spcAft>
              <a:defRPr/>
            </a:pPr>
            <a:r>
              <a:rPr lang="sl-SI" dirty="0" smtClean="0">
                <a:solidFill>
                  <a:schemeClr val="accent1">
                    <a:tint val="83000"/>
                    <a:satMod val="150000"/>
                  </a:schemeClr>
                </a:solidFill>
              </a:rPr>
              <a:t>INDUSTRIJA</a:t>
            </a:r>
            <a:endParaRPr lang="en-US" dirty="0">
              <a:solidFill>
                <a:schemeClr val="accent1">
                  <a:tint val="83000"/>
                  <a:satMod val="150000"/>
                </a:schemeClr>
              </a:solidFill>
            </a:endParaRPr>
          </a:p>
        </p:txBody>
      </p:sp>
      <p:sp>
        <p:nvSpPr>
          <p:cNvPr id="21506" name="Content Placeholder 2"/>
          <p:cNvSpPr>
            <a:spLocks noGrp="1"/>
          </p:cNvSpPr>
          <p:nvPr>
            <p:ph idx="1"/>
          </p:nvPr>
        </p:nvSpPr>
        <p:spPr>
          <a:xfrm>
            <a:off x="428625" y="1285875"/>
            <a:ext cx="8229600" cy="4572000"/>
          </a:xfrm>
        </p:spPr>
        <p:txBody>
          <a:bodyPr/>
          <a:lstStyle/>
          <a:p>
            <a:pPr eaLnBrk="1" hangingPunct="1">
              <a:buFont typeface="Courier New" pitchFamily="49" charset="0"/>
              <a:buChar char="o"/>
            </a:pPr>
            <a:r>
              <a:rPr lang="sl-SI" sz="2400" smtClean="0"/>
              <a:t>Zadnjih dvesto let se vse hitreje razvija </a:t>
            </a:r>
            <a:r>
              <a:rPr lang="sl-SI" sz="2400" i="1" smtClean="0"/>
              <a:t>industrija, </a:t>
            </a:r>
            <a:r>
              <a:rPr lang="sl-SI" sz="2400" smtClean="0"/>
              <a:t>ki ustvarja ogromne količine </a:t>
            </a:r>
            <a:r>
              <a:rPr lang="sl-SI" sz="2400" i="1" smtClean="0"/>
              <a:t>industrijskih odpadkov.</a:t>
            </a:r>
          </a:p>
          <a:p>
            <a:pPr eaLnBrk="1" hangingPunct="1">
              <a:buFont typeface="Courier New" pitchFamily="49" charset="0"/>
              <a:buChar char="o"/>
            </a:pPr>
            <a:endParaRPr lang="sl-SI" sz="2400" i="1" smtClean="0"/>
          </a:p>
          <a:p>
            <a:pPr eaLnBrk="1" hangingPunct="1">
              <a:buFont typeface="Courier New" pitchFamily="49" charset="0"/>
              <a:buChar char="o"/>
            </a:pPr>
            <a:r>
              <a:rPr lang="sl-SI" sz="2400" smtClean="0"/>
              <a:t>Vse skupaj sploh ne bi bilo tako hudo, če bi znali odpadke pravilno uskladičiti da bi bili </a:t>
            </a:r>
            <a:r>
              <a:rPr lang="sl-SI" sz="2400" i="1" smtClean="0"/>
              <a:t>manj škodljivi </a:t>
            </a:r>
            <a:r>
              <a:rPr lang="sl-SI" sz="2400" smtClean="0"/>
              <a:t>za okolje.</a:t>
            </a:r>
            <a:endParaRPr lang="en-US" sz="2400" smtClean="0"/>
          </a:p>
        </p:txBody>
      </p:sp>
      <p:pic>
        <p:nvPicPr>
          <p:cNvPr id="9218" name="Picture 2" descr="C:\Documents and Settings\Iztok\My Documents\My Pictures\468_pollution.jpg"/>
          <p:cNvPicPr>
            <a:picLocks noChangeAspect="1" noChangeArrowheads="1"/>
          </p:cNvPicPr>
          <p:nvPr/>
        </p:nvPicPr>
        <p:blipFill>
          <a:blip r:embed="rId2" cstate="print"/>
          <a:srcRect/>
          <a:stretch>
            <a:fillRect/>
          </a:stretch>
        </p:blipFill>
        <p:spPr bwMode="auto">
          <a:xfrm>
            <a:off x="4572000" y="3857625"/>
            <a:ext cx="4214813" cy="280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19" name="Picture 3" descr="C:\Documents and Settings\Iztok\My Documents\My Pictures\smeti.jpg"/>
          <p:cNvPicPr>
            <a:picLocks noChangeAspect="1" noChangeArrowheads="1"/>
          </p:cNvPicPr>
          <p:nvPr/>
        </p:nvPicPr>
        <p:blipFill>
          <a:blip r:embed="rId3" cstate="print"/>
          <a:srcRect/>
          <a:stretch>
            <a:fillRect/>
          </a:stretch>
        </p:blipFill>
        <p:spPr bwMode="auto">
          <a:xfrm>
            <a:off x="285750" y="3857625"/>
            <a:ext cx="3857625" cy="2786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sl-SI" dirty="0" smtClean="0">
                <a:solidFill>
                  <a:schemeClr val="accent1">
                    <a:tint val="83000"/>
                    <a:satMod val="150000"/>
                  </a:schemeClr>
                </a:solidFill>
              </a:rPr>
              <a:t>ČLOVEŠKA BREZBRIŽNOST</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28625" y="1500188"/>
            <a:ext cx="4429125" cy="5214937"/>
          </a:xfrm>
        </p:spPr>
        <p:txBody>
          <a:bodyPr>
            <a:normAutofit fontScale="92500" lnSpcReduction="10000"/>
          </a:bodyPr>
          <a:lstStyle/>
          <a:p>
            <a:pPr marL="448056" indent="-384048" eaLnBrk="1" fontAlgn="auto" hangingPunct="1">
              <a:spcAft>
                <a:spcPts val="0"/>
              </a:spcAft>
              <a:buFont typeface="Courier New" pitchFamily="49" charset="0"/>
              <a:buChar char="o"/>
              <a:defRPr/>
            </a:pPr>
            <a:r>
              <a:rPr lang="sl-SI" sz="2000" dirty="0" smtClean="0"/>
              <a:t>Do okolja je večina ljudi breznrižna o čemer pričajo velika količina divjih odlagališč, nenadzorovano kurjenje, zlivanje nevarnih snovi v reke, prevelika uporaba škropiv itd.</a:t>
            </a:r>
          </a:p>
          <a:p>
            <a:pPr marL="448056" indent="-384048" eaLnBrk="1" fontAlgn="auto" hangingPunct="1">
              <a:spcAft>
                <a:spcPts val="0"/>
              </a:spcAft>
              <a:buFont typeface="Courier New" pitchFamily="49" charset="0"/>
              <a:buChar char="o"/>
              <a:defRPr/>
            </a:pPr>
            <a:endParaRPr lang="sl-SI" sz="2000" dirty="0" smtClean="0"/>
          </a:p>
          <a:p>
            <a:pPr marL="448056" indent="-384048" eaLnBrk="1" fontAlgn="auto" hangingPunct="1">
              <a:spcAft>
                <a:spcPts val="0"/>
              </a:spcAft>
              <a:buFont typeface="Courier New" pitchFamily="49" charset="0"/>
              <a:buChar char="o"/>
              <a:defRPr/>
            </a:pPr>
            <a:r>
              <a:rPr lang="sl-SI" sz="2000" dirty="0" smtClean="0"/>
              <a:t>Slovenijo v Evropi uvrščamo med zmerno onesnažene države, vendar so nekatera območja tako onesnažena, da ogrožajo zdravje prebivalcev.</a:t>
            </a:r>
          </a:p>
          <a:p>
            <a:pPr marL="448056" indent="-384048" eaLnBrk="1" fontAlgn="auto" hangingPunct="1">
              <a:spcAft>
                <a:spcPts val="0"/>
              </a:spcAft>
              <a:buFont typeface="Courier New" pitchFamily="49" charset="0"/>
              <a:buChar char="o"/>
              <a:defRPr/>
            </a:pPr>
            <a:endParaRPr lang="sl-SI" sz="2000" dirty="0" smtClean="0"/>
          </a:p>
          <a:p>
            <a:pPr marL="448056" indent="-384048" eaLnBrk="1" fontAlgn="auto" hangingPunct="1">
              <a:spcAft>
                <a:spcPts val="0"/>
              </a:spcAft>
              <a:buFont typeface="Courier New" pitchFamily="49" charset="0"/>
              <a:buChar char="o"/>
              <a:defRPr/>
            </a:pPr>
            <a:r>
              <a:rPr lang="sl-SI" sz="2000" dirty="0" smtClean="0"/>
              <a:t>Zaradi </a:t>
            </a:r>
            <a:r>
              <a:rPr lang="sl-SI" sz="2000" u="sng" dirty="0" smtClean="0"/>
              <a:t>kislega dežja</a:t>
            </a:r>
            <a:r>
              <a:rPr lang="sl-SI" sz="2000" dirty="0" smtClean="0"/>
              <a:t> propada večina naših gozdov.</a:t>
            </a:r>
          </a:p>
          <a:p>
            <a:pPr marL="448056" indent="-384048" eaLnBrk="1" fontAlgn="auto" hangingPunct="1">
              <a:spcAft>
                <a:spcPts val="0"/>
              </a:spcAft>
              <a:buFont typeface="Courier New" pitchFamily="49" charset="0"/>
              <a:buChar char="o"/>
              <a:defRPr/>
            </a:pPr>
            <a:endParaRPr lang="sl-SI" sz="2000" dirty="0" smtClean="0"/>
          </a:p>
          <a:p>
            <a:pPr marL="448056" indent="-384048" eaLnBrk="1" fontAlgn="auto" hangingPunct="1">
              <a:spcAft>
                <a:spcPts val="0"/>
              </a:spcAft>
              <a:buFont typeface="Courier New" pitchFamily="49" charset="0"/>
              <a:buChar char="o"/>
              <a:defRPr/>
            </a:pPr>
            <a:r>
              <a:rPr lang="sl-SI" sz="2000" dirty="0" smtClean="0"/>
              <a:t>Naravi veliko pripomoremo z uporabo </a:t>
            </a:r>
            <a:r>
              <a:rPr lang="sl-SI" sz="2000" u="sng" dirty="0" smtClean="0"/>
              <a:t>čistilnih filtrov.</a:t>
            </a:r>
            <a:endParaRPr lang="sl-SI" sz="2000" dirty="0" smtClean="0"/>
          </a:p>
        </p:txBody>
      </p:sp>
      <p:pic>
        <p:nvPicPr>
          <p:cNvPr id="10242" name="Picture 2" descr="C:\Documents and Settings\Iztok\My Documents\My Pictures\cistilna-naprava-z-ponikovalnico.jpg"/>
          <p:cNvPicPr>
            <a:picLocks noChangeAspect="1" noChangeArrowheads="1"/>
          </p:cNvPicPr>
          <p:nvPr/>
        </p:nvPicPr>
        <p:blipFill>
          <a:blip r:embed="rId2" cstate="print"/>
          <a:srcRect/>
          <a:stretch>
            <a:fillRect/>
          </a:stretch>
        </p:blipFill>
        <p:spPr bwMode="auto">
          <a:xfrm>
            <a:off x="5214938" y="4214813"/>
            <a:ext cx="3429000" cy="247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descr="C:\Documents and Settings\Iztok\My Documents\My Pictures\Kisel%20dez.jpg"/>
          <p:cNvPicPr>
            <a:picLocks noChangeAspect="1" noChangeArrowheads="1"/>
          </p:cNvPicPr>
          <p:nvPr/>
        </p:nvPicPr>
        <p:blipFill>
          <a:blip r:embed="rId3" cstate="print"/>
          <a:srcRect/>
          <a:stretch>
            <a:fillRect/>
          </a:stretch>
        </p:blipFill>
        <p:spPr bwMode="auto">
          <a:xfrm>
            <a:off x="5357813" y="1357313"/>
            <a:ext cx="342900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1030</TotalTime>
  <Words>2950</Words>
  <Application>Microsoft Office PowerPoint</Application>
  <PresentationFormat>Diaprojekcija na zaslonu (4:3)</PresentationFormat>
  <Paragraphs>356</Paragraphs>
  <Slides>65</Slides>
  <Notes>0</Notes>
  <HiddenSlides>0</HiddenSlides>
  <MMClips>0</MMClips>
  <ScaleCrop>false</ScaleCrop>
  <HeadingPairs>
    <vt:vector size="4" baseType="variant">
      <vt:variant>
        <vt:lpstr>Tema</vt:lpstr>
      </vt:variant>
      <vt:variant>
        <vt:i4>1</vt:i4>
      </vt:variant>
      <vt:variant>
        <vt:lpstr>Naslovi diapozitivov</vt:lpstr>
      </vt:variant>
      <vt:variant>
        <vt:i4>65</vt:i4>
      </vt:variant>
    </vt:vector>
  </HeadingPairs>
  <TitlesOfParts>
    <vt:vector size="66" baseType="lpstr">
      <vt:lpstr>Verve</vt:lpstr>
      <vt:lpstr>PODOBA  PLANETA</vt:lpstr>
      <vt:lpstr>PowerPointova predstavitev</vt:lpstr>
      <vt:lpstr>ŽIVLJENSKA VSAKDANJOST</vt:lpstr>
      <vt:lpstr>NOVE NAPRAVE – SO RES SAMO KORISTNE?</vt:lpstr>
      <vt:lpstr>PowerPointova predstavitev</vt:lpstr>
      <vt:lpstr>      KAKO REŠITI TEŽAVO?</vt:lpstr>
      <vt:lpstr>TOPLA GREDA IN NJEN UČINEK</vt:lpstr>
      <vt:lpstr>INDUSTRIJA</vt:lpstr>
      <vt:lpstr>ČLOVEŠKA BREZBRIŽNOST</vt:lpstr>
      <vt:lpstr>TRAJNOSTNI RAZVOJ</vt:lpstr>
      <vt:lpstr>PowerPointova predstavitev</vt:lpstr>
      <vt:lpstr>NESPREJEMLJIVO TVEGANJE</vt:lpstr>
      <vt:lpstr>OKOLJSKA ETIKA</vt:lpstr>
      <vt:lpstr>PowerPointova predstavitev</vt:lpstr>
      <vt:lpstr>PowerPointova predstavitev</vt:lpstr>
      <vt:lpstr>PowerPointova predstavitev</vt:lpstr>
      <vt:lpstr>REVŠČINA</vt:lpstr>
      <vt:lpstr>PowerPointova predstavitev</vt:lpstr>
      <vt:lpstr>PREBIVALSTVO SVETA NARAŠČA</vt:lpstr>
      <vt:lpstr>VIRI  SO OMEJENI</vt:lpstr>
      <vt:lpstr>PowerPointova predstavitev</vt:lpstr>
      <vt:lpstr>PRIDELAVA  HRANE</vt:lpstr>
      <vt:lpstr>AFRIKA</vt:lpstr>
      <vt:lpstr>PowerPointova predstavitev</vt:lpstr>
      <vt:lpstr>PowerPointova predstavitev</vt:lpstr>
      <vt:lpstr>PowerPointova predstavitev</vt:lpstr>
      <vt:lpstr>ORGANIZACIJA  ZDRUŽENIH NARODOV  (OZN)</vt:lpstr>
      <vt:lpstr>PowerPointova predstavitev</vt:lpstr>
      <vt:lpstr>OBLASTI REVNIH DEŽEL</vt:lpstr>
      <vt:lpstr>KITAJSKA</vt:lpstr>
      <vt:lpstr>PowerPointova predstavitev</vt:lpstr>
      <vt:lpstr>NOVI POJMI</vt:lpstr>
      <vt:lpstr>PowerPointova predstavitev</vt:lpstr>
      <vt:lpstr>SOLIDARNOST</vt:lpstr>
      <vt:lpstr>NEW YORK</vt:lpstr>
      <vt:lpstr>ZAHTEVE</vt:lpstr>
      <vt:lpstr>PowerPointova predstavitev</vt:lpstr>
      <vt:lpstr>  SPOSOBNOSTI</vt:lpstr>
      <vt:lpstr>TRAJNA REVŠČINA</vt:lpstr>
      <vt:lpstr>SOCIALNO OGROŽENE DRUŽINE</vt:lpstr>
      <vt:lpstr>TEŽAVE RAZVITIH DEŽEL </vt:lpstr>
      <vt:lpstr>NAPETOST  in  STRES</vt:lpstr>
      <vt:lpstr>NEMOČ</vt:lpstr>
      <vt:lpstr>NOVE SLUŽBE</vt:lpstr>
      <vt:lpstr>PROSTOVOLJNA  DRUŠTVA</vt:lpstr>
      <vt:lpstr>VELIKA VPRAŠANJA</vt:lpstr>
      <vt:lpstr>FRITZ  STRASSMAN in  OTTO HAHN</vt:lpstr>
      <vt:lpstr>PowerPointova predstavitev</vt:lpstr>
      <vt:lpstr>KLONIRANJE</vt:lpstr>
      <vt:lpstr>POSLEDICE</vt:lpstr>
      <vt:lpstr>PREDNOSTI</vt:lpstr>
      <vt:lpstr>ETIČNI  ZAKONI</vt:lpstr>
      <vt:lpstr>PowerPointova predstavitev</vt:lpstr>
      <vt:lpstr>ČLOVEŠKA VEST</vt:lpstr>
      <vt:lpstr>OKOLJE</vt:lpstr>
      <vt:lpstr>TURIZEM</vt:lpstr>
      <vt:lpstr>MNOŽIČNI TURIZEM</vt:lpstr>
      <vt:lpstr>“MEHKI”  TURIZEM</vt:lpstr>
      <vt:lpstr>CIVILNA DRUŽBA</vt:lpstr>
      <vt:lpstr>NAŠ ŽIVLJENSKI SLOG</vt:lpstr>
      <vt:lpstr>PowerPointova predstavitev</vt:lpstr>
      <vt:lpstr>PREMISLEK</vt:lpstr>
      <vt:lpstr>PowerPointova predstavitev</vt:lpstr>
      <vt:lpstr>Viri &amp; Literatura.</vt:lpstr>
      <vt:lpstr>PowerPointova predstavitev</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DRUŽBA PRIHODNOSTI</dc:title>
  <dc:creator>Human01</dc:creator>
  <cp:lastModifiedBy>Uporabnik</cp:lastModifiedBy>
  <cp:revision>106</cp:revision>
  <dcterms:created xsi:type="dcterms:W3CDTF">2011-04-06T15:27:25Z</dcterms:created>
  <dcterms:modified xsi:type="dcterms:W3CDTF">2020-03-31T08:51:51Z</dcterms:modified>
</cp:coreProperties>
</file>