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258" r:id="rId5"/>
    <p:sldId id="260" r:id="rId6"/>
    <p:sldId id="263" r:id="rId7"/>
    <p:sldId id="261" r:id="rId8"/>
    <p:sldId id="265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EB"/>
    <a:srgbClr val="FED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42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B1DA-03EB-4A36-8EB9-72168B08D8A5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3CB8-29CA-4898-854C-C85E37473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9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8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14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078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824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953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10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207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8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3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35CB-7ABB-40AE-8BA6-3B0465920F4F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5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media3.wav"/><Relationship Id="rId7" Type="http://schemas.openxmlformats.org/officeDocument/2006/relationships/image" Target="../media/image7.jpeg"/><Relationship Id="rId2" Type="http://schemas.microsoft.com/office/2007/relationships/media" Target="../media/media3.wav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5.wav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microsoft.com/office/2007/relationships/media" Target="../media/media5.wav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22.png"/><Relationship Id="rId2" Type="http://schemas.microsoft.com/office/2007/relationships/media" Target="../media/media6.wav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6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487600" y="2624328"/>
            <a:ext cx="6801936" cy="1121664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SLIŠIM ZVOK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754624" y="4166616"/>
            <a:ext cx="5864352" cy="548640"/>
          </a:xfrm>
        </p:spPr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Učbenik stran </a:t>
            </a:r>
            <a:r>
              <a:rPr lang="sl-SI" sz="2800" dirty="0" smtClean="0">
                <a:latin typeface="Comic Sans MS" panose="030F0702030302020204" pitchFamily="66" charset="0"/>
              </a:rPr>
              <a:t>60</a:t>
            </a:r>
            <a:r>
              <a:rPr lang="sl-SI" sz="2800" dirty="0" smtClean="0">
                <a:latin typeface="Comic Sans MS" panose="030F0702030302020204" pitchFamily="66" charset="0"/>
              </a:rPr>
              <a:t>,61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0" y="414528"/>
            <a:ext cx="2346960" cy="23469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786384"/>
            <a:ext cx="6071616" cy="6071616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86"/>
    </mc:Choice>
    <mc:Fallback>
      <p:transition spd="slow" advTm="19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3" y="1194815"/>
            <a:ext cx="5446395" cy="5446395"/>
          </a:xfrm>
          <a:prstGeom prst="rect">
            <a:avLst/>
          </a:prstGeom>
        </p:spPr>
      </p:pic>
      <p:sp>
        <p:nvSpPr>
          <p:cNvPr id="5" name="Zaokrožen pravokotni oblaček 4"/>
          <p:cNvSpPr/>
          <p:nvPr/>
        </p:nvSpPr>
        <p:spPr>
          <a:xfrm>
            <a:off x="5230368" y="1085088"/>
            <a:ext cx="3486912" cy="2328672"/>
          </a:xfrm>
          <a:prstGeom prst="wedgeRoundRectCallout">
            <a:avLst>
              <a:gd name="adj1" fmla="val -79345"/>
              <a:gd name="adj2" fmla="val 151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Zvok nastane ob tresenju predmetov. Predmete, ki ustvarjajo zvok, imenujemo </a:t>
            </a:r>
            <a:r>
              <a:rPr lang="sl-SI" sz="2800" b="1" u="sng" dirty="0" smtClean="0"/>
              <a:t>zvočila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26"/>
    </mc:Choice>
    <mc:Fallback>
      <p:transition spd="slow" advTm="13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112453" y="547890"/>
            <a:ext cx="408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latin typeface="Comic Sans MS" panose="030F0702030302020204" pitchFamily="66" charset="0"/>
              </a:rPr>
              <a:t>Kaj so </a:t>
            </a:r>
            <a:r>
              <a:rPr lang="sl-SI" sz="4000" dirty="0" smtClean="0">
                <a:latin typeface="Comic Sans MS" panose="030F0702030302020204" pitchFamily="66" charset="0"/>
              </a:rPr>
              <a:t>zvočila</a:t>
            </a:r>
            <a:r>
              <a:rPr lang="sl-SI" sz="4000" dirty="0" smtClean="0">
                <a:latin typeface="Comic Sans MS" panose="030F0702030302020204" pitchFamily="66" charset="0"/>
              </a:rPr>
              <a:t>?</a:t>
            </a:r>
            <a:endParaRPr lang="sl-SI" sz="4000" dirty="0">
              <a:latin typeface="Comic Sans MS" panose="030F0702030302020204" pitchFamily="66" charset="0"/>
            </a:endParaRPr>
          </a:p>
        </p:txBody>
      </p:sp>
      <p:sp>
        <p:nvSpPr>
          <p:cNvPr id="7" name="Ovalni oblaček 6"/>
          <p:cNvSpPr/>
          <p:nvPr/>
        </p:nvSpPr>
        <p:spPr>
          <a:xfrm>
            <a:off x="3267456" y="1878318"/>
            <a:ext cx="3377184" cy="2136648"/>
          </a:xfrm>
          <a:prstGeom prst="wedgeEllipseCallout">
            <a:avLst>
              <a:gd name="adj1" fmla="val -54407"/>
              <a:gd name="adj2" fmla="val 830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200" dirty="0" smtClean="0"/>
              <a:t>Zvočila so lahko skoraj vsi predmeti, živa bitja (živali, rastline) ali naravni pojavi.</a:t>
            </a:r>
            <a:endParaRPr lang="sl-SI" sz="22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396" y="1646301"/>
            <a:ext cx="5211699" cy="5211699"/>
          </a:xfrm>
          <a:prstGeom prst="rect">
            <a:avLst/>
          </a:prstGeom>
        </p:spPr>
      </p:pic>
      <p:pic>
        <p:nvPicPr>
          <p:cNvPr id="2" name="Picture 2" descr="violina-egolecta – Egolecta – Posredovalnica znanj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61" y="2866060"/>
            <a:ext cx="2536417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rilling man Royalty Free Vector Image - VectorStoc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2"/>
          <a:stretch/>
        </p:blipFill>
        <p:spPr bwMode="auto">
          <a:xfrm>
            <a:off x="10122042" y="791831"/>
            <a:ext cx="1789542" cy="18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ips to Stay Safe in Thunder and Lightning Storm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92" y="791831"/>
            <a:ext cx="2732339" cy="15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isturbing The Pea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19" y="4751058"/>
            <a:ext cx="6381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5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29"/>
    </mc:Choice>
    <mc:Fallback>
      <p:transition spd="slow" advTm="35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ven puščični povezovalnik 5"/>
          <p:cNvCxnSpPr/>
          <p:nvPr/>
        </p:nvCxnSpPr>
        <p:spPr>
          <a:xfrm flipH="1" flipV="1">
            <a:off x="2401824" y="1697819"/>
            <a:ext cx="1609345" cy="85030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>
            <a:off x="1105210" y="5550407"/>
            <a:ext cx="1837323" cy="70408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 flipV="1">
            <a:off x="938784" y="3560064"/>
            <a:ext cx="1633728" cy="2804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5488946" y="1201184"/>
            <a:ext cx="0" cy="92178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V="1">
            <a:off x="8021093" y="1962912"/>
            <a:ext cx="1830043" cy="90677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jeZBesedilom 16"/>
          <p:cNvSpPr txBox="1"/>
          <p:nvPr/>
        </p:nvSpPr>
        <p:spPr>
          <a:xfrm>
            <a:off x="2214181" y="743712"/>
            <a:ext cx="5674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Zvok se od zvočila širi na vse strani.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00" y="1662078"/>
            <a:ext cx="5138547" cy="5138547"/>
          </a:xfrm>
          <a:prstGeom prst="rect">
            <a:avLst/>
          </a:prstGeom>
        </p:spPr>
      </p:pic>
      <p:cxnSp>
        <p:nvCxnSpPr>
          <p:cNvPr id="23" name="Raven puščični povezovalnik 22"/>
          <p:cNvCxnSpPr>
            <a:stCxn id="2" idx="3"/>
          </p:cNvCxnSpPr>
          <p:nvPr/>
        </p:nvCxnSpPr>
        <p:spPr>
          <a:xfrm flipV="1">
            <a:off x="8209447" y="4207766"/>
            <a:ext cx="2982809" cy="2358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>
            <a:off x="8209446" y="5650992"/>
            <a:ext cx="2000731" cy="6035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Zvok 2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97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8"/>
    </mc:Choice>
    <mc:Fallback>
      <p:transition spd="slow" advTm="7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oy watching his shadow - Vector Illustration • PixyP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877824" y="859437"/>
            <a:ext cx="457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600" dirty="0" smtClean="0">
                <a:latin typeface="Comic Sans MS" panose="030F0702030302020204" pitchFamily="66" charset="0"/>
              </a:rPr>
              <a:t>Zvok se širi le po snovi: zrak, voda, kovina, les, beton in druge snovi.</a:t>
            </a:r>
          </a:p>
          <a:p>
            <a:pPr algn="ctr"/>
            <a:r>
              <a:rPr lang="sl-SI" sz="2600" dirty="0" smtClean="0">
                <a:latin typeface="Comic Sans MS" panose="030F0702030302020204" pitchFamily="66" charset="0"/>
              </a:rPr>
              <a:t>Če pride zvok do ovire (npr. zidu), se del zvoka od nje odbije.</a:t>
            </a:r>
            <a:endParaRPr lang="sl-SI" sz="2600" dirty="0">
              <a:latin typeface="Comic Sans MS" panose="030F0702030302020204" pitchFamily="66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2728544"/>
            <a:ext cx="4108704" cy="4129456"/>
          </a:xfrm>
          <a:prstGeom prst="rect">
            <a:avLst/>
          </a:prstGeom>
        </p:spPr>
      </p:pic>
      <p:pic>
        <p:nvPicPr>
          <p:cNvPr id="2050" name="Picture 2" descr="Air Definition in Scie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79" y="644294"/>
            <a:ext cx="1657828" cy="12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ree photo: Body of Water Photography - Blue water, Calm, H2o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090" y="517779"/>
            <a:ext cx="2249009" cy="149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sti za sabljasto žago Bosch S 936 CHF, kovina, Pakiranje: 5 kos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568" r="4752" b="5695"/>
          <a:stretch/>
        </p:blipFill>
        <p:spPr bwMode="auto">
          <a:xfrm>
            <a:off x="483662" y="5224291"/>
            <a:ext cx="187894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regon Firewood - City Firewood Christchur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8" y="2992241"/>
            <a:ext cx="1993392" cy="164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iskan bet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/>
          <a:stretch/>
        </p:blipFill>
        <p:spPr bwMode="auto">
          <a:xfrm>
            <a:off x="5547359" y="2240791"/>
            <a:ext cx="2661002" cy="150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GLASUJTE za najbolj SEKSI zid 2019!!! – Norakra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62" name="Picture 14" descr="Samolepilna tapeta Opečnati zid - Stenska-nalepka.si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29977" r="6642"/>
          <a:stretch/>
        </p:blipFill>
        <p:spPr bwMode="auto">
          <a:xfrm>
            <a:off x="8997037" y="4562863"/>
            <a:ext cx="2183027" cy="18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Raven puščični povezovalnik 14"/>
          <p:cNvCxnSpPr/>
          <p:nvPr/>
        </p:nvCxnSpPr>
        <p:spPr>
          <a:xfrm>
            <a:off x="7332076" y="5240313"/>
            <a:ext cx="20010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>
            <a:off x="8385978" y="5849894"/>
            <a:ext cx="947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70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45"/>
    </mc:Choice>
    <mc:Fallback>
      <p:transition spd="slow" advTm="31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09510" y="527452"/>
            <a:ext cx="73739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400" dirty="0" smtClean="0">
                <a:latin typeface="Comic Sans MS" panose="030F0702030302020204" pitchFamily="66" charset="0"/>
              </a:rPr>
              <a:t>Kako </a:t>
            </a:r>
            <a:r>
              <a:rPr lang="sl-SI" sz="3400" dirty="0" smtClean="0">
                <a:latin typeface="Comic Sans MS" panose="030F0702030302020204" pitchFamily="66" charset="0"/>
              </a:rPr>
              <a:t>potuje zvok po tvojem ušesu</a:t>
            </a:r>
            <a:r>
              <a:rPr lang="sl-SI" sz="3400" dirty="0" smtClean="0">
                <a:latin typeface="Comic Sans MS" panose="030F0702030302020204" pitchFamily="66" charset="0"/>
              </a:rPr>
              <a:t>?  </a:t>
            </a:r>
            <a:endParaRPr lang="sl-SI" sz="3400" dirty="0">
              <a:latin typeface="Comic Sans MS" panose="030F0702030302020204" pitchFamily="66" charset="0"/>
            </a:endParaRPr>
          </a:p>
        </p:txBody>
      </p:sp>
      <p:sp>
        <p:nvSpPr>
          <p:cNvPr id="10" name="Zaokrožen pravokotni oblaček 9"/>
          <p:cNvSpPr/>
          <p:nvPr/>
        </p:nvSpPr>
        <p:spPr>
          <a:xfrm>
            <a:off x="7168896" y="835229"/>
            <a:ext cx="4620767" cy="2810179"/>
          </a:xfrm>
          <a:prstGeom prst="wedgeRoundRectCallout">
            <a:avLst>
              <a:gd name="adj1" fmla="val -431"/>
              <a:gd name="adj2" fmla="val 6865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Ko pride zvok do tvojega uhlja, ga ta usmeri v sluhovod. Zvok po sluhovodu potuje v notranjost ušesa. Na koncu sluhovoda je bobnič. Preko njega se zvok prenese v zaviti del ušesa, ki se imenuje polž. Čeprav zvok zaznaš z ušesi, šele tvoji možgani ustvarijo zvočno podobo tega kar slišiš.</a:t>
            </a:r>
            <a:endParaRPr lang="sl-SI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38" y="3148977"/>
            <a:ext cx="3790950" cy="3790950"/>
          </a:xfrm>
          <a:prstGeom prst="rect">
            <a:avLst/>
          </a:prstGeom>
        </p:spPr>
      </p:pic>
      <p:pic>
        <p:nvPicPr>
          <p:cNvPr id="3074" name="Picture 2" descr="Kako deluje uho - medicina.finance.s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/>
          <a:stretch/>
        </p:blipFill>
        <p:spPr bwMode="auto">
          <a:xfrm>
            <a:off x="2011680" y="1967223"/>
            <a:ext cx="3986784" cy="356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Raven puščični povezovalnik 11"/>
          <p:cNvCxnSpPr/>
          <p:nvPr/>
        </p:nvCxnSpPr>
        <p:spPr>
          <a:xfrm flipH="1" flipV="1">
            <a:off x="1414272" y="2018935"/>
            <a:ext cx="877824" cy="6330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929177" y="1590010"/>
            <a:ext cx="97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uhelj</a:t>
            </a:r>
            <a:endParaRPr lang="sl-SI" dirty="0">
              <a:latin typeface="Comic Sans MS" panose="030F0702030302020204" pitchFamily="66" charset="0"/>
            </a:endParaRPr>
          </a:p>
        </p:txBody>
      </p:sp>
      <p:cxnSp>
        <p:nvCxnSpPr>
          <p:cNvPr id="18" name="Raven puščični povezovalnik 17"/>
          <p:cNvCxnSpPr/>
          <p:nvPr/>
        </p:nvCxnSpPr>
        <p:spPr>
          <a:xfrm flipH="1">
            <a:off x="3598088" y="3950208"/>
            <a:ext cx="128016" cy="1987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3109701" y="596546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sluhovod</a:t>
            </a:r>
            <a:endParaRPr lang="sl-SI" dirty="0">
              <a:latin typeface="Comic Sans MS" panose="030F0702030302020204" pitchFamily="66" charset="0"/>
            </a:endParaRPr>
          </a:p>
        </p:txBody>
      </p:sp>
      <p:cxnSp>
        <p:nvCxnSpPr>
          <p:cNvPr id="22" name="Raven puščični povezovalnik 21"/>
          <p:cNvCxnSpPr/>
          <p:nvPr/>
        </p:nvCxnSpPr>
        <p:spPr>
          <a:xfrm>
            <a:off x="4658792" y="3645408"/>
            <a:ext cx="1729816" cy="25047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jeZBesedilom 22"/>
          <p:cNvSpPr txBox="1"/>
          <p:nvPr/>
        </p:nvSpPr>
        <p:spPr>
          <a:xfrm>
            <a:off x="5937202" y="618848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bobnič</a:t>
            </a:r>
            <a:endParaRPr lang="sl-SI" dirty="0">
              <a:latin typeface="Comic Sans MS" panose="030F0702030302020204" pitchFamily="66" charset="0"/>
            </a:endParaRPr>
          </a:p>
        </p:txBody>
      </p:sp>
      <p:cxnSp>
        <p:nvCxnSpPr>
          <p:cNvPr id="25" name="Raven puščični povezovalnik 24"/>
          <p:cNvCxnSpPr/>
          <p:nvPr/>
        </p:nvCxnSpPr>
        <p:spPr>
          <a:xfrm flipV="1">
            <a:off x="5328627" y="2240318"/>
            <a:ext cx="669837" cy="11758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5813431" y="1805896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polž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29" name="Zvok 2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70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94"/>
    </mc:Choice>
    <mc:Fallback>
      <p:transition spd="slow" advTm="47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6" grpId="0"/>
      <p:bldP spid="20" grpId="0"/>
      <p:bldP spid="2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801874" y="557906"/>
            <a:ext cx="458699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400" dirty="0" smtClean="0">
                <a:latin typeface="Comic Sans MS" panose="030F0702030302020204" pitchFamily="66" charset="0"/>
              </a:rPr>
              <a:t>Zvoki so glasni ali tihi, visoki ali nizki, kratki ali dolgi.</a:t>
            </a:r>
          </a:p>
          <a:p>
            <a:pPr algn="ctr"/>
            <a:r>
              <a:rPr lang="sl-SI" sz="3400" dirty="0" smtClean="0">
                <a:latin typeface="Comic Sans MS" panose="030F0702030302020204" pitchFamily="66" charset="0"/>
              </a:rPr>
              <a:t>Nekatere zvoke komaj slišimo, drugi so zelo glasni. Preglasni zvoki, na primer poslušanje hrupne glasbe, lahko poškodujejo sluh.</a:t>
            </a:r>
            <a:endParaRPr lang="sl-SI" sz="3400" dirty="0">
              <a:latin typeface="Comic Sans MS" panose="030F0702030302020204" pitchFamily="66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26" y="434552"/>
            <a:ext cx="3172846" cy="317284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638898"/>
            <a:ext cx="2764155" cy="27641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77" y="3596640"/>
            <a:ext cx="3022092" cy="3022092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70"/>
    </mc:Choice>
    <mc:Fallback>
      <p:transition spd="slow" advTm="22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0" y="829057"/>
            <a:ext cx="6028944" cy="602894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364224" y="829056"/>
            <a:ext cx="5035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latin typeface="Comic Sans MS" panose="030F0702030302020204" pitchFamily="66" charset="0"/>
              </a:rPr>
              <a:t>Sedaj odpri učbenik na strani </a:t>
            </a:r>
            <a:r>
              <a:rPr lang="sl-SI" sz="4800" dirty="0" smtClean="0">
                <a:latin typeface="Comic Sans MS" panose="030F0702030302020204" pitchFamily="66" charset="0"/>
              </a:rPr>
              <a:t>60</a:t>
            </a:r>
            <a:r>
              <a:rPr lang="sl-SI" sz="4800" dirty="0" smtClean="0">
                <a:latin typeface="Comic Sans MS" panose="030F0702030302020204" pitchFamily="66" charset="0"/>
              </a:rPr>
              <a:t>, 61 </a:t>
            </a:r>
            <a:r>
              <a:rPr lang="sl-SI" sz="4800" dirty="0" smtClean="0">
                <a:latin typeface="Comic Sans MS" panose="030F0702030302020204" pitchFamily="66" charset="0"/>
              </a:rPr>
              <a:t>in preberi novo snov </a:t>
            </a:r>
            <a:r>
              <a:rPr lang="sl-SI" sz="4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sl-SI" sz="4800" dirty="0">
              <a:latin typeface="Comic Sans MS" panose="030F0702030302020204" pitchFamily="66" charset="0"/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7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52"/>
    </mc:Choice>
    <mc:Fallback>
      <p:transition spd="slow" advTm="11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0.9|4|3.7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9|2.4|3|2.4|7.8|2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6|4.6|1.8|8.1|2|5.2|1.8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207</Words>
  <Application>Microsoft Office PowerPoint</Application>
  <PresentationFormat>Po meri</PresentationFormat>
  <Paragraphs>17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SLIŠIM ZVOK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SKICE DO ZEMLJEVIDA</dc:title>
  <dc:creator>Uporabnik sistema Windows</dc:creator>
  <cp:lastModifiedBy>Ana</cp:lastModifiedBy>
  <cp:revision>56</cp:revision>
  <dcterms:created xsi:type="dcterms:W3CDTF">2020-03-24T17:28:32Z</dcterms:created>
  <dcterms:modified xsi:type="dcterms:W3CDTF">2020-05-05T11:33:01Z</dcterms:modified>
</cp:coreProperties>
</file>