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91" r:id="rId3"/>
    <p:sldId id="258" r:id="rId4"/>
    <p:sldId id="293" r:id="rId5"/>
    <p:sldId id="292" r:id="rId6"/>
    <p:sldId id="271" r:id="rId7"/>
    <p:sldId id="267" r:id="rId8"/>
    <p:sldId id="269" r:id="rId9"/>
    <p:sldId id="294" r:id="rId10"/>
    <p:sldId id="272" r:id="rId11"/>
    <p:sldId id="295" r:id="rId12"/>
    <p:sldId id="270" r:id="rId13"/>
    <p:sldId id="296" r:id="rId14"/>
    <p:sldId id="289" r:id="rId15"/>
    <p:sldId id="297" r:id="rId16"/>
    <p:sldId id="298" r:id="rId17"/>
    <p:sldId id="286" r:id="rId18"/>
    <p:sldId id="299" r:id="rId19"/>
    <p:sldId id="300" r:id="rId20"/>
    <p:sldId id="301" r:id="rId21"/>
    <p:sldId id="268" r:id="rId22"/>
    <p:sldId id="274" r:id="rId23"/>
    <p:sldId id="308" r:id="rId24"/>
    <p:sldId id="288" r:id="rId25"/>
    <p:sldId id="285" r:id="rId26"/>
    <p:sldId id="273" r:id="rId27"/>
    <p:sldId id="282" r:id="rId28"/>
    <p:sldId id="290" r:id="rId29"/>
    <p:sldId id="302" r:id="rId30"/>
    <p:sldId id="303" r:id="rId31"/>
    <p:sldId id="305" r:id="rId32"/>
    <p:sldId id="306" r:id="rId33"/>
    <p:sldId id="307" r:id="rId34"/>
  </p:sldIdLst>
  <p:sldSz cx="9144000" cy="6858000" type="screen4x3"/>
  <p:notesSz cx="6858000" cy="9144000"/>
  <p:custDataLst>
    <p:tags r:id="rId36"/>
  </p:custDataLst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66"/>
    <a:srgbClr val="99CC00"/>
    <a:srgbClr val="005000"/>
    <a:srgbClr val="006600"/>
    <a:srgbClr val="00CC00"/>
    <a:srgbClr val="008000"/>
    <a:srgbClr val="FFD523"/>
    <a:srgbClr val="DC0000"/>
    <a:srgbClr val="CC0000"/>
    <a:srgbClr val="FFC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1" autoAdjust="0"/>
    <p:restoredTop sz="86342" autoAdjust="0"/>
  </p:normalViewPr>
  <p:slideViewPr>
    <p:cSldViewPr>
      <p:cViewPr>
        <p:scale>
          <a:sx n="81" d="100"/>
          <a:sy n="81" d="100"/>
        </p:scale>
        <p:origin x="-1062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3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EE4F2A7-4A38-4A46-A0D9-30603678DBDF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E4980F6-AF88-4F70-A629-844019EAD14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68041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ven konektor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ven konektor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 smtClean="0"/>
              <a:t>Kliknite, če želite urediti slog podnaslova matrice</a:t>
            </a:r>
            <a:endParaRPr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7" name="Ograda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97866-6EE2-4B60-9699-248F838DE39F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8" name="Ograda številke diapoz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1744BF-CF40-4F4A-813B-176E6B130838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10" name="Ograda nog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539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5F022-51B3-4AB4-953B-BF8A56E7CAEE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5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16E95-6F1D-4AED-911E-77D2A7EF466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4225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grada vsebine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4" name="Ograda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789A8-E072-47F1-94D4-29AFDECF5A7F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5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753AF-E9B4-4DB2-B2E9-02938024A49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43502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aven konektor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5A058-A1D2-44E9-87ED-654B73C94844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42E19-B826-45EF-9B29-3ED134F39B0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570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11" name="Ograda vsebine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3" name="Ograda vsebine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0650A-FAB4-4B3B-9D1A-30BAE3D6AA45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6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D9988-7B3A-4F34-949F-12AA2C94BD7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1063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61F39-2169-4C89-B769-4C057EEE55DA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4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5DB76-D075-4E72-93DB-81AC363C1B7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6974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E7E1B-7B7A-47E7-A6F1-DBEB2A92723B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3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3D016-3B20-4656-A52F-A6BB696951C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6749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grada vsebine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5" name="Ograda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0988-E47E-4FC4-A55F-C3A6067B4003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6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094FB-FB37-469D-B43B-65CF291E352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6883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sl-SI" noProof="0" smtClean="0"/>
              <a:t>Kliknite ikono, če želite dodati sliko</a:t>
            </a:r>
            <a:endParaRPr lang="en-US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2798-0411-461F-ABB9-118886C409F8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6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45714-138A-498E-9D65-32D6EC72E42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2187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568A-51C9-4E0E-828C-B2CA6092E10B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5" name="Ograda no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D56DE-B15F-4919-AFED-F3895198D16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9624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besedila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smtClean="0"/>
              <a:t>Kliknite, če želite urediti sloge besedila matrice</a:t>
            </a:r>
          </a:p>
          <a:p>
            <a:pPr lvl="1"/>
            <a:r>
              <a:rPr lang="sl-SI" altLang="sl-SI" smtClean="0"/>
              <a:t>Druga raven</a:t>
            </a:r>
          </a:p>
          <a:p>
            <a:pPr lvl="2"/>
            <a:r>
              <a:rPr lang="sl-SI" altLang="sl-SI" smtClean="0"/>
              <a:t>Tretja raven</a:t>
            </a:r>
          </a:p>
          <a:p>
            <a:pPr lvl="3"/>
            <a:r>
              <a:rPr lang="sl-SI" altLang="sl-SI" smtClean="0"/>
              <a:t>Četrta raven</a:t>
            </a:r>
          </a:p>
          <a:p>
            <a:pPr lvl="4"/>
            <a:r>
              <a:rPr lang="sl-SI" altLang="sl-SI" smtClean="0"/>
              <a:t>Peta raven</a:t>
            </a:r>
            <a:endParaRPr lang="en-US" altLang="sl-SI" smtClean="0"/>
          </a:p>
        </p:txBody>
      </p:sp>
      <p:sp>
        <p:nvSpPr>
          <p:cNvPr id="24" name="Ograda datuma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35E3A16-10F5-4724-91BE-938C1E4ABA6F}" type="datetimeFigureOut">
              <a:rPr lang="sl-SI"/>
              <a:pPr>
                <a:defRPr/>
              </a:pPr>
              <a:t>5.5.2020</a:t>
            </a:fld>
            <a:endParaRPr lang="sl-SI"/>
          </a:p>
        </p:txBody>
      </p:sp>
      <p:sp>
        <p:nvSpPr>
          <p:cNvPr id="10" name="Ograda noge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2" name="Ograda številke diapoz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  <a:latin typeface="Constantia" panose="02030602050306030303" pitchFamily="18" charset="0"/>
              </a:defRPr>
            </a:lvl1pPr>
          </a:lstStyle>
          <a:p>
            <a:fld id="{2A9316C9-307B-4E8A-90FF-E92AC987EF49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5" name="Ograda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anose="02030602050306030303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7D4989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9759A4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9759A4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9" y="-99392"/>
            <a:ext cx="8492464" cy="313971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/>
          <a:srcRect l="19690" t="23634" r="19552" b="12990"/>
          <a:stretch/>
        </p:blipFill>
        <p:spPr>
          <a:xfrm>
            <a:off x="174486" y="1988840"/>
            <a:ext cx="8754778" cy="4707104"/>
          </a:xfrm>
          <a:prstGeom prst="rect">
            <a:avLst/>
          </a:prstGeom>
          <a:ln>
            <a:noFill/>
          </a:ln>
          <a:effectLst>
            <a:glow rad="1905000">
              <a:srgbClr val="CCFF66">
                <a:alpha val="21000"/>
              </a:srgbClr>
            </a:glow>
            <a:softEdge rad="2159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39552" y="1052736"/>
            <a:ext cx="2208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TRAVNIŠKA</a:t>
            </a:r>
            <a:r>
              <a:rPr lang="sl-SI" sz="1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KADULJA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3960440" cy="528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41452"/>
            <a:ext cx="3588990" cy="478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7740352" y="5709549"/>
            <a:ext cx="860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RMAN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http://www.hisa-zelisc.si/media/wysiwyg/hisazelisc/Rm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28420" r="23457" b="-3734"/>
          <a:stretch/>
        </p:blipFill>
        <p:spPr bwMode="auto">
          <a:xfrm>
            <a:off x="4427984" y="1628800"/>
            <a:ext cx="4032448" cy="426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biodinamika-podravje.si/wp-content/themes/horizon/extensions/timthumb/timthumb.php?src=http%3A%2F%2Fbiodinamika-podravje.si%2Fwp-content%2Fuploads%2F2013%2F02%2Frman.jpg&amp;w=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65885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7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>
          <a:xfrm>
            <a:off x="3255855" y="6021288"/>
            <a:ext cx="935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REGRAT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://rozcebovec.weebly.com/uploads/3/7/2/3/3723190/5259473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/>
          <a:stretch/>
        </p:blipFill>
        <p:spPr bwMode="auto">
          <a:xfrm>
            <a:off x="467544" y="404664"/>
            <a:ext cx="6667500" cy="31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upload.wikimedia.org/wikipedia/commons/7/77/Taraxacum_officinale_Web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3"/>
          <a:stretch/>
        </p:blipFill>
        <p:spPr bwMode="auto">
          <a:xfrm>
            <a:off x="4211960" y="3717032"/>
            <a:ext cx="4458341" cy="270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ttp://www.gorenjskiglas.si/novice/nasveti/index.php?action=clanek_create_pic&amp;id=9510"/>
          <p:cNvPicPr/>
          <p:nvPr/>
        </p:nvPicPr>
        <p:blipFill rotWithShape="1">
          <a:blip r:embed="rId2" cstate="print"/>
          <a:srcRect b="8695"/>
          <a:stretch/>
        </p:blipFill>
        <p:spPr bwMode="auto">
          <a:xfrm>
            <a:off x="4644008" y="1772816"/>
            <a:ext cx="367474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ravokotnik 1"/>
          <p:cNvSpPr/>
          <p:nvPr/>
        </p:nvSpPr>
        <p:spPr>
          <a:xfrm>
            <a:off x="611560" y="539388"/>
            <a:ext cx="1046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TRPOTEC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kamniski-vrh.net/images/st/plantagolanceola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 bwMode="auto">
          <a:xfrm>
            <a:off x="683568" y="908720"/>
            <a:ext cx="371475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50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467544" y="4817351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KUKAVIČJA  LUČKA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756" name="Picture 4" descr="http://www.pd-prebold.si/wp-content/uploads/2013/09/029_18_01bc_Lucca_kukavicja_Lychnis_flos-cuculi_2009_0503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528392" cy="47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r="4896"/>
          <a:stretch/>
        </p:blipFill>
        <p:spPr bwMode="auto">
          <a:xfrm>
            <a:off x="525440" y="620688"/>
            <a:ext cx="423788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8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6446169" y="686652"/>
            <a:ext cx="2327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TRAVNIŠKA ZVONČICA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4" descr="http://www.pd-prebold.si/wp-content/uploads/2013/09/135_01_02aa_zvoncica_razprostrta_Campanula_pat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567057" cy="475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rtvslo.si/_up/photos/2011/06/09/u66504-173076_zvon-ica-razprostrta_sho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2"/>
          <a:stretch/>
        </p:blipFill>
        <p:spPr bwMode="auto">
          <a:xfrm>
            <a:off x="4283968" y="1062028"/>
            <a:ext cx="4368889" cy="45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kulinarika.net/fotografija.asp?ID=KG5pF9MIF5MBzxI1&amp;glavna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r="22511" b="18101"/>
          <a:stretch/>
        </p:blipFill>
        <p:spPr bwMode="auto">
          <a:xfrm>
            <a:off x="5076056" y="2492896"/>
            <a:ext cx="347410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like.hribi.net/slike4/0556492180626_20150618_Vi_evnik_3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7561" r="16841" b="13060"/>
          <a:stretch/>
        </p:blipFill>
        <p:spPr bwMode="auto">
          <a:xfrm>
            <a:off x="611560" y="1268760"/>
            <a:ext cx="434334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546849" y="899428"/>
            <a:ext cx="223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NAVADNA  POKALICA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85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763688" y="5543907"/>
            <a:ext cx="1491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PASJA  TRAVA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14388" b="163"/>
          <a:stretch/>
        </p:blipFill>
        <p:spPr bwMode="auto">
          <a:xfrm>
            <a:off x="3347864" y="764704"/>
            <a:ext cx="3403629" cy="514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6300192" y="764704"/>
            <a:ext cx="125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MAČJ</a:t>
            </a:r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 REP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434" name="Picture 18" descr="http://uciteljska.net/kvizi/HotPot/Travnik/macji_re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1"/>
          <a:stretch/>
        </p:blipFill>
        <p:spPr bwMode="auto">
          <a:xfrm>
            <a:off x="2051720" y="836712"/>
            <a:ext cx="4192966" cy="524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6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940152" y="5567777"/>
            <a:ext cx="2446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NAVADNA  MIGALICA – „SOLZICE“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432" name="Picture 16" descr="http://uciteljska.net/kvizi/HotPot/Travnik/navadna_migali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5"/>
          <a:stretch/>
        </p:blipFill>
        <p:spPr bwMode="auto">
          <a:xfrm>
            <a:off x="1331640" y="620688"/>
            <a:ext cx="4464496" cy="559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8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51520" y="332656"/>
            <a:ext cx="737766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rgbClr val="005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Na travniku rastejo trave in cvetlice.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 smtClean="0">
              <a:solidFill>
                <a:srgbClr val="005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975" indent="-180975" algn="just">
              <a:buSzPct val="75000"/>
              <a:buFont typeface="Arial" panose="020B0604020202020204" pitchFamily="34" charset="0"/>
              <a:buChar char="•"/>
              <a:tabLst>
                <a:tab pos="4933950" algn="l"/>
                <a:tab pos="5202238" algn="l"/>
              </a:tabLst>
            </a:pPr>
            <a:r>
              <a:rPr lang="sl-SI" sz="3200" dirty="0">
                <a:solidFill>
                  <a:srgbClr val="005000"/>
                </a:solidFill>
                <a:cs typeface="Arial" panose="020B0604020202020204" pitchFamily="34" charset="0"/>
              </a:rPr>
              <a:t>TRAVE</a:t>
            </a:r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 imajo </a:t>
            </a:r>
            <a:r>
              <a:rPr lang="sl-SI" sz="2400" dirty="0" smtClean="0">
                <a:solidFill>
                  <a:srgbClr val="005000"/>
                </a:solidFill>
                <a:cs typeface="Arial" panose="020B0604020202020204" pitchFamily="34" charset="0"/>
              </a:rPr>
              <a:t>visoka stebla </a:t>
            </a:r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s </a:t>
            </a:r>
            <a:endParaRPr lang="sl-SI" sz="2400" dirty="0" smtClean="0">
              <a:solidFill>
                <a:srgbClr val="005000"/>
              </a:solidFill>
              <a:cs typeface="Arial" panose="020B0604020202020204" pitchFamily="34" charset="0"/>
            </a:endParaRPr>
          </a:p>
          <a:p>
            <a:pPr indent="180975" algn="just">
              <a:tabLst>
                <a:tab pos="4933950" algn="l"/>
                <a:tab pos="5202238" algn="l"/>
              </a:tabLst>
            </a:pPr>
            <a:r>
              <a:rPr lang="sl-SI" sz="2400" dirty="0" smtClean="0">
                <a:solidFill>
                  <a:srgbClr val="005000"/>
                </a:solidFill>
                <a:cs typeface="Arial" panose="020B0604020202020204" pitchFamily="34" charset="0"/>
              </a:rPr>
              <a:t>suličastimi listi. Vsa </a:t>
            </a:r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rastlina je zelena. </a:t>
            </a:r>
            <a:endParaRPr lang="sl-SI" sz="2400" dirty="0" smtClean="0">
              <a:solidFill>
                <a:srgbClr val="005000"/>
              </a:solidFill>
              <a:cs typeface="Arial" panose="020B0604020202020204" pitchFamily="34" charset="0"/>
            </a:endParaRPr>
          </a:p>
          <a:p>
            <a:pPr indent="180975" algn="just">
              <a:tabLst>
                <a:tab pos="4933950" algn="l"/>
                <a:tab pos="5202238" algn="l"/>
              </a:tabLst>
            </a:pPr>
            <a:r>
              <a:rPr lang="sl-SI" sz="2400" dirty="0" smtClean="0">
                <a:solidFill>
                  <a:srgbClr val="005000"/>
                </a:solidFill>
                <a:cs typeface="Arial" panose="020B0604020202020204" pitchFamily="34" charset="0"/>
              </a:rPr>
              <a:t>Prav </a:t>
            </a:r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tako je zelen cvet. </a:t>
            </a:r>
            <a:r>
              <a:rPr lang="sl-SI" sz="2400" dirty="0" smtClean="0">
                <a:solidFill>
                  <a:srgbClr val="005000"/>
                </a:solidFill>
                <a:cs typeface="Arial" panose="020B0604020202020204" pitchFamily="34" charset="0"/>
              </a:rPr>
              <a:t>Veter </a:t>
            </a:r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prenaša </a:t>
            </a:r>
            <a:endParaRPr lang="sl-SI" sz="2400" dirty="0" smtClean="0">
              <a:solidFill>
                <a:srgbClr val="005000"/>
              </a:solidFill>
              <a:cs typeface="Arial" panose="020B0604020202020204" pitchFamily="34" charset="0"/>
            </a:endParaRPr>
          </a:p>
          <a:p>
            <a:pPr indent="180975" algn="just">
              <a:tabLst>
                <a:tab pos="4933950" algn="l"/>
                <a:tab pos="5202238" algn="l"/>
              </a:tabLst>
            </a:pPr>
            <a:r>
              <a:rPr lang="sl-SI" sz="2400" dirty="0" smtClean="0">
                <a:solidFill>
                  <a:srgbClr val="005000"/>
                </a:solidFill>
                <a:cs typeface="Arial" panose="020B0604020202020204" pitchFamily="34" charset="0"/>
              </a:rPr>
              <a:t>njihov cvetni </a:t>
            </a:r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prah daleč naokrog</a:t>
            </a:r>
            <a:r>
              <a:rPr lang="sl-SI" sz="2400" dirty="0" smtClean="0">
                <a:solidFill>
                  <a:srgbClr val="005000"/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sl-SI" sz="2400" dirty="0" smtClean="0">
                <a:solidFill>
                  <a:srgbClr val="005000"/>
                </a:solidFill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 smtClean="0">
              <a:solidFill>
                <a:srgbClr val="005000"/>
              </a:solidFill>
              <a:cs typeface="Arial" panose="020B0604020202020204" pitchFamily="34" charset="0"/>
            </a:endParaRPr>
          </a:p>
          <a:p>
            <a:pPr indent="180975">
              <a:buSzPct val="75000"/>
              <a:buFont typeface="Arial" panose="020B0604020202020204" pitchFamily="34" charset="0"/>
              <a:buChar char="•"/>
            </a:pPr>
            <a:r>
              <a:rPr lang="sl-SI" sz="3200" dirty="0">
                <a:solidFill>
                  <a:srgbClr val="005000"/>
                </a:solidFill>
                <a:cs typeface="Arial" panose="020B0604020202020204" pitchFamily="34" charset="0"/>
              </a:rPr>
              <a:t>CVETLICE </a:t>
            </a:r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imajo  barvaste </a:t>
            </a:r>
          </a:p>
          <a:p>
            <a:pPr indent="180975"/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cvetove, ki privabljajo žuželke. </a:t>
            </a:r>
          </a:p>
          <a:p>
            <a:pPr indent="180975"/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Žuželke prenašajo cvetni prah </a:t>
            </a:r>
          </a:p>
          <a:p>
            <a:pPr indent="180975"/>
            <a:r>
              <a:rPr lang="sl-SI" sz="2400" dirty="0">
                <a:solidFill>
                  <a:srgbClr val="005000"/>
                </a:solidFill>
                <a:cs typeface="Arial" panose="020B0604020202020204" pitchFamily="34" charset="0"/>
              </a:rPr>
              <a:t>s cveta na cvet.</a:t>
            </a:r>
          </a:p>
          <a:p>
            <a:endParaRPr lang="sl-SI" sz="2400" dirty="0" smtClean="0">
              <a:solidFill>
                <a:srgbClr val="005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 smtClean="0">
              <a:solidFill>
                <a:srgbClr val="005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sl-SI" sz="2400" dirty="0" smtClean="0">
                <a:solidFill>
                  <a:srgbClr val="005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Travnik </a:t>
            </a:r>
            <a:r>
              <a:rPr lang="sl-SI" sz="2400" dirty="0">
                <a:solidFill>
                  <a:srgbClr val="005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nudi zavetje in hrano mnogim </a:t>
            </a:r>
            <a:r>
              <a:rPr lang="sl-SI" sz="3200" dirty="0" smtClean="0">
                <a:solidFill>
                  <a:srgbClr val="005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ŽIVALIM</a:t>
            </a:r>
            <a:r>
              <a:rPr lang="sl-SI" sz="2400" dirty="0" smtClean="0">
                <a:solidFill>
                  <a:srgbClr val="005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sl-SI" sz="2400" dirty="0">
              <a:solidFill>
                <a:srgbClr val="005000"/>
              </a:solidFill>
              <a:cs typeface="Arial" panose="020B0604020202020204" pitchFamily="34" charset="0"/>
            </a:endParaRPr>
          </a:p>
        </p:txBody>
      </p:sp>
      <p:pic>
        <p:nvPicPr>
          <p:cNvPr id="2052" name="Picture 4" descr="http://4.bp.blogspot.com/-1o4jt9Uaet0/UZjmjR_EmBI/AAAAAAAABG4/wlWbcmInG_s/s1600/18.%252C19.maj+0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2" t="923" r="12220" b="22615"/>
          <a:stretch/>
        </p:blipFill>
        <p:spPr bwMode="auto">
          <a:xfrm>
            <a:off x="5796136" y="1052736"/>
            <a:ext cx="3024336" cy="19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dnevnik.si/uploads/j/janalumnus/1483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2096" r="9555" b="19764"/>
          <a:stretch/>
        </p:blipFill>
        <p:spPr bwMode="auto">
          <a:xfrm>
            <a:off x="4801354" y="3517876"/>
            <a:ext cx="3024336" cy="20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576.photobucket.com/albums/ss205/iuciran/graphics/wind-blows-in-spinning-wa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824120"/>
            <a:ext cx="4138388" cy="41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bestanimations.com/Animals/Insects/Bees/bee-animated-gif-17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692" y="3419540"/>
            <a:ext cx="1091601" cy="10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2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72904" y="5624572"/>
            <a:ext cx="214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TRAVNIŠKA  BILNICA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3487011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38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6194073" cy="4541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55" name="Picture 27" descr="http://zlataleta.com/wp-content/uploads/2009/06/l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16" b="20545"/>
          <a:stretch/>
        </p:blipFill>
        <p:spPr bwMode="auto">
          <a:xfrm>
            <a:off x="645593" y="783663"/>
            <a:ext cx="3623252" cy="337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otnik 9"/>
          <p:cNvSpPr/>
          <p:nvPr/>
        </p:nvSpPr>
        <p:spPr>
          <a:xfrm>
            <a:off x="539552" y="422180"/>
            <a:ext cx="89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ČEBELA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7742174" y="6021338"/>
            <a:ext cx="8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ČMRLJ</a:t>
            </a:r>
            <a:endParaRPr lang="sl-SI" dirty="0"/>
          </a:p>
        </p:txBody>
      </p:sp>
      <p:pic>
        <p:nvPicPr>
          <p:cNvPr id="20486" name="Picture 6" descr="https://naturespotted.files.wordpress.com/2013/06/imgp45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7" t="26003" r="5515" b="6989"/>
          <a:stretch/>
        </p:blipFill>
        <p:spPr bwMode="auto">
          <a:xfrm>
            <a:off x="4452658" y="3080240"/>
            <a:ext cx="4032448" cy="29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>
          <a:xfrm>
            <a:off x="683568" y="1136949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PAJEK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57" name="Picture 29" descr="http://galerija.foto-narava.com/albums/userpics/100774/IMG_1594%20citroncek%20pf%20sh%20nr,1,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r="9768" b="24760"/>
          <a:stretch/>
        </p:blipFill>
        <p:spPr bwMode="auto">
          <a:xfrm>
            <a:off x="3635896" y="2019275"/>
            <a:ext cx="4729658" cy="317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avokotnik 11"/>
          <p:cNvSpPr/>
          <p:nvPr/>
        </p:nvSpPr>
        <p:spPr>
          <a:xfrm>
            <a:off x="7567774" y="5192688"/>
            <a:ext cx="94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METULJ</a:t>
            </a:r>
            <a:endParaRPr lang="sl-SI" dirty="0"/>
          </a:p>
        </p:txBody>
      </p:sp>
      <p:pic>
        <p:nvPicPr>
          <p:cNvPr id="21506" name="Picture 2" descr="http://www.delo.si/assets/media/picture/20130316/480x290_djvu_957468_bostelem_imo-PAJEK-PAJCEVINA.jpeg?rev=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181" y="2337412"/>
            <a:ext cx="4199398" cy="2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8" name="Picture 14" descr="http://www.drustvo-frangovekar.si/tl_files/SLIKE/vsebine/velika%20gozdna%20mravl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2" t="3421" r="2503" b="4219"/>
          <a:stretch/>
        </p:blipFill>
        <p:spPr bwMode="auto">
          <a:xfrm>
            <a:off x="539552" y="2675388"/>
            <a:ext cx="3816424" cy="34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 8"/>
          <p:cNvSpPr/>
          <p:nvPr/>
        </p:nvSpPr>
        <p:spPr>
          <a:xfrm>
            <a:off x="445382" y="2306056"/>
            <a:ext cx="109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MRAVLJA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80" name="Picture 16" descr="http://www.slovenskenovice.si/sites/slovenskenovice.si/files/styles/s_1280_1024/public/imported-images/media/picture/20100517/pika.jpg?itok=2w_1GST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5" b="11531"/>
          <a:stretch/>
        </p:blipFill>
        <p:spPr bwMode="auto">
          <a:xfrm>
            <a:off x="4644008" y="692696"/>
            <a:ext cx="3775834" cy="41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6876256" y="4815869"/>
            <a:ext cx="1637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PIKAPOLONICA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3" name="Picture 11" descr="https://img.rtvslo.si/_up/drown/photos/2014/07/04/132993_polz-hiska1_ma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4"/>
          <a:stretch/>
        </p:blipFill>
        <p:spPr bwMode="auto">
          <a:xfrm>
            <a:off x="683569" y="548680"/>
            <a:ext cx="4464495" cy="268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5148064" y="470798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POLŽ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405" name="Picture 13" descr="http://www.rtvslo.si/_up/photos/2009/07/16/u63496-99872_krt_sh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56992"/>
            <a:ext cx="4503218" cy="30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/>
          <p:cNvSpPr/>
          <p:nvPr/>
        </p:nvSpPr>
        <p:spPr>
          <a:xfrm>
            <a:off x="2891909" y="6075150"/>
            <a:ext cx="552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KRT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naturephoto-tone.com/wp-content/uploads/2010/12/00013-poljski_muren.jpg"/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5" t="8751" r="5556" b="12501"/>
          <a:stretch/>
        </p:blipFill>
        <p:spPr bwMode="auto">
          <a:xfrm>
            <a:off x="467544" y="1134036"/>
            <a:ext cx="3960440" cy="243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avokotnik 8"/>
          <p:cNvSpPr/>
          <p:nvPr/>
        </p:nvSpPr>
        <p:spPr>
          <a:xfrm>
            <a:off x="467544" y="764704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MUREN - ČRIČEK</a:t>
            </a:r>
            <a:endParaRPr lang="sl-SI" dirty="0"/>
          </a:p>
        </p:txBody>
      </p:sp>
      <p:pic>
        <p:nvPicPr>
          <p:cNvPr id="47135" name="Picture 31" descr="http://galerija.foto-narava.com/albums/userpics/101274/IMGP8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8" t="6577" r="2268" b="3490"/>
          <a:stretch/>
        </p:blipFill>
        <p:spPr bwMode="auto">
          <a:xfrm>
            <a:off x="4644008" y="3199682"/>
            <a:ext cx="3960440" cy="29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7617135" y="2830350"/>
            <a:ext cx="106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KOBILICA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http://www.podsvojostreho.net/vsebina/sites/all/files/imagecache/clanek_podstrani_teaser/247x300_dezevn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74" y="692696"/>
            <a:ext cx="2808312" cy="341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10" descr="http://www.radost.hr/media/cache/e7/c1/e7c16ca9263fea2d8866534c8c162a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4237509" cy="23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954169" y="4110512"/>
            <a:ext cx="1140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DEŽEVNIK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7228236" y="2887365"/>
            <a:ext cx="1149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STONOGA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ednevnik.si/uploads/r/regrat/342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r="17152" b="23618"/>
          <a:stretch/>
        </p:blipFill>
        <p:spPr bwMode="auto">
          <a:xfrm>
            <a:off x="611560" y="2852936"/>
            <a:ext cx="3816424" cy="288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http://www.e-fotografija.com/galerija/pictures/big/2013_01/1358071325_gosenica_lastovica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/>
          <a:stretch/>
        </p:blipFill>
        <p:spPr bwMode="auto">
          <a:xfrm>
            <a:off x="4644008" y="1008370"/>
            <a:ext cx="3791954" cy="28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539552" y="2483604"/>
            <a:ext cx="84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HROŠČ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380312" y="3865549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GOSENICA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49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553768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7" y="1154995"/>
            <a:ext cx="7718205" cy="4548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395536" y="665374"/>
            <a:ext cx="4639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NABIRAMO  HRANO  IN  ZDRAVILNE  RASTLINE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39551" y="1124744"/>
            <a:ext cx="8054265" cy="4992556"/>
            <a:chOff x="539551" y="1124744"/>
            <a:chExt cx="8054265" cy="4992556"/>
          </a:xfrm>
        </p:grpSpPr>
        <p:grpSp>
          <p:nvGrpSpPr>
            <p:cNvPr id="4" name="Skupina 3"/>
            <p:cNvGrpSpPr/>
            <p:nvPr/>
          </p:nvGrpSpPr>
          <p:grpSpPr>
            <a:xfrm>
              <a:off x="539552" y="1124744"/>
              <a:ext cx="8054264" cy="4992555"/>
              <a:chOff x="518951" y="1196752"/>
              <a:chExt cx="8054264" cy="4992555"/>
            </a:xfrm>
          </p:grpSpPr>
          <p:grpSp>
            <p:nvGrpSpPr>
              <p:cNvPr id="2" name="Skupina 1"/>
              <p:cNvGrpSpPr/>
              <p:nvPr/>
            </p:nvGrpSpPr>
            <p:grpSpPr>
              <a:xfrm>
                <a:off x="4180727" y="1196752"/>
                <a:ext cx="4392488" cy="4992555"/>
                <a:chOff x="4139952" y="972768"/>
                <a:chExt cx="4392488" cy="4992555"/>
              </a:xfrm>
            </p:grpSpPr>
            <p:pic>
              <p:nvPicPr>
                <p:cNvPr id="16388" name="Picture 4" descr="http://static1.ringaraja.net/uploads/SLO/articles/4398/large/Koprive_vsebujejo_veliko_beljakovin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9952" y="972768"/>
                  <a:ext cx="4392488" cy="29197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390" name="Picture 6" descr="http://uploads.publishwall.si/imgsmedium/2014/03/07/publishwall_1394179548_234284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39952" y="3274633"/>
                  <a:ext cx="2016224" cy="26906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392" name="Picture 8" descr="http://www.notranjski-park.si/upload/filemanager/content-galleries/trpotcevke/Ozkolistni_trpotec_800x600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2664" b="1596"/>
                <a:stretch/>
              </p:blipFill>
              <p:spPr bwMode="auto">
                <a:xfrm>
                  <a:off x="6156176" y="3287922"/>
                  <a:ext cx="2376264" cy="26774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6394" name="Picture 10" descr="http://images0.zurnal24.si/slika-_original-1394610055-1029709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34"/>
              <a:stretch/>
            </p:blipFill>
            <p:spPr bwMode="auto">
              <a:xfrm>
                <a:off x="518951" y="1196752"/>
                <a:ext cx="3661776" cy="27363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398" name="Picture 14" descr="http://img.rtvslo.si/_up/upload/2013/07/12/65011564_kamilice-roze-travnik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34" t="10371" r="12658" b="22981"/>
            <a:stretch/>
          </p:blipFill>
          <p:spPr bwMode="auto">
            <a:xfrm>
              <a:off x="539551" y="3789040"/>
              <a:ext cx="3661777" cy="232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31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539552" y="332656"/>
            <a:ext cx="1843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SE  SPREHAJAMO</a:t>
            </a:r>
          </a:p>
        </p:txBody>
      </p:sp>
      <p:sp>
        <p:nvSpPr>
          <p:cNvPr id="6" name="Pravokotnik 5"/>
          <p:cNvSpPr/>
          <p:nvPr/>
        </p:nvSpPr>
        <p:spPr>
          <a:xfrm>
            <a:off x="7452320" y="3483830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SE  IGRAMO</a:t>
            </a:r>
          </a:p>
        </p:txBody>
      </p:sp>
      <p:pic>
        <p:nvPicPr>
          <p:cNvPr id="17416" name="Picture 8" descr="http://i.dailymail.co.uk/i/pix/2013/05/31/article-2333894-1A150F1D000005DC-293_964x5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6"/>
          <a:stretch/>
        </p:blipFill>
        <p:spPr bwMode="auto">
          <a:xfrm>
            <a:off x="2987824" y="3848485"/>
            <a:ext cx="571256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cache2.asset-cache.net/xd/104632948.jpg?v=1&amp;c=IWSAsset&amp;k=2&amp;d=62CA815BFB1CE48046A206052AC7E243DD9BE2D9A1DB104C59571D4BF7AAB6FC99699C64443497E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8400" r="1181" b="2215"/>
          <a:stretch/>
        </p:blipFill>
        <p:spPr bwMode="auto">
          <a:xfrm>
            <a:off x="539552" y="700032"/>
            <a:ext cx="4439816" cy="306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9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3.mojalbum.com/17370243_17477745_19653153/silaza-2011/196531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/>
          <a:stretch/>
        </p:blipFill>
        <p:spPr bwMode="auto">
          <a:xfrm>
            <a:off x="467544" y="1484784"/>
            <a:ext cx="530391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/>
          <p:cNvSpPr/>
          <p:nvPr/>
        </p:nvSpPr>
        <p:spPr>
          <a:xfrm>
            <a:off x="395536" y="1106412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KOSIMO  TRAVO  ZA  KRMO  ZA  ŽIVALI</a:t>
            </a:r>
          </a:p>
        </p:txBody>
      </p:sp>
      <p:pic>
        <p:nvPicPr>
          <p:cNvPr id="18436" name="Picture 4" descr="http://www.slovenskenovice.si/sites/slovenskenovice.si/files/styles/s_1280_1024/public/dti_import/2012/01/16/image_4963708_1.jpg?itok=CFgTcZU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1" r="36165"/>
          <a:stretch/>
        </p:blipFill>
        <p:spPr bwMode="auto">
          <a:xfrm>
            <a:off x="4716016" y="476672"/>
            <a:ext cx="4056385" cy="442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347489" y="404664"/>
            <a:ext cx="1710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PASEMO  ŽIVALI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395536" y="773831"/>
            <a:ext cx="8261598" cy="5602090"/>
            <a:chOff x="395536" y="773831"/>
            <a:chExt cx="8261598" cy="5602090"/>
          </a:xfrm>
        </p:grpSpPr>
        <p:pic>
          <p:nvPicPr>
            <p:cNvPr id="19458" name="Picture 2" descr="http://www.domaci-sir.si/wp-content/uploads/2013/11/Uvod_KmetijaNa-Ravan-Krav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7" r="-233" b="14549"/>
            <a:stretch/>
          </p:blipFill>
          <p:spPr bwMode="auto">
            <a:xfrm>
              <a:off x="395536" y="773831"/>
              <a:ext cx="4824536" cy="3015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0" name="Picture 4" descr="http://www.tsh-cakovec.hr/slike/ovc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809" y="3785121"/>
              <a:ext cx="4886325" cy="259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2" name="Picture 6" descr="http://www.agrosaat.si/shared_images/slike/travinje/konji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4" r="10202" b="25993"/>
            <a:stretch/>
          </p:blipFill>
          <p:spPr bwMode="auto">
            <a:xfrm>
              <a:off x="395536" y="3774023"/>
              <a:ext cx="3888432" cy="259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4" name="Picture 8" descr="http://1.bp.blogspot.com/-a7M61tsqtkI/Uglj613R-iI/AAAAAAAAASw/KOMkzzgnkBI/s1600/12120008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13"/>
            <a:stretch/>
          </p:blipFill>
          <p:spPr bwMode="auto">
            <a:xfrm>
              <a:off x="5099222" y="773831"/>
              <a:ext cx="3557912" cy="3011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12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611560" y="836712"/>
            <a:ext cx="981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DETELJA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zelenisvet.com/wp-content/uploads/2014/07/crna-detel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1763" r="262" b="11801"/>
          <a:stretch/>
        </p:blipFill>
        <p:spPr bwMode="auto">
          <a:xfrm>
            <a:off x="4139952" y="836712"/>
            <a:ext cx="4536504" cy="3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4977"/>
            <a:ext cx="3384376" cy="477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4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7" name="Slika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-1743" r="2739" b="16219"/>
          <a:stretch/>
        </p:blipFill>
        <p:spPr bwMode="auto">
          <a:xfrm>
            <a:off x="539553" y="908720"/>
            <a:ext cx="4320480" cy="353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512858" y="4441899"/>
            <a:ext cx="1687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RIPEČA ZLATICA</a:t>
            </a:r>
            <a:endParaRPr lang="sl-SI" dirty="0"/>
          </a:p>
        </p:txBody>
      </p:sp>
      <p:pic>
        <p:nvPicPr>
          <p:cNvPr id="4098" name="Picture 2" descr="http://www.kulinarika.net/fotografija.asp?ID=GCCstG7JLBM71AHt&amp;glavna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3297" b="9640"/>
          <a:stretch/>
        </p:blipFill>
        <p:spPr bwMode="auto">
          <a:xfrm>
            <a:off x="5076056" y="2996952"/>
            <a:ext cx="3600401" cy="27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1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395336" y="1691516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MARJETICA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http://www.bizeljsko.si/wp-content/uploads/2011/01/medij_Narava_v_sliki_2011_28.1.2011_Navadna_marjetica_Bellis_perennis_1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13770"/>
          <a:stretch/>
        </p:blipFill>
        <p:spPr bwMode="auto">
          <a:xfrm>
            <a:off x="4355976" y="2060848"/>
            <a:ext cx="4248472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rtvslo.si/_up/photos/2011/04/15/u89584-168210_marjetke-img_9635_sho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/>
          <a:stretch/>
        </p:blipFill>
        <p:spPr bwMode="auto">
          <a:xfrm>
            <a:off x="441176" y="548680"/>
            <a:ext cx="3842792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14212" y="404664"/>
            <a:ext cx="12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IVANJŠČICA</a:t>
            </a:r>
            <a:endParaRPr lang="sl-SI" dirty="0"/>
          </a:p>
        </p:txBody>
      </p:sp>
      <p:pic>
        <p:nvPicPr>
          <p:cNvPr id="6148" name="Picture 4" descr="http://galerija.foto-narava.com/albums/userpics/101056/marjetic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73996"/>
            <a:ext cx="3326217" cy="499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eskipaper.com/images/daisies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2"/>
          <a:stretch/>
        </p:blipFill>
        <p:spPr bwMode="auto">
          <a:xfrm>
            <a:off x="3923928" y="2708920"/>
            <a:ext cx="473369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236296" y="5533846"/>
            <a:ext cx="1506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KOZJA BRADA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69" y="580390"/>
            <a:ext cx="33123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www.notranjski-park.si/upload/filemanager/content-galleries/radicevke/Travni_ka_kozja_brada_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663326" cy="46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5292080" y="2051556"/>
            <a:ext cx="3429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NJIVSKO GRABLJIŠČE - GRINTAVEC</a:t>
            </a:r>
            <a:endParaRPr lang="sl-S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47" name="Picture 39" descr="http://galerija.foto-narava.com/albums/userpics/100369/Grablji%9A%E8e%20njivsko%20DSC05018%20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134" y="2415484"/>
            <a:ext cx="3890709" cy="330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amniski-vrh.net/images/st/knautia_arvensis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8" t="8390" r="2039" b="7191"/>
          <a:stretch/>
        </p:blipFill>
        <p:spPr bwMode="auto">
          <a:xfrm>
            <a:off x="467544" y="1124744"/>
            <a:ext cx="423588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1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9e189f1a753ee679d1b35c74a851e0b830c82ef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o meri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C000"/>
      </a:hlink>
      <a:folHlink>
        <a:srgbClr val="D490C5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</TotalTime>
  <Words>128</Words>
  <Application>Microsoft Office PowerPoint</Application>
  <PresentationFormat>Diaprojekcija na zaslonu (4:3)</PresentationFormat>
  <Paragraphs>51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34" baseType="lpstr">
      <vt:lpstr>Papir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JESEN</dc:title>
  <dc:creator>Sonja M</dc:creator>
  <cp:lastModifiedBy>Administrator</cp:lastModifiedBy>
  <cp:revision>215</cp:revision>
  <dcterms:created xsi:type="dcterms:W3CDTF">2008-11-18T12:22:09Z</dcterms:created>
  <dcterms:modified xsi:type="dcterms:W3CDTF">2020-05-05T19:20:12Z</dcterms:modified>
</cp:coreProperties>
</file>