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71" r:id="rId4"/>
    <p:sldId id="274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D653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0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1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2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13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91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0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9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6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4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eg"/><Relationship Id="rId7" Type="http://schemas.openxmlformats.org/officeDocument/2006/relationships/image" Target="../media/image66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6" y="0"/>
            <a:ext cx="10287000" cy="6858000"/>
          </a:xfrm>
        </p:spPr>
      </p:pic>
      <p:sp>
        <p:nvSpPr>
          <p:cNvPr id="5" name="Pravokotnik 4"/>
          <p:cNvSpPr/>
          <p:nvPr/>
        </p:nvSpPr>
        <p:spPr>
          <a:xfrm>
            <a:off x="-48608" y="480803"/>
            <a:ext cx="12240608" cy="1160979"/>
          </a:xfrm>
          <a:prstGeom prst="rect">
            <a:avLst/>
          </a:prstGeom>
          <a:solidFill>
            <a:srgbClr val="FFD6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TRAVNIK</a:t>
            </a:r>
          </a:p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224" y="1623402"/>
            <a:ext cx="6102221" cy="474222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8000" dirty="0">
                <a:latin typeface="Century Gothic" panose="020B0502020202020204" pitchFamily="34" charset="0"/>
              </a:rPr>
              <a:t>So cvetlice z lepimi barvnimi cvetovi. Z njimi privabljajo mnoge žuželke, ki prenašajo cvetni prah iz cveta na cvet. Zato te cvetlice imenujemo </a:t>
            </a:r>
            <a:r>
              <a:rPr lang="sl-SI" sz="8000" b="1" dirty="0">
                <a:latin typeface="Century Gothic" panose="020B0502020202020204" pitchFamily="34" charset="0"/>
              </a:rPr>
              <a:t>ŽUŽKOCVETKE. </a:t>
            </a:r>
            <a:r>
              <a:rPr lang="sl-SI" sz="8000" dirty="0">
                <a:latin typeface="Century Gothic" panose="020B0502020202020204" pitchFamily="34" charset="0"/>
              </a:rPr>
              <a:t>Med žuželkami so najbolj pomembni opraševalci cvetov čmrlji in čebele. Opraševanje cvetov je zelo pomembno za razmnoževanje rastlin.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CVETLICE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25223"/>
          <a:stretch/>
        </p:blipFill>
        <p:spPr>
          <a:xfrm>
            <a:off x="7121770" y="1706928"/>
            <a:ext cx="455447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kadul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426470"/>
            <a:ext cx="2012629" cy="2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travniška kadul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1" y="375408"/>
            <a:ext cx="1873700" cy="257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790804" y="3030270"/>
            <a:ext cx="24897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KADULJA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ivanjš&amp;ccaron;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3976" y="711699"/>
            <a:ext cx="2450818" cy="18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IVANJŠ&amp;Ccaron;IC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71" y="354814"/>
            <a:ext cx="1887722" cy="25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8740032" y="3036903"/>
            <a:ext cx="15792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IVANJŠČICA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&amp;ccaron;rna detelj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3857619"/>
            <a:ext cx="1685411" cy="207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ezultat iskanja slik za &amp;ccaron;rna detel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5" y="3816863"/>
            <a:ext cx="2822809" cy="211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814643" y="6134780"/>
            <a:ext cx="17876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ČRNA DETELJA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ripe&amp;ccaron;a zlatic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4048"/>
          <a:stretch/>
        </p:blipFill>
        <p:spPr bwMode="auto">
          <a:xfrm>
            <a:off x="9068861" y="3857619"/>
            <a:ext cx="2736310" cy="20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ripe&amp;ccaron;a zlatic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/>
        </p:blipFill>
        <p:spPr bwMode="auto">
          <a:xfrm>
            <a:off x="7100856" y="3845347"/>
            <a:ext cx="1867298" cy="20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otnik 15"/>
          <p:cNvSpPr/>
          <p:nvPr/>
        </p:nvSpPr>
        <p:spPr>
          <a:xfrm>
            <a:off x="8409385" y="6045073"/>
            <a:ext cx="19479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RIPEČA ZLATICA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0" y="456737"/>
            <a:ext cx="2446192" cy="21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grabljiš&amp;ccaron;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b="5277"/>
          <a:stretch/>
        </p:blipFill>
        <p:spPr bwMode="auto">
          <a:xfrm>
            <a:off x="3283049" y="474322"/>
            <a:ext cx="2519874" cy="2145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372483" y="2777452"/>
            <a:ext cx="15151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GRABLJIŠČE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rm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25" y="424157"/>
            <a:ext cx="2427238" cy="219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rma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 bwMode="auto">
          <a:xfrm>
            <a:off x="9574592" y="424157"/>
            <a:ext cx="1980346" cy="2195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962087" y="2777452"/>
            <a:ext cx="8707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RMAN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navadna arni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9" y="3866685"/>
            <a:ext cx="1638494" cy="223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arnik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9" y="3866685"/>
            <a:ext cx="343154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372483" y="6257371"/>
            <a:ext cx="1040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ARNIKA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 descr="Rezultat iskanja slik za trpotec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7058992" y="3684709"/>
            <a:ext cx="1903095" cy="225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Povezana slika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799" r="2291" b="4580"/>
          <a:stretch/>
        </p:blipFill>
        <p:spPr bwMode="auto">
          <a:xfrm>
            <a:off x="9164515" y="3637660"/>
            <a:ext cx="2390423" cy="23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8697592" y="6140957"/>
            <a:ext cx="1135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TRPOTEC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primo&amp;zcaron;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8" y="596657"/>
            <a:ext cx="3206995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primo&amp;zcaron;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596657"/>
            <a:ext cx="1627676" cy="2194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544326" y="2970883"/>
            <a:ext cx="1293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PRIMOŽEK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navadna noko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9" y="596657"/>
            <a:ext cx="2077549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navadna nokot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8872536" y="596657"/>
            <a:ext cx="2944326" cy="219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7683193" y="2970883"/>
            <a:ext cx="24000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NOKOTA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ranja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3938954"/>
            <a:ext cx="2220258" cy="19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ranjak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76" y="3974124"/>
            <a:ext cx="2411738" cy="191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040730" y="6111931"/>
            <a:ext cx="10871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RANJAK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lika 15" descr="Rezultat iskanja slik za MATERINa dušic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39081"/>
          <a:stretch/>
        </p:blipFill>
        <p:spPr bwMode="auto">
          <a:xfrm>
            <a:off x="6644419" y="3906165"/>
            <a:ext cx="1935589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ezultat iskanja slik za MATERINa dušic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8" y="3888898"/>
            <a:ext cx="30861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ravokotnik 17"/>
          <p:cNvSpPr/>
          <p:nvPr/>
        </p:nvSpPr>
        <p:spPr>
          <a:xfrm>
            <a:off x="7851509" y="6111931"/>
            <a:ext cx="22317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MATERINA DUŠICA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zvon&amp;ccaron;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4" y="462695"/>
            <a:ext cx="1789137" cy="212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23665"/>
          <a:stretch/>
        </p:blipFill>
        <p:spPr bwMode="auto">
          <a:xfrm>
            <a:off x="2676057" y="462695"/>
            <a:ext cx="1860408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538992" y="2755533"/>
            <a:ext cx="15937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ZVONČNICA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Povezana slik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-15" r="12396" b="15"/>
          <a:stretch/>
        </p:blipFill>
        <p:spPr bwMode="auto">
          <a:xfrm>
            <a:off x="6279172" y="380704"/>
            <a:ext cx="23197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521"/>
          <a:stretch/>
        </p:blipFill>
        <p:spPr bwMode="auto">
          <a:xfrm>
            <a:off x="8841373" y="421699"/>
            <a:ext cx="27293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8033299" y="2755533"/>
            <a:ext cx="16161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SPOMINČICE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KOZJA BR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644424" y="3707374"/>
            <a:ext cx="1632170" cy="213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 descr="Rezultat iskanja slik za KOZJA BR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5" y="3707374"/>
            <a:ext cx="2159712" cy="213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271444" y="6012542"/>
            <a:ext cx="17572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KOZJA BRADA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GLAVINEC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6363125" y="3556362"/>
            <a:ext cx="1670174" cy="228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navadni glavinec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7836" r="3007"/>
          <a:stretch/>
        </p:blipFill>
        <p:spPr bwMode="auto">
          <a:xfrm>
            <a:off x="8282353" y="3556362"/>
            <a:ext cx="3288324" cy="235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7162868" y="6012542"/>
            <a:ext cx="24865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NAVADNI GLAVINEC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regra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4928"/>
          <a:stretch/>
        </p:blipFill>
        <p:spPr bwMode="auto">
          <a:xfrm>
            <a:off x="4670149" y="4054961"/>
            <a:ext cx="2632710" cy="211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regr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64" y="4054961"/>
            <a:ext cx="1573385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regra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6" y="4054961"/>
            <a:ext cx="1459524" cy="2113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5279820" y="6168241"/>
            <a:ext cx="10358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REGRAT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15" y="463079"/>
            <a:ext cx="1662332" cy="221644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795316" y="2787513"/>
            <a:ext cx="2319867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KUKAVIČJA LUČCA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1" y="446366"/>
            <a:ext cx="1533232" cy="230947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00" y="446366"/>
            <a:ext cx="1741172" cy="232455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445093" y="2959157"/>
            <a:ext cx="261161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KUKAVICA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r="3577" b="9487"/>
          <a:stretch/>
        </p:blipFill>
        <p:spPr>
          <a:xfrm>
            <a:off x="9046845" y="446366"/>
            <a:ext cx="2044725" cy="22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86337"/>
            <a:ext cx="12192000" cy="900967"/>
          </a:xfrm>
          <a:prstGeom prst="rect">
            <a:avLst/>
          </a:prstGeom>
          <a:solidFill>
            <a:srgbClr val="FFD65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UGANI, KDO SEM?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4265" y="1256074"/>
            <a:ext cx="3229710" cy="251576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Z </a:t>
            </a:r>
            <a:r>
              <a:rPr lang="sl-SI" sz="2400" dirty="0">
                <a:latin typeface="Century Gothic" panose="020B0502020202020204" pitchFamily="34" charset="0"/>
              </a:rPr>
              <a:t>rože k roži leta</a:t>
            </a:r>
            <a:r>
              <a:rPr lang="sl-SI" sz="2400" dirty="0" smtClean="0">
                <a:latin typeface="Century Gothic" panose="020B0502020202020204" pitchFamily="34" charset="0"/>
              </a:rPr>
              <a:t>, pelod </a:t>
            </a:r>
            <a:r>
              <a:rPr lang="sl-SI" sz="2400" dirty="0">
                <a:latin typeface="Century Gothic" panose="020B0502020202020204" pitchFamily="34" charset="0"/>
              </a:rPr>
              <a:t>ji teži </a:t>
            </a:r>
            <a:r>
              <a:rPr lang="sl-SI" sz="2400" dirty="0" smtClean="0">
                <a:latin typeface="Century Gothic" panose="020B0502020202020204" pitchFamily="34" charset="0"/>
              </a:rPr>
              <a:t>nožice, sladek </a:t>
            </a:r>
            <a:r>
              <a:rPr lang="sl-SI" sz="2400" dirty="0">
                <a:latin typeface="Century Gothic" panose="020B0502020202020204" pitchFamily="34" charset="0"/>
              </a:rPr>
              <a:t>sad obeta, zdrav napoj medice.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</a:t>
            </a:r>
            <a:r>
              <a:rPr lang="sl-SI" i="1" dirty="0" smtClean="0">
                <a:latin typeface="Century Gothic" panose="020B0502020202020204" pitchFamily="34" charset="0"/>
              </a:rPr>
              <a:t>Cimerman)</a:t>
            </a:r>
            <a:endParaRPr lang="sl-SI" i="1" dirty="0">
              <a:latin typeface="Century Gothic" panose="020B0502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686800" y="1307020"/>
            <a:ext cx="3103684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Tri – zajčku </a:t>
            </a:r>
            <a:r>
              <a:rPr lang="sl-SI" sz="2400" dirty="0">
                <a:latin typeface="Century Gothic" panose="020B0502020202020204" pitchFamily="34" charset="0"/>
              </a:rPr>
              <a:t>kosilo, štiri </a:t>
            </a:r>
            <a:r>
              <a:rPr lang="sl-SI" sz="2400" dirty="0" smtClean="0">
                <a:latin typeface="Century Gothic" panose="020B0502020202020204" pitchFamily="34" charset="0"/>
              </a:rPr>
              <a:t>– sreče </a:t>
            </a:r>
            <a:r>
              <a:rPr lang="sl-SI" sz="2400" dirty="0">
                <a:latin typeface="Century Gothic" panose="020B0502020202020204" pitchFamily="34" charset="0"/>
              </a:rPr>
              <a:t>obilo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545621" y="1307020"/>
            <a:ext cx="3525717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Na </a:t>
            </a:r>
            <a:r>
              <a:rPr lang="sl-SI" sz="2400" dirty="0">
                <a:latin typeface="Century Gothic" panose="020B0502020202020204" pitchFamily="34" charset="0"/>
              </a:rPr>
              <a:t>letni dopust odpotuje le, če močno dežuje. Sicer pa revež gara, ves dan le zemljo rahlja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Mira Voglar)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545621" y="3997534"/>
            <a:ext cx="3525717" cy="2623959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Ko </a:t>
            </a:r>
            <a:r>
              <a:rPr lang="sl-SI" sz="2400" dirty="0">
                <a:latin typeface="Century Gothic" panose="020B0502020202020204" pitchFamily="34" charset="0"/>
              </a:rPr>
              <a:t>skočiš v travico za njo, za dolgo zgrabiš jo nogo. Krpan drugačno je imel </a:t>
            </a:r>
            <a:r>
              <a:rPr lang="sl-SI" sz="2400" dirty="0" smtClean="0">
                <a:latin typeface="Century Gothic" panose="020B0502020202020204" pitchFamily="34" charset="0"/>
              </a:rPr>
              <a:t>– na </a:t>
            </a:r>
            <a:r>
              <a:rPr lang="sl-SI" sz="2400" dirty="0">
                <a:latin typeface="Century Gothic" panose="020B0502020202020204" pitchFamily="34" charset="0"/>
              </a:rPr>
              <a:t>ramo si jo je nadel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54265" y="4040611"/>
            <a:ext cx="3229710" cy="258437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Je </a:t>
            </a:r>
            <a:r>
              <a:rPr lang="sl-SI" sz="2400" dirty="0">
                <a:latin typeface="Century Gothic" panose="020B0502020202020204" pitchFamily="34" charset="0"/>
              </a:rPr>
              <a:t>majhen, je buba, ko odraste, leti, na rožah poseda,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poleti </a:t>
            </a:r>
            <a:r>
              <a:rPr lang="sl-SI" sz="2400" dirty="0">
                <a:latin typeface="Century Gothic" panose="020B0502020202020204" pitchFamily="34" charset="0"/>
              </a:rPr>
              <a:t>živi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Cimerman)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8686800" y="4040611"/>
            <a:ext cx="3103684" cy="258088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Century Gothic" panose="020B0502020202020204" pitchFamily="34" charset="0"/>
              </a:rPr>
              <a:t>Mrežo napel,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muho ujel,</a:t>
            </a: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</a:t>
            </a:r>
            <a:r>
              <a:rPr lang="sl-SI" sz="2400" dirty="0">
                <a:latin typeface="Century Gothic" panose="020B0502020202020204" pitchFamily="34" charset="0"/>
              </a:rPr>
              <a:t>lovec vesel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Jože Šmit)</a:t>
            </a:r>
          </a:p>
        </p:txBody>
      </p:sp>
    </p:spTree>
    <p:extLst>
      <p:ext uri="{BB962C8B-B14F-4D97-AF65-F5344CB8AC3E}">
        <p14:creationId xmlns:p14="http://schemas.microsoft.com/office/powerpoint/2010/main" val="9526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7523" y="191171"/>
            <a:ext cx="10515600" cy="1127675"/>
          </a:xfrm>
        </p:spPr>
        <p:txBody>
          <a:bodyPr/>
          <a:lstStyle/>
          <a:p>
            <a:pPr algn="ctr"/>
            <a:r>
              <a:rPr lang="sl-SI" b="1" dirty="0" smtClean="0">
                <a:latin typeface="Century Gothic" panose="020B0502020202020204" pitchFamily="34" charset="0"/>
              </a:rPr>
              <a:t>TRAVNIK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862" y="1318846"/>
            <a:ext cx="11465169" cy="5134708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latin typeface="Century Gothic" panose="020B0502020202020204" pitchFamily="34" charset="0"/>
              </a:rPr>
              <a:t>Travnik je </a:t>
            </a:r>
            <a:r>
              <a:rPr lang="sl-SI" b="1" dirty="0" smtClean="0">
                <a:latin typeface="Century Gothic" panose="020B0502020202020204" pitchFamily="34" charset="0"/>
              </a:rPr>
              <a:t>življenjski prostor</a:t>
            </a:r>
            <a:r>
              <a:rPr lang="sl-SI" dirty="0" smtClean="0">
                <a:latin typeface="Century Gothic" panose="020B0502020202020204" pitchFamily="34" charset="0"/>
              </a:rPr>
              <a:t>, v katerem med rastlinami prevladujejo</a:t>
            </a: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r>
              <a:rPr lang="sl-SI" dirty="0" smtClean="0">
                <a:latin typeface="Century Gothic" panose="020B0502020202020204" pitchFamily="34" charset="0"/>
              </a:rPr>
              <a:t> in </a:t>
            </a:r>
            <a:r>
              <a:rPr lang="sl-SI" b="1" dirty="0" smtClean="0">
                <a:latin typeface="Century Gothic" panose="020B0502020202020204" pitchFamily="34" charset="0"/>
              </a:rPr>
              <a:t>zelišča</a:t>
            </a:r>
            <a:r>
              <a:rPr lang="sl-SI" dirty="0" smtClean="0">
                <a:latin typeface="Century Gothic" panose="020B0502020202020204" pitchFamily="34" charset="0"/>
              </a:rPr>
              <a:t>, med živalmi pa </a:t>
            </a:r>
            <a:r>
              <a:rPr lang="sl-SI" b="1" dirty="0" smtClean="0">
                <a:latin typeface="Century Gothic" panose="020B0502020202020204" pitchFamily="34" charset="0"/>
              </a:rPr>
              <a:t>žuželke</a:t>
            </a:r>
            <a:r>
              <a:rPr lang="sl-SI" dirty="0" smtClean="0">
                <a:latin typeface="Century Gothic" panose="020B0502020202020204" pitchFamily="34" charset="0"/>
              </a:rPr>
              <a:t>.  Na travniku pa so tudi  </a:t>
            </a:r>
            <a:r>
              <a:rPr lang="sl-SI" b="1" dirty="0" smtClean="0">
                <a:latin typeface="Century Gothic" panose="020B0502020202020204" pitchFamily="34" charset="0"/>
              </a:rPr>
              <a:t>rože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Najbolj </a:t>
            </a:r>
            <a:r>
              <a:rPr lang="sl-SI" dirty="0" smtClean="0">
                <a:latin typeface="Century Gothic" panose="020B0502020202020204" pitchFamily="34" charset="0"/>
              </a:rPr>
              <a:t>pisan je spomladi </a:t>
            </a:r>
            <a:r>
              <a:rPr lang="sl-SI" dirty="0">
                <a:latin typeface="Century Gothic" panose="020B0502020202020204" pitchFamily="34" charset="0"/>
              </a:rPr>
              <a:t>in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poleti</a:t>
            </a:r>
            <a:r>
              <a:rPr lang="sl-SI" dirty="0">
                <a:latin typeface="Century Gothic" panose="020B0502020202020204" pitchFamily="34" charset="0"/>
              </a:rPr>
              <a:t>, </a:t>
            </a:r>
            <a:r>
              <a:rPr lang="sl-SI" dirty="0" smtClean="0">
                <a:latin typeface="Century Gothic" panose="020B0502020202020204" pitchFamily="34" charset="0"/>
              </a:rPr>
              <a:t>ko </a:t>
            </a:r>
            <a:r>
              <a:rPr lang="sl-SI" dirty="0">
                <a:latin typeface="Century Gothic" panose="020B0502020202020204" pitchFamily="34" charset="0"/>
              </a:rPr>
              <a:t>na njem cvetijo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 rastline s </a:t>
            </a:r>
            <a:r>
              <a:rPr lang="sl-SI" dirty="0">
                <a:latin typeface="Century Gothic" panose="020B0502020202020204" pitchFamily="34" charset="0"/>
              </a:rPr>
              <a:t>pisanimi cvetovi. </a:t>
            </a:r>
          </a:p>
          <a:p>
            <a:pPr marL="0" indent="0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Travnike med seboj ločujejo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 grmi </a:t>
            </a:r>
            <a:r>
              <a:rPr lang="sl-SI" dirty="0">
                <a:latin typeface="Century Gothic" panose="020B0502020202020204" pitchFamily="34" charset="0"/>
              </a:rPr>
              <a:t>in drevesa, ki tvorijo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živo </a:t>
            </a:r>
            <a:r>
              <a:rPr lang="sl-SI" dirty="0">
                <a:latin typeface="Century Gothic" panose="020B0502020202020204" pitchFamily="34" charset="0"/>
              </a:rPr>
              <a:t>mejo. 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1" y="2727874"/>
            <a:ext cx="5509846" cy="3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entury Gothic" panose="020B0502020202020204" pitchFamily="34" charset="0"/>
              </a:rPr>
              <a:t>DELO NA TRAVNIKU: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87745"/>
            <a:ext cx="4191000" cy="2412267"/>
          </a:xfrm>
        </p:spPr>
        <p:txBody>
          <a:bodyPr/>
          <a:lstStyle/>
          <a:p>
            <a:pPr lvl="0"/>
            <a:r>
              <a:rPr lang="sl-SI" dirty="0" smtClean="0">
                <a:latin typeface="Century Gothic" panose="020B0502020202020204" pitchFamily="34" charset="0"/>
              </a:rPr>
              <a:t>Kosimo,</a:t>
            </a:r>
          </a:p>
          <a:p>
            <a:pPr lvl="0"/>
            <a:r>
              <a:rPr lang="sl-SI" dirty="0" smtClean="0">
                <a:latin typeface="Century Gothic" panose="020B0502020202020204" pitchFamily="34" charset="0"/>
              </a:rPr>
              <a:t>sušimo krmo, </a:t>
            </a:r>
          </a:p>
          <a:p>
            <a:pPr lvl="0"/>
            <a:r>
              <a:rPr lang="sl-SI" dirty="0" smtClean="0">
                <a:latin typeface="Century Gothic" panose="020B0502020202020204" pitchFamily="34" charset="0"/>
              </a:rPr>
              <a:t>baliramo,</a:t>
            </a:r>
            <a:endParaRPr lang="sl-SI" dirty="0">
              <a:latin typeface="Century Gothic" panose="020B0502020202020204" pitchFamily="34" charset="0"/>
            </a:endParaRPr>
          </a:p>
          <a:p>
            <a:pPr lvl="0"/>
            <a:r>
              <a:rPr lang="sl-SI" dirty="0">
                <a:latin typeface="Century Gothic" panose="020B0502020202020204" pitchFamily="34" charset="0"/>
              </a:rPr>
              <a:t>pospravljamo </a:t>
            </a:r>
            <a:r>
              <a:rPr lang="sl-SI" dirty="0" smtClean="0">
                <a:latin typeface="Century Gothic" panose="020B0502020202020204" pitchFamily="34" charset="0"/>
              </a:rPr>
              <a:t>krmo.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406236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latin typeface="Century Gothic" panose="020B0502020202020204" pitchFamily="34" charset="0"/>
              </a:rPr>
              <a:t>Kmetje travnik kosijo od maja do avgusta. S posušeno travo (senom) hranijo pozimi nekatere domače živali (krave, konje, ovce, koze</a:t>
            </a:r>
            <a:r>
              <a:rPr lang="sl-SI" sz="2800" dirty="0" smtClean="0">
                <a:latin typeface="Century Gothic" panose="020B0502020202020204" pitchFamily="34" charset="0"/>
              </a:rPr>
              <a:t>,…).</a:t>
            </a:r>
          </a:p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21" y="1078857"/>
            <a:ext cx="3046047" cy="20370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702224" y="4206479"/>
            <a:ext cx="3046047" cy="202017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8113567" y="628895"/>
            <a:ext cx="2223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NEKOČ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8211829" y="3662257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</a:t>
            </a:r>
            <a:r>
              <a:rPr lang="sl-SI" sz="2000" b="1" dirty="0" smtClean="0">
                <a:latin typeface="Century Gothic" panose="020B0502020202020204" pitchFamily="34" charset="0"/>
              </a:rPr>
              <a:t>DANES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ŽIVALI 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44768" y="1741198"/>
            <a:ext cx="106093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Na travniku živijo žuželke, pajki in druge male živali.</a:t>
            </a:r>
          </a:p>
          <a:p>
            <a:pPr algn="ctr"/>
            <a:endParaRPr lang="sl-SI" sz="2800" dirty="0">
              <a:latin typeface="Century Gothic" panose="020B0502020202020204" pitchFamily="34" charset="0"/>
            </a:endParaRP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5411"/>
          <a:stretch/>
        </p:blipFill>
        <p:spPr>
          <a:xfrm>
            <a:off x="773722" y="4135665"/>
            <a:ext cx="1951893" cy="2291863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56188" y="3067158"/>
            <a:ext cx="46441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Žuželke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3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(6 nog).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73722" y="3067157"/>
            <a:ext cx="44394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Pajki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4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(8 nog).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3055" r="24849" b="2098"/>
          <a:stretch/>
        </p:blipFill>
        <p:spPr>
          <a:xfrm>
            <a:off x="3008781" y="4135665"/>
            <a:ext cx="2173014" cy="228471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r="7978"/>
          <a:stretch/>
        </p:blipFill>
        <p:spPr>
          <a:xfrm>
            <a:off x="6907131" y="4054567"/>
            <a:ext cx="2180492" cy="23729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33796"/>
          <a:stretch/>
        </p:blipFill>
        <p:spPr>
          <a:xfrm>
            <a:off x="9405957" y="4054567"/>
            <a:ext cx="2039816" cy="23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" y="786375"/>
            <a:ext cx="2621023" cy="19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84" y="786375"/>
            <a:ext cx="2532905" cy="1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782973"/>
            <a:ext cx="2625970" cy="19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lika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6" y="4065121"/>
            <a:ext cx="2623697" cy="17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3958217"/>
            <a:ext cx="2742644" cy="18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lika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9" y="3855461"/>
            <a:ext cx="2628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56912" y="608003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DEŽEVNIK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675179" y="605382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ČMRLJ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405616" y="608003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METULJ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675179" y="301641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MRAVLJA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328058" y="30164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KOBILICA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08687" y="300704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PIKAPOLONICA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9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Veliki%20vinogradnjak%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" y="823731"/>
            <a:ext cx="2752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pu-DSC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79" y="885077"/>
            <a:ext cx="2984623" cy="19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38-Roga--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5915"/>
          <a:stretch/>
        </p:blipFill>
        <p:spPr bwMode="auto">
          <a:xfrm>
            <a:off x="8196458" y="924751"/>
            <a:ext cx="3080938" cy="19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+139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9888" r="26379" b="27512"/>
          <a:stretch>
            <a:fillRect/>
          </a:stretch>
        </p:blipFill>
        <p:spPr bwMode="auto">
          <a:xfrm>
            <a:off x="4689353" y="3934190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Slika 1" descr="https://www.bodieko.si/wp-content/uploads/2011/08/cebe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3" y="393419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49084" y="303670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POLŽ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37759" y="3036702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HROŠČ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207776" y="297992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ROGAČ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749084" y="605373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KRT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275242" y="605373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MUREN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207776" y="605373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ČEBELA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00944B5-5A4B-480B-A479-EE4416DA4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98" y="3958270"/>
            <a:ext cx="2752725" cy="1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425" y="1808040"/>
            <a:ext cx="5362575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 smtClean="0">
                <a:latin typeface="Century Gothic" panose="020B0502020202020204" pitchFamily="34" charset="0"/>
              </a:rPr>
              <a:t>Trave imajo visoka stebla s suličastimi listi. Vsa rastlina je zelena in nimajo </a:t>
            </a:r>
            <a:r>
              <a:rPr lang="sl-SI" sz="3200" dirty="0">
                <a:latin typeface="Century Gothic" panose="020B0502020202020204" pitchFamily="34" charset="0"/>
              </a:rPr>
              <a:t>lepih barvitih cvetov. Zato ne privabljajo žuželk, ki bi jih opraševale. Oprašuje jih veter. Zato se imenujejo </a:t>
            </a:r>
            <a:r>
              <a:rPr lang="sl-SI" sz="3200" b="1" dirty="0">
                <a:latin typeface="Century Gothic" panose="020B0502020202020204" pitchFamily="34" charset="0"/>
              </a:rPr>
              <a:t>VETROCVETKE</a:t>
            </a:r>
            <a:r>
              <a:rPr lang="sl-SI" sz="3200" b="1" dirty="0" smtClean="0">
                <a:latin typeface="Century Gothic" panose="020B0502020202020204" pitchFamily="34" charset="0"/>
              </a:rPr>
              <a:t>.</a:t>
            </a:r>
            <a:endParaRPr lang="sl-SI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6" y="2127738"/>
            <a:ext cx="4801253" cy="34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migal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647455" y="1065286"/>
            <a:ext cx="3034569" cy="4421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travniška latov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72" y="1065286"/>
            <a:ext cx="2795490" cy="44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trpe&amp;zcaron;na ljulj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6" y="1065286"/>
            <a:ext cx="3171605" cy="442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1463265" y="566224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MIGALICA 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951618" y="564466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LATOVKA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9558867" y="566224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LJULJKA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ocvetje travnatega lisi&amp;ccaron;jega repa (Alopecurus pratensis) s poganjajo&amp;ccaron;imi prašnik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" y="948786"/>
            <a:ext cx="3376139" cy="44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8" y="948787"/>
            <a:ext cx="3508700" cy="44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diše&amp;ccaron;a boljk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5" y="948787"/>
            <a:ext cx="2995758" cy="446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9256224" y="5574322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DIŠEČA BOLJKA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440786" y="560067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PASJA TRAVA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546789" y="5600671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LISIČJI REP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423</Words>
  <Application>Microsoft Office PowerPoint</Application>
  <PresentationFormat>Po meri</PresentationFormat>
  <Paragraphs>88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PowerPointova predstavitev</vt:lpstr>
      <vt:lpstr>TRAVNIK</vt:lpstr>
      <vt:lpstr>DELO NA TRAVNIKU:</vt:lpstr>
      <vt:lpstr>TRAVNIŠKE ŽIVALI </vt:lpstr>
      <vt:lpstr>PowerPointova predstavitev</vt:lpstr>
      <vt:lpstr>PowerPointova predstavitev</vt:lpstr>
      <vt:lpstr>TRAVE</vt:lpstr>
      <vt:lpstr>PowerPointova predstavitev</vt:lpstr>
      <vt:lpstr>PowerPointova predstavitev</vt:lpstr>
      <vt:lpstr>TRAVNIŠKE CVETLICE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maya_zbelca</dc:creator>
  <cp:lastModifiedBy>Administrator</cp:lastModifiedBy>
  <cp:revision>40</cp:revision>
  <dcterms:created xsi:type="dcterms:W3CDTF">2020-05-04T09:02:24Z</dcterms:created>
  <dcterms:modified xsi:type="dcterms:W3CDTF">2020-05-07T17:47:11Z</dcterms:modified>
</cp:coreProperties>
</file>