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1A2F6C5-8C92-434C-963E-A50405FF0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4254CC4-45E4-4163-82D6-09164B783E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A390534-15CB-4AD9-92C1-CD677D80F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046B9-8756-4BE2-AB92-296B6F80B0E5}" type="datetimeFigureOut">
              <a:rPr lang="sl-SI" smtClean="0"/>
              <a:t>30. 04. 2020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B7052B4-1EBC-4108-980C-BC9F792AE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62AD380-9C9C-4B99-ABE0-7072E5C3A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6A92B-94A0-4EBF-AD6D-E0E1C58743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40808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A8DD5E-E487-4494-916D-BB5622CE3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F309F225-52D0-421C-9A24-7E357FC998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762EECF-31F5-44E8-8FBC-00BE5FECC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046B9-8756-4BE2-AB92-296B6F80B0E5}" type="datetimeFigureOut">
              <a:rPr lang="sl-SI" smtClean="0"/>
              <a:t>30. 04. 2020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D59D9D5-F25C-4072-9532-EBF5AC5D1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729BDEE-85BC-434F-AA22-C15C666BF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6A92B-94A0-4EBF-AD6D-E0E1C58743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74698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1F07EF4B-0565-4EA8-8EFB-80484851A4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E7F790D7-AE77-44E4-9BEA-7E0A8CF7A9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42D9968-51A0-4642-8319-181874A9B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046B9-8756-4BE2-AB92-296B6F80B0E5}" type="datetimeFigureOut">
              <a:rPr lang="sl-SI" smtClean="0"/>
              <a:t>30. 04. 2020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AEE942D-4F28-4BA8-8694-E0C663419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47643DD-8CAD-495C-831E-D65C7DF43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6A92B-94A0-4EBF-AD6D-E0E1C58743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63294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559A8C2-8146-4FD5-8A45-7981B9358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DC8814D-4325-4426-86E4-8A3D6E90E8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E9199AE-24D4-406C-AF01-6124FFACC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046B9-8756-4BE2-AB92-296B6F80B0E5}" type="datetimeFigureOut">
              <a:rPr lang="sl-SI" smtClean="0"/>
              <a:t>30. 04. 2020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7EB6A78-B034-4875-85B8-659DF1F09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D192798-6205-4C97-AFEA-200B2B4E9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6A92B-94A0-4EBF-AD6D-E0E1C58743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8421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D8317D-AAF3-4693-857E-1F5F50B12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EE1280A-DCFC-4F37-9C4C-96093528BE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6F925AD-D12B-45C6-A380-0D828A239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046B9-8756-4BE2-AB92-296B6F80B0E5}" type="datetimeFigureOut">
              <a:rPr lang="sl-SI" smtClean="0"/>
              <a:t>30. 04. 2020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B6A8BFB-C80B-4A13-8EC0-776FFA695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8C24FEB-7D95-4873-ABD4-5ADD97191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6A92B-94A0-4EBF-AD6D-E0E1C58743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394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5FEA1A-2BE6-46CB-9051-222F90EF5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8E9BBA4-334A-471D-B883-A9D811D346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5E6C5A21-57DB-4033-88D6-FF4071271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DC5DBE82-CA49-4815-B8BF-CDA490925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046B9-8756-4BE2-AB92-296B6F80B0E5}" type="datetimeFigureOut">
              <a:rPr lang="sl-SI" smtClean="0"/>
              <a:t>30. 04. 2020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3D497E72-9E86-454B-9D84-21F69401B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59EF4980-7DD0-4F5C-B1DB-F4C21A5A8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6A92B-94A0-4EBF-AD6D-E0E1C58743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3484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5498E16-B436-401F-873D-0DB590F3F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A465C95-17FA-451C-A67C-8DB9726A65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37309BFE-A2F7-43CF-A911-ECD4AAB994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FD0816B9-878B-477B-8EBB-14B47297AE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D62086CD-5A3C-411E-B6DB-CFC58CC117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F37136C7-138A-4F98-A56E-FA8C08310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046B9-8756-4BE2-AB92-296B6F80B0E5}" type="datetimeFigureOut">
              <a:rPr lang="sl-SI" smtClean="0"/>
              <a:t>30. 04. 2020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2346C6BC-C347-4CD1-A98E-179F80109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110ADC06-DE51-4030-9744-9917CDBA7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6A92B-94A0-4EBF-AD6D-E0E1C58743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85087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95DA1E4-78F4-4109-A231-52042271A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675BD48B-1D08-4C72-B497-E223AE6E4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046B9-8756-4BE2-AB92-296B6F80B0E5}" type="datetimeFigureOut">
              <a:rPr lang="sl-SI" smtClean="0"/>
              <a:t>30. 04. 2020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B5364A00-50FE-4F84-BBAE-58022618B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B86768BD-DCEC-43E9-9453-AEFA0AF54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6A92B-94A0-4EBF-AD6D-E0E1C58743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55904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A4289674-92C3-4A84-825A-BFB245A34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046B9-8756-4BE2-AB92-296B6F80B0E5}" type="datetimeFigureOut">
              <a:rPr lang="sl-SI" smtClean="0"/>
              <a:t>30. 04. 2020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0546287C-E1BF-4AF1-9257-3C378CCC1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2A2BAD2D-FA87-4394-AB8E-85730665B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6A92B-94A0-4EBF-AD6D-E0E1C58743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71086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D6B113D-D13B-4C02-8F74-74F4F9190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3D62D61-E507-42AB-B62A-9380B5A02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A1AEFF1F-D2A8-46D4-A497-645FA83C80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074DE3F9-CE88-412B-A430-9A5E82963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046B9-8756-4BE2-AB92-296B6F80B0E5}" type="datetimeFigureOut">
              <a:rPr lang="sl-SI" smtClean="0"/>
              <a:t>30. 04. 2020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8AAA4CC2-13F9-42A2-9076-2F8235286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F1F6250-372C-492C-9BF3-016863EE4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6A92B-94A0-4EBF-AD6D-E0E1C58743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88801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8C8CFF-B7D1-4D47-A841-01500BA5C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6DE1B334-94F3-4C45-B5C2-2BCDC23EE6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FE858DB-82CC-4BE8-A381-D8CCEDB6A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2F6B66F6-F639-421E-8EF1-D221EAD6B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046B9-8756-4BE2-AB92-296B6F80B0E5}" type="datetimeFigureOut">
              <a:rPr lang="sl-SI" smtClean="0"/>
              <a:t>30. 04. 2020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86CB494F-9025-402E-9301-38AB8BB4C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6261015-D32D-40A9-8728-E2B56A1C4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6A92B-94A0-4EBF-AD6D-E0E1C58743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9060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DEF11094-7250-4C13-9735-E519E74A6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A74997A-2DE0-449E-A39F-68B6A20AFD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D7D5D1D-418B-4286-A917-FD3A0B90CE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046B9-8756-4BE2-AB92-296B6F80B0E5}" type="datetimeFigureOut">
              <a:rPr lang="sl-SI" smtClean="0"/>
              <a:t>30. 04. 2020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C854C77-EE7E-40DD-97D9-2336255112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3929B60-CCF8-4BC4-B989-439623002F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6A92B-94A0-4EBF-AD6D-E0E1C58743A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31559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5EAE061-4AFE-4B3A-8FA1-FC5953E7E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D0398FB-7D27-4C59-A68B-663AE7A37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00500" y="1087403"/>
            <a:ext cx="8191500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C2EA9600-FC17-4D67-A18A-B2EA367B59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78587" y="2482775"/>
            <a:ext cx="7419571" cy="1176950"/>
          </a:xfrm>
        </p:spPr>
        <p:txBody>
          <a:bodyPr>
            <a:normAutofit/>
          </a:bodyPr>
          <a:lstStyle/>
          <a:p>
            <a:pPr algn="r"/>
            <a:r>
              <a:rPr lang="sl-SI" b="1" dirty="0">
                <a:solidFill>
                  <a:srgbClr val="FF0000"/>
                </a:solidFill>
              </a:rPr>
              <a:t>PRIDEVNIŠKA BESEDA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1E27610-BC90-43C6-9768-C3DBBCD23B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61222" y="3771466"/>
            <a:ext cx="6274715" cy="995328"/>
          </a:xfrm>
        </p:spPr>
        <p:txBody>
          <a:bodyPr>
            <a:noAutofit/>
          </a:bodyPr>
          <a:lstStyle/>
          <a:p>
            <a:pPr algn="just"/>
            <a:r>
              <a:rPr lang="sl-SI" sz="3600" b="1" dirty="0"/>
              <a:t>K pridevniški besedi spadajo: </a:t>
            </a:r>
          </a:p>
          <a:p>
            <a:pPr algn="just"/>
            <a:r>
              <a:rPr lang="sl-SI" sz="3600" dirty="0">
                <a:solidFill>
                  <a:srgbClr val="7030A0"/>
                </a:solidFill>
              </a:rPr>
              <a:t>-</a:t>
            </a:r>
            <a:r>
              <a:rPr lang="sl-SI" sz="3600" b="1" dirty="0"/>
              <a:t> </a:t>
            </a:r>
            <a:r>
              <a:rPr lang="sl-SI" sz="3600" b="1" dirty="0">
                <a:solidFill>
                  <a:srgbClr val="7030A0"/>
                </a:solidFill>
              </a:rPr>
              <a:t>PRIDEVNIK</a:t>
            </a:r>
          </a:p>
          <a:p>
            <a:pPr marL="342900" indent="-342900" algn="just">
              <a:buFontTx/>
              <a:buChar char="-"/>
            </a:pPr>
            <a:r>
              <a:rPr lang="sl-SI" sz="3600" b="1" dirty="0">
                <a:solidFill>
                  <a:srgbClr val="7030A0"/>
                </a:solidFill>
              </a:rPr>
              <a:t>ŠTEVNIK</a:t>
            </a:r>
          </a:p>
          <a:p>
            <a:pPr marL="342900" indent="-342900" algn="just">
              <a:buFontTx/>
              <a:buChar char="-"/>
            </a:pPr>
            <a:r>
              <a:rPr lang="sl-SI" sz="3600" b="1" dirty="0">
                <a:solidFill>
                  <a:srgbClr val="7030A0"/>
                </a:solidFill>
              </a:rPr>
              <a:t>PRIDEVNIŠKI ZAIMEK 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66A0658-1CC4-4B0D-AAB7-A702286AF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241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A804283-B929-4503-802F-4585376E2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69044" y="514898"/>
            <a:ext cx="2393351" cy="232842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A04F1504-431A-4D86-9091-AE7E4B333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2348" y="1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0DEE8134-8942-423C-9EAA-0110FCA11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49740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Arc 23">
            <a:extLst>
              <a:ext uri="{FF2B5EF4-FFF2-40B4-BE49-F238E27FC236}">
                <a16:creationId xmlns:a16="http://schemas.microsoft.com/office/drawing/2014/main" id="{C36A08F5-3B56-47C5-A371-9187BE56E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539683" y="4203427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605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9707CAD-0BBD-4428-92F5-84E085CF0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sl-SI" sz="7200" b="1" kern="120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PRIDEVNIK</a:t>
            </a:r>
            <a:endParaRPr lang="en-US" sz="7200" b="1" kern="1200" dirty="0">
              <a:solidFill>
                <a:srgbClr val="FFFFFF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D7E60FD6-E170-48A5-8C6A-4A70189DC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9122" y="2592729"/>
            <a:ext cx="11242573" cy="40951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3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Pridevnik označuje </a:t>
            </a:r>
            <a:r>
              <a:rPr lang="sl-SI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lastnost, vrsto ali svojino samostalnika, ki stoji ob njem.</a:t>
            </a:r>
          </a:p>
          <a:p>
            <a:pPr marL="0" indent="0">
              <a:buNone/>
            </a:pPr>
            <a:r>
              <a:rPr lang="sl-SI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B L E Š Č E Č A     Z V E Z D A</a:t>
            </a:r>
          </a:p>
          <a:p>
            <a:pPr marL="0" indent="0">
              <a:buNone/>
            </a:pPr>
            <a:r>
              <a:rPr lang="sl-SI" sz="3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</a:t>
            </a:r>
            <a:r>
              <a:rPr lang="sl-SI" sz="3200" b="1" dirty="0">
                <a:solidFill>
                  <a:srgbClr val="FF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(pridevnik)     </a:t>
            </a:r>
            <a:r>
              <a:rPr lang="sl-SI" sz="3200" b="1" dirty="0">
                <a:solidFill>
                  <a:srgbClr val="00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(samostalnik)</a:t>
            </a:r>
          </a:p>
          <a:p>
            <a:pPr marL="0" lvl="0" indent="0">
              <a:buNone/>
            </a:pPr>
            <a:r>
              <a:rPr lang="sl-SI" sz="3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2. Pridevnik se s samostalnikom ujema v </a:t>
            </a:r>
            <a:r>
              <a:rPr lang="sl-SI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spolu, sklonu in</a:t>
            </a:r>
          </a:p>
          <a:p>
            <a:pPr marL="0" indent="0">
              <a:buNone/>
            </a:pPr>
            <a:r>
              <a:rPr lang="sl-SI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številu</a:t>
            </a:r>
            <a:r>
              <a:rPr lang="sl-SI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3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sl-SI" sz="3200" b="1" dirty="0">
                <a:solidFill>
                  <a:srgbClr val="FF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Lepi </a:t>
            </a:r>
            <a:r>
              <a:rPr lang="sl-SI" sz="3200" b="1" dirty="0">
                <a:solidFill>
                  <a:srgbClr val="00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deklici</a:t>
            </a:r>
            <a:r>
              <a:rPr lang="sl-SI" sz="3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sta se igrali na </a:t>
            </a:r>
            <a:r>
              <a:rPr lang="sl-SI" sz="3200" b="1" dirty="0">
                <a:solidFill>
                  <a:srgbClr val="FF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zelenem</a:t>
            </a:r>
            <a:r>
              <a:rPr lang="sl-SI" sz="3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3200" b="1" dirty="0">
                <a:solidFill>
                  <a:srgbClr val="00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travniku</a:t>
            </a:r>
            <a:r>
              <a:rPr lang="sl-SI" sz="3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.)</a:t>
            </a:r>
          </a:p>
          <a:p>
            <a:pPr marL="0" indent="0">
              <a:buNone/>
            </a:pPr>
            <a:r>
              <a:rPr lang="sl-SI" sz="3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</a:t>
            </a:r>
            <a:r>
              <a:rPr lang="sl-SI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ž. </a:t>
            </a:r>
            <a:r>
              <a:rPr lang="sl-SI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</a:t>
            </a:r>
            <a:r>
              <a:rPr lang="sl-SI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dv., im.        ž. </a:t>
            </a:r>
            <a:r>
              <a:rPr lang="sl-SI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</a:t>
            </a:r>
            <a:r>
              <a:rPr lang="sl-SI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dv., im.                          m, sp., </a:t>
            </a:r>
            <a:r>
              <a:rPr lang="sl-SI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</a:t>
            </a:r>
            <a:r>
              <a:rPr lang="sl-SI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mest.    m, sp., </a:t>
            </a:r>
            <a:r>
              <a:rPr lang="sl-SI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</a:t>
            </a:r>
            <a:r>
              <a:rPr lang="sl-SI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., mest.</a:t>
            </a:r>
            <a:endParaRPr lang="sl-SI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sl-SI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sl-SI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sl-SI" sz="2000" dirty="0">
              <a:solidFill>
                <a:srgbClr val="000000"/>
              </a:solidFill>
            </a:endParaRPr>
          </a:p>
        </p:txBody>
      </p:sp>
      <p:pic>
        <p:nvPicPr>
          <p:cNvPr id="2050" name="Picture 2" descr="Rabbit Clipart Hip Hop - School Animal Png Cartoon , Transparent ...">
            <a:extLst>
              <a:ext uri="{FF2B5EF4-FFF2-40B4-BE49-F238E27FC236}">
                <a16:creationId xmlns:a16="http://schemas.microsoft.com/office/drawing/2014/main" id="{0F54266F-99AB-46E2-817C-4B05C05EA0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494" y="3565542"/>
            <a:ext cx="1999608" cy="3249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Raven puščični povezovalnik 5">
            <a:extLst>
              <a:ext uri="{FF2B5EF4-FFF2-40B4-BE49-F238E27FC236}">
                <a16:creationId xmlns:a16="http://schemas.microsoft.com/office/drawing/2014/main" id="{B13466C8-4B36-404D-9A44-2C2501A8EBA0}"/>
              </a:ext>
            </a:extLst>
          </p:cNvPr>
          <p:cNvCxnSpPr/>
          <p:nvPr/>
        </p:nvCxnSpPr>
        <p:spPr>
          <a:xfrm flipH="1">
            <a:off x="4125433" y="5717785"/>
            <a:ext cx="159488" cy="2258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uščični povezovalnik 12">
            <a:extLst>
              <a:ext uri="{FF2B5EF4-FFF2-40B4-BE49-F238E27FC236}">
                <a16:creationId xmlns:a16="http://schemas.microsoft.com/office/drawing/2014/main" id="{05395E4F-3D00-40F1-B680-051AC0CBA599}"/>
              </a:ext>
            </a:extLst>
          </p:cNvPr>
          <p:cNvCxnSpPr/>
          <p:nvPr/>
        </p:nvCxnSpPr>
        <p:spPr>
          <a:xfrm>
            <a:off x="5263116" y="5717785"/>
            <a:ext cx="180754" cy="3135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puščični povezovalnik 16">
            <a:extLst>
              <a:ext uri="{FF2B5EF4-FFF2-40B4-BE49-F238E27FC236}">
                <a16:creationId xmlns:a16="http://schemas.microsoft.com/office/drawing/2014/main" id="{020BD6B0-B691-4E6D-865E-4DCD56C0E895}"/>
              </a:ext>
            </a:extLst>
          </p:cNvPr>
          <p:cNvCxnSpPr/>
          <p:nvPr/>
        </p:nvCxnSpPr>
        <p:spPr>
          <a:xfrm flipH="1">
            <a:off x="9101470" y="5717785"/>
            <a:ext cx="170121" cy="3135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en puščični povezovalnik 20">
            <a:extLst>
              <a:ext uri="{FF2B5EF4-FFF2-40B4-BE49-F238E27FC236}">
                <a16:creationId xmlns:a16="http://schemas.microsoft.com/office/drawing/2014/main" id="{8E557972-B8B1-42DE-8F32-EC94281AE5C3}"/>
              </a:ext>
            </a:extLst>
          </p:cNvPr>
          <p:cNvCxnSpPr/>
          <p:nvPr/>
        </p:nvCxnSpPr>
        <p:spPr>
          <a:xfrm>
            <a:off x="10782671" y="5717785"/>
            <a:ext cx="105069" cy="2258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6055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1D1A1B23-283C-4F67-944E-A5AF95EB5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4048879" cy="2760098"/>
          </a:xfrm>
        </p:spPr>
        <p:txBody>
          <a:bodyPr>
            <a:normAutofit/>
          </a:bodyPr>
          <a:lstStyle/>
          <a:p>
            <a:r>
              <a:rPr lang="sl-SI" sz="4800" b="1" dirty="0">
                <a:solidFill>
                  <a:srgbClr val="FFFFFF"/>
                </a:solidFill>
                <a:latin typeface="+mn-lt"/>
              </a:rPr>
              <a:t>VRSTE PRIDEVNIKOV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37DA689-9C3A-4B7D-B684-76DE643942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7084" y="510363"/>
            <a:ext cx="5784837" cy="5986130"/>
          </a:xfrm>
        </p:spPr>
        <p:txBody>
          <a:bodyPr anchor="ctr">
            <a:normAutofit/>
          </a:bodyPr>
          <a:lstStyle/>
          <a:p>
            <a:r>
              <a:rPr lang="sl-SI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LASTNOSTNI </a:t>
            </a:r>
            <a:r>
              <a:rPr lang="sl-SI" sz="3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sl-SI" sz="36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KAKŠEN?</a:t>
            </a:r>
          </a:p>
          <a:p>
            <a:pPr marL="0" lvl="0" indent="0">
              <a:buNone/>
            </a:pPr>
            <a:r>
              <a:rPr lang="sl-SI" sz="36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lep, mlačen, visoka</a:t>
            </a:r>
          </a:p>
          <a:p>
            <a:pPr marL="0" lvl="0" indent="0">
              <a:buNone/>
            </a:pPr>
            <a:endParaRPr lang="sl-SI" sz="3600" dirty="0">
              <a:solidFill>
                <a:srgbClr val="00B0F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VRSTNI</a:t>
            </a:r>
            <a:r>
              <a:rPr lang="sl-SI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3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sl-SI" sz="36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KATERI?</a:t>
            </a:r>
          </a:p>
          <a:p>
            <a:pPr marL="0" indent="0">
              <a:buNone/>
            </a:pPr>
            <a:r>
              <a:rPr lang="sl-SI" sz="36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sadni, gorsko, pralni </a:t>
            </a:r>
          </a:p>
          <a:p>
            <a:pPr marL="0" indent="0">
              <a:buNone/>
            </a:pPr>
            <a:endParaRPr lang="sl-SI" sz="3600" dirty="0">
              <a:solidFill>
                <a:srgbClr val="00B0F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SVOJILNI</a:t>
            </a:r>
            <a:r>
              <a:rPr lang="sl-SI" sz="3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sl-SI" sz="36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ČIGAV?</a:t>
            </a:r>
            <a:endParaRPr lang="it-IT" sz="3600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sl-SI" sz="36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bratov, tetina, Markov</a:t>
            </a:r>
            <a:endParaRPr lang="sl-SI" sz="2400" dirty="0">
              <a:solidFill>
                <a:srgbClr val="00B0F0"/>
              </a:solidFill>
            </a:endParaRPr>
          </a:p>
        </p:txBody>
      </p:sp>
      <p:pic>
        <p:nvPicPr>
          <p:cNvPr id="1026" name="Picture 2" descr="Reading clip art pictures free clipart images 4 - Clipartix">
            <a:extLst>
              <a:ext uri="{FF2B5EF4-FFF2-40B4-BE49-F238E27FC236}">
                <a16:creationId xmlns:a16="http://schemas.microsoft.com/office/drawing/2014/main" id="{F013DFC7-9F9C-47A1-92B6-3EFCEFA96D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0429" y="1812638"/>
            <a:ext cx="2181531" cy="2748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0434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DEBBF98E-874E-4C95-A9D8-BC4B15250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>
                <a:solidFill>
                  <a:srgbClr val="FF0000"/>
                </a:solidFill>
                <a:latin typeface="+mn-lt"/>
              </a:rPr>
              <a:t>STOPNJEVANJE PRIDEVNIKA</a:t>
            </a:r>
            <a:endParaRPr lang="sl-SI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6DB98AE6-8F70-4D53-AD61-43BDA9570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694" y="1690688"/>
            <a:ext cx="5301107" cy="1009982"/>
          </a:xfrm>
        </p:spPr>
        <p:txBody>
          <a:bodyPr/>
          <a:lstStyle/>
          <a:p>
            <a:r>
              <a:rPr lang="sl-SI" sz="3200" dirty="0">
                <a:solidFill>
                  <a:srgbClr val="FF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STOPNJEVANJE Z OBRAZILI </a:t>
            </a:r>
          </a:p>
          <a:p>
            <a:endParaRPr lang="sl-SI" dirty="0"/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248D7FD4-6343-42FA-8883-850C3D0731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2436655"/>
            <a:ext cx="5157787" cy="3179156"/>
          </a:xfrm>
        </p:spPr>
        <p:txBody>
          <a:bodyPr>
            <a:normAutofit lnSpcReduction="10000"/>
          </a:bodyPr>
          <a:lstStyle/>
          <a:p>
            <a:pPr marL="0" lvl="0" indent="0" fontAlgn="base">
              <a:spcBef>
                <a:spcPct val="0"/>
              </a:spcBef>
              <a:spcAft>
                <a:spcPts val="1000"/>
              </a:spcAft>
              <a:buNone/>
            </a:pPr>
            <a:r>
              <a:rPr lang="sl-SI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sl-SI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OSNOVNIK: </a:t>
            </a:r>
            <a:r>
              <a:rPr lang="sl-SI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lep</a:t>
            </a:r>
          </a:p>
          <a:p>
            <a:pPr marL="0" lvl="0" indent="0" fontAlgn="base">
              <a:spcBef>
                <a:spcPct val="0"/>
              </a:spcBef>
              <a:spcAft>
                <a:spcPts val="1000"/>
              </a:spcAft>
              <a:buNone/>
            </a:pPr>
            <a:r>
              <a:rPr lang="sl-SI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sl-SI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PRIMERNIK: </a:t>
            </a:r>
            <a:r>
              <a:rPr lang="sl-SI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lep-</a:t>
            </a:r>
            <a:r>
              <a:rPr lang="sl-SI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ši</a:t>
            </a:r>
            <a:endParaRPr lang="sl-SI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  <a:buNone/>
            </a:pPr>
            <a:r>
              <a:rPr lang="sl-SI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sl-SI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PRESEŽNIK: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naj</a:t>
            </a:r>
            <a:r>
              <a:rPr lang="sl-SI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-lep-</a:t>
            </a:r>
            <a:r>
              <a:rPr lang="sl-SI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ši</a:t>
            </a:r>
            <a:endParaRPr lang="sl-SI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stopnje</a:t>
            </a:r>
          </a:p>
        </p:txBody>
      </p:sp>
      <p:sp>
        <p:nvSpPr>
          <p:cNvPr id="7" name="Označba mesta besedila 6">
            <a:extLst>
              <a:ext uri="{FF2B5EF4-FFF2-40B4-BE49-F238E27FC236}">
                <a16:creationId xmlns:a16="http://schemas.microsoft.com/office/drawing/2014/main" id="{BBBFEE61-0018-4AF2-96F1-6EA2330D57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95313" y="1798232"/>
            <a:ext cx="5183188" cy="923814"/>
          </a:xfrm>
        </p:spPr>
        <p:txBody>
          <a:bodyPr/>
          <a:lstStyle/>
          <a:p>
            <a:r>
              <a:rPr lang="sl-SI" sz="3200" dirty="0">
                <a:solidFill>
                  <a:srgbClr val="FF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OPISNO STOPNJEVANJE</a:t>
            </a:r>
          </a:p>
          <a:p>
            <a:endParaRPr lang="sl-SI" dirty="0"/>
          </a:p>
        </p:txBody>
      </p:sp>
      <p:sp>
        <p:nvSpPr>
          <p:cNvPr id="8" name="Označba mesta vsebine 7">
            <a:extLst>
              <a:ext uri="{FF2B5EF4-FFF2-40B4-BE49-F238E27FC236}">
                <a16:creationId xmlns:a16="http://schemas.microsoft.com/office/drawing/2014/main" id="{66D3EC20-0C17-4785-8BF7-B115A486D6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95313" y="2429724"/>
            <a:ext cx="4860075" cy="4063151"/>
          </a:xfrm>
        </p:spPr>
        <p:txBody>
          <a:bodyPr>
            <a:normAutofit lnSpcReduction="10000"/>
          </a:bodyPr>
          <a:lstStyle/>
          <a:p>
            <a:pPr marL="0" lvl="0" indent="0" fontAlgn="base">
              <a:spcBef>
                <a:spcPct val="0"/>
              </a:spcBef>
              <a:spcAft>
                <a:spcPts val="1000"/>
              </a:spcAft>
              <a:buNone/>
            </a:pPr>
            <a:r>
              <a:rPr lang="sl-SI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OSNOVNIK</a:t>
            </a:r>
            <a:r>
              <a:rPr lang="sl-SI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l-SI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bel</a:t>
            </a:r>
          </a:p>
          <a:p>
            <a:pPr marL="0" lvl="0" indent="0" fontAlgn="base">
              <a:spcBef>
                <a:spcPct val="0"/>
              </a:spcBef>
              <a:spcAft>
                <a:spcPts val="1000"/>
              </a:spcAft>
              <a:buNone/>
            </a:pPr>
            <a:r>
              <a:rPr lang="sl-SI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PRIMERNIK: 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bolj</a:t>
            </a:r>
            <a:r>
              <a:rPr lang="sl-SI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bel</a:t>
            </a:r>
          </a:p>
          <a:p>
            <a:pPr marL="0" lvl="0" indent="0" fontAlgn="base">
              <a:spcBef>
                <a:spcPct val="0"/>
              </a:spcBef>
              <a:spcAft>
                <a:spcPts val="1000"/>
              </a:spcAft>
              <a:buNone/>
            </a:pPr>
            <a:r>
              <a:rPr lang="sl-SI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PRESEŽNIK: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najbolj </a:t>
            </a:r>
            <a:r>
              <a:rPr lang="sl-SI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bel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sz="3200" b="1" dirty="0">
                <a:solidFill>
                  <a:srgbClr val="FF3399"/>
                </a:solidFill>
              </a:rPr>
              <a:t>ELATIVNO STOPNJEVANJE</a:t>
            </a:r>
          </a:p>
          <a:p>
            <a:pPr marL="0" lvl="0" indent="0" fontAlgn="base">
              <a:spcBef>
                <a:spcPct val="0"/>
              </a:spcBef>
              <a:spcAft>
                <a:spcPts val="1000"/>
              </a:spcAft>
              <a:buNone/>
            </a:pPr>
            <a:r>
              <a:rPr lang="sl-SI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OSNOVNIK: </a:t>
            </a:r>
            <a:r>
              <a:rPr lang="sl-SI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lep</a:t>
            </a:r>
          </a:p>
          <a:p>
            <a:pPr marL="0" lvl="0" indent="0" fontAlgn="base">
              <a:spcBef>
                <a:spcPct val="0"/>
              </a:spcBef>
              <a:spcAft>
                <a:spcPts val="1000"/>
              </a:spcAft>
              <a:buNone/>
            </a:pPr>
            <a:r>
              <a:rPr lang="sl-SI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PRESEŽNIK: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</a:t>
            </a:r>
            <a:r>
              <a:rPr lang="sl-SI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lep</a:t>
            </a:r>
          </a:p>
          <a:p>
            <a:endParaRPr lang="sl-SI" dirty="0"/>
          </a:p>
        </p:txBody>
      </p:sp>
      <p:cxnSp>
        <p:nvCxnSpPr>
          <p:cNvPr id="10" name="Raven puščični povezovalnik 9">
            <a:extLst>
              <a:ext uri="{FF2B5EF4-FFF2-40B4-BE49-F238E27FC236}">
                <a16:creationId xmlns:a16="http://schemas.microsoft.com/office/drawing/2014/main" id="{9292C5A5-85B6-4DE5-A9DC-7B3B91316E82}"/>
              </a:ext>
            </a:extLst>
          </p:cNvPr>
          <p:cNvCxnSpPr/>
          <p:nvPr/>
        </p:nvCxnSpPr>
        <p:spPr>
          <a:xfrm flipH="1" flipV="1">
            <a:off x="1063256" y="3785191"/>
            <a:ext cx="467832" cy="676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Funny Animal Cartoon School Pictures - Clipart Animals In School ...">
            <a:extLst>
              <a:ext uri="{FF2B5EF4-FFF2-40B4-BE49-F238E27FC236}">
                <a16:creationId xmlns:a16="http://schemas.microsoft.com/office/drawing/2014/main" id="{C4EC1750-5FE8-44D7-BBFA-AC677D9000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449" y="3739354"/>
            <a:ext cx="2904239" cy="3118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8123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>
            <a:extLst>
              <a:ext uri="{FF2B5EF4-FFF2-40B4-BE49-F238E27FC236}">
                <a16:creationId xmlns:a16="http://schemas.microsoft.com/office/drawing/2014/main" id="{5DB7C60E-3C02-44D5-9BFC-432DA8993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rgbClr val="C00000"/>
                </a:solidFill>
              </a:rPr>
              <a:t>POSEBNOSTI!</a:t>
            </a:r>
          </a:p>
        </p:txBody>
      </p:sp>
      <p:graphicFrame>
        <p:nvGraphicFramePr>
          <p:cNvPr id="20" name="Tabela 20">
            <a:extLst>
              <a:ext uri="{FF2B5EF4-FFF2-40B4-BE49-F238E27FC236}">
                <a16:creationId xmlns:a16="http://schemas.microsoft.com/office/drawing/2014/main" id="{2440E22F-B631-4500-8434-E61D0339C2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217701"/>
              </p:ext>
            </p:extLst>
          </p:nvPr>
        </p:nvGraphicFramePr>
        <p:xfrm>
          <a:off x="925033" y="1825625"/>
          <a:ext cx="8739961" cy="3129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9795">
                  <a:extLst>
                    <a:ext uri="{9D8B030D-6E8A-4147-A177-3AD203B41FA5}">
                      <a16:colId xmlns:a16="http://schemas.microsoft.com/office/drawing/2014/main" val="1466941565"/>
                    </a:ext>
                  </a:extLst>
                </a:gridCol>
                <a:gridCol w="1961226">
                  <a:extLst>
                    <a:ext uri="{9D8B030D-6E8A-4147-A177-3AD203B41FA5}">
                      <a16:colId xmlns:a16="http://schemas.microsoft.com/office/drawing/2014/main" val="4279210745"/>
                    </a:ext>
                  </a:extLst>
                </a:gridCol>
                <a:gridCol w="2214470">
                  <a:extLst>
                    <a:ext uri="{9D8B030D-6E8A-4147-A177-3AD203B41FA5}">
                      <a16:colId xmlns:a16="http://schemas.microsoft.com/office/drawing/2014/main" val="557535522"/>
                    </a:ext>
                  </a:extLst>
                </a:gridCol>
                <a:gridCol w="2214470">
                  <a:extLst>
                    <a:ext uri="{9D8B030D-6E8A-4147-A177-3AD203B41FA5}">
                      <a16:colId xmlns:a16="http://schemas.microsoft.com/office/drawing/2014/main" val="185499217"/>
                    </a:ext>
                  </a:extLst>
                </a:gridCol>
              </a:tblGrid>
              <a:tr h="1043049">
                <a:tc>
                  <a:txBody>
                    <a:bodyPr/>
                    <a:lstStyle/>
                    <a:p>
                      <a:r>
                        <a:rPr lang="sl-SI" sz="3200" dirty="0"/>
                        <a:t>OSNOVNIK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3200" dirty="0"/>
                        <a:t>globok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3200" dirty="0"/>
                        <a:t>dober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3200" dirty="0"/>
                        <a:t>sladek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2958358"/>
                  </a:ext>
                </a:extLst>
              </a:tr>
              <a:tr h="1043049">
                <a:tc>
                  <a:txBody>
                    <a:bodyPr/>
                    <a:lstStyle/>
                    <a:p>
                      <a:r>
                        <a:rPr lang="sl-SI" sz="3200" b="1" dirty="0">
                          <a:solidFill>
                            <a:schemeClr val="tx1"/>
                          </a:solidFill>
                        </a:rPr>
                        <a:t>PRIMERNIK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3200" dirty="0"/>
                        <a:t>globlji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3200" dirty="0"/>
                        <a:t>boljši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3200" dirty="0"/>
                        <a:t>slajši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975019"/>
                  </a:ext>
                </a:extLst>
              </a:tr>
              <a:tr h="1043049">
                <a:tc>
                  <a:txBody>
                    <a:bodyPr/>
                    <a:lstStyle/>
                    <a:p>
                      <a:r>
                        <a:rPr lang="sl-SI" sz="3200" b="1" dirty="0">
                          <a:solidFill>
                            <a:schemeClr val="tx1"/>
                          </a:solidFill>
                        </a:rPr>
                        <a:t>PRESEŽNIK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3200" dirty="0"/>
                        <a:t>najgloblji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3200" dirty="0"/>
                        <a:t>najboljši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3200" dirty="0"/>
                        <a:t>najslajši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059379"/>
                  </a:ext>
                </a:extLst>
              </a:tr>
            </a:tbl>
          </a:graphicData>
        </a:graphic>
      </p:graphicFrame>
      <p:pic>
        <p:nvPicPr>
          <p:cNvPr id="22" name="Picture 2" descr="Reading clip art pictures free clipart images 4 - Clipartix">
            <a:extLst>
              <a:ext uri="{FF2B5EF4-FFF2-40B4-BE49-F238E27FC236}">
                <a16:creationId xmlns:a16="http://schemas.microsoft.com/office/drawing/2014/main" id="{A5C4E2C9-8247-4F69-90F5-D11B136FCB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6123" y="3939149"/>
            <a:ext cx="2181531" cy="2748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9543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204</Words>
  <Application>Microsoft Office PowerPoint</Application>
  <PresentationFormat>Širokozaslonsko</PresentationFormat>
  <Paragraphs>51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Officeova tema</vt:lpstr>
      <vt:lpstr>PRIDEVNIŠKA BESEDA</vt:lpstr>
      <vt:lpstr>PRIDEVNIK</vt:lpstr>
      <vt:lpstr>VRSTE PRIDEVNIKOV</vt:lpstr>
      <vt:lpstr>STOPNJEVANJE PRIDEVNIKA</vt:lpstr>
      <vt:lpstr>POSEBNOSTI!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PRIDEVNIŠKA BESEDA</dc:title>
  <dc:creator>Tanja</dc:creator>
  <cp:lastModifiedBy>Tanja</cp:lastModifiedBy>
  <cp:revision>11</cp:revision>
  <dcterms:created xsi:type="dcterms:W3CDTF">2020-04-29T07:46:18Z</dcterms:created>
  <dcterms:modified xsi:type="dcterms:W3CDTF">2020-04-30T07:10:34Z</dcterms:modified>
</cp:coreProperties>
</file>