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3A2BF-D25F-4624-BBB6-1DAEF9C2995E}" type="doc">
      <dgm:prSet loTypeId="urn:microsoft.com/office/officeart/2005/8/layout/arrow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B49C1AD1-A5DE-4B30-97F7-159F2E3D053C}">
      <dgm:prSet phldrT="[besedilo]"/>
      <dgm:spPr/>
      <dgm:t>
        <a:bodyPr/>
        <a:lstStyle/>
        <a:p>
          <a:endParaRPr lang="sl-SI" b="1" dirty="0" smtClean="0">
            <a:solidFill>
              <a:srgbClr val="002060"/>
            </a:solidFill>
          </a:endParaRPr>
        </a:p>
        <a:p>
          <a:r>
            <a:rPr lang="sl-SI" b="1" dirty="0" smtClean="0">
              <a:solidFill>
                <a:srgbClr val="002060"/>
              </a:solidFill>
            </a:rPr>
            <a:t>1947 TRUMANOVA DOKTRINA</a:t>
          </a:r>
        </a:p>
        <a:p>
          <a:r>
            <a:rPr lang="sl-SI" b="1" dirty="0" smtClean="0">
              <a:solidFill>
                <a:srgbClr val="002060"/>
              </a:solidFill>
            </a:rPr>
            <a:t>1947 MARSHALLOV NAČRT</a:t>
          </a:r>
          <a:endParaRPr lang="sl-SI" b="1" dirty="0">
            <a:solidFill>
              <a:srgbClr val="002060"/>
            </a:solidFill>
          </a:endParaRPr>
        </a:p>
      </dgm:t>
    </dgm:pt>
    <dgm:pt modelId="{EC4CCA05-B166-4673-BC4D-E3F0E814177E}" type="parTrans" cxnId="{1FDE8201-0CA1-44BC-8080-5CACA5F1B814}">
      <dgm:prSet/>
      <dgm:spPr/>
      <dgm:t>
        <a:bodyPr/>
        <a:lstStyle/>
        <a:p>
          <a:endParaRPr lang="sl-SI"/>
        </a:p>
      </dgm:t>
    </dgm:pt>
    <dgm:pt modelId="{2F92F2D6-F192-4B7B-BFE6-6339754B5257}" type="sibTrans" cxnId="{1FDE8201-0CA1-44BC-8080-5CACA5F1B814}">
      <dgm:prSet/>
      <dgm:spPr/>
      <dgm:t>
        <a:bodyPr/>
        <a:lstStyle/>
        <a:p>
          <a:endParaRPr lang="sl-SI"/>
        </a:p>
      </dgm:t>
    </dgm:pt>
    <dgm:pt modelId="{3C28A3FE-C340-496F-B057-F977CE67A8CA}">
      <dgm:prSet phldrT="[besedilo]" custT="1"/>
      <dgm:spPr/>
      <dgm:t>
        <a:bodyPr/>
        <a:lstStyle/>
        <a:p>
          <a:r>
            <a:rPr lang="sl-SI" sz="2800" b="1" dirty="0" smtClean="0">
              <a:solidFill>
                <a:srgbClr val="C00000"/>
              </a:solidFill>
            </a:rPr>
            <a:t>1947  INFORMBIRO</a:t>
          </a:r>
        </a:p>
        <a:p>
          <a:r>
            <a:rPr lang="sl-SI" sz="2800" b="1" dirty="0" smtClean="0">
              <a:solidFill>
                <a:srgbClr val="C00000"/>
              </a:solidFill>
            </a:rPr>
            <a:t>1949 SEV</a:t>
          </a:r>
          <a:endParaRPr lang="sl-SI" sz="2800" b="1" dirty="0">
            <a:solidFill>
              <a:srgbClr val="C00000"/>
            </a:solidFill>
          </a:endParaRPr>
        </a:p>
      </dgm:t>
    </dgm:pt>
    <dgm:pt modelId="{E76EC3F5-4465-42DB-89B3-CB7B3D1A0FEB}" type="parTrans" cxnId="{B72AD0AB-A497-4FC4-980E-00386BDC06AF}">
      <dgm:prSet/>
      <dgm:spPr/>
      <dgm:t>
        <a:bodyPr/>
        <a:lstStyle/>
        <a:p>
          <a:endParaRPr lang="sl-SI"/>
        </a:p>
      </dgm:t>
    </dgm:pt>
    <dgm:pt modelId="{74FFF4B7-B90E-4530-801C-E9F262C03EC2}" type="sibTrans" cxnId="{B72AD0AB-A497-4FC4-980E-00386BDC06AF}">
      <dgm:prSet/>
      <dgm:spPr/>
      <dgm:t>
        <a:bodyPr/>
        <a:lstStyle/>
        <a:p>
          <a:endParaRPr lang="sl-SI"/>
        </a:p>
      </dgm:t>
    </dgm:pt>
    <dgm:pt modelId="{E3AFB399-FC71-42D1-BC17-C28D6631FFBB}" type="pres">
      <dgm:prSet presAssocID="{A263A2BF-D25F-4624-BBB6-1DAEF9C2995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1D81A23-38FD-491E-A823-FB40312EC21C}" type="pres">
      <dgm:prSet presAssocID="{A263A2BF-D25F-4624-BBB6-1DAEF9C2995E}" presName="ribbon" presStyleLbl="node1" presStyleIdx="0" presStyleCnt="1" custLinFactNeighborX="126" custLinFactNeighborY="18542"/>
      <dgm:spPr/>
    </dgm:pt>
    <dgm:pt modelId="{6D6BEA77-848F-4F4F-864B-096E120C22A0}" type="pres">
      <dgm:prSet presAssocID="{A263A2BF-D25F-4624-BBB6-1DAEF9C2995E}" presName="leftArrowText" presStyleLbl="node1" presStyleIdx="0" presStyleCnt="1" custScaleX="97723" custScaleY="121471" custLinFactNeighborX="2651" custLinFactNeighborY="2925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C5192FF-B5FA-4B81-B1BE-7281D775C564}" type="pres">
      <dgm:prSet presAssocID="{A263A2BF-D25F-4624-BBB6-1DAEF9C2995E}" presName="rightArrowText" presStyleLbl="node1" presStyleIdx="0" presStyleCnt="1" custScaleY="86435" custLinFactNeighborY="4090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1D1F58C-2A0C-4B57-ADBC-2F3E3DC503A8}" type="presOf" srcId="{3C28A3FE-C340-496F-B057-F977CE67A8CA}" destId="{1C5192FF-B5FA-4B81-B1BE-7281D775C564}" srcOrd="0" destOrd="0" presId="urn:microsoft.com/office/officeart/2005/8/layout/arrow6"/>
    <dgm:cxn modelId="{1FDE8201-0CA1-44BC-8080-5CACA5F1B814}" srcId="{A263A2BF-D25F-4624-BBB6-1DAEF9C2995E}" destId="{B49C1AD1-A5DE-4B30-97F7-159F2E3D053C}" srcOrd="0" destOrd="0" parTransId="{EC4CCA05-B166-4673-BC4D-E3F0E814177E}" sibTransId="{2F92F2D6-F192-4B7B-BFE6-6339754B5257}"/>
    <dgm:cxn modelId="{B72AD0AB-A497-4FC4-980E-00386BDC06AF}" srcId="{A263A2BF-D25F-4624-BBB6-1DAEF9C2995E}" destId="{3C28A3FE-C340-496F-B057-F977CE67A8CA}" srcOrd="1" destOrd="0" parTransId="{E76EC3F5-4465-42DB-89B3-CB7B3D1A0FEB}" sibTransId="{74FFF4B7-B90E-4530-801C-E9F262C03EC2}"/>
    <dgm:cxn modelId="{E09C2281-91BB-4286-848D-CDD9F6CD715F}" type="presOf" srcId="{A263A2BF-D25F-4624-BBB6-1DAEF9C2995E}" destId="{E3AFB399-FC71-42D1-BC17-C28D6631FFBB}" srcOrd="0" destOrd="0" presId="urn:microsoft.com/office/officeart/2005/8/layout/arrow6"/>
    <dgm:cxn modelId="{B1DED238-C7AD-40AA-8616-963A16ED4943}" type="presOf" srcId="{B49C1AD1-A5DE-4B30-97F7-159F2E3D053C}" destId="{6D6BEA77-848F-4F4F-864B-096E120C22A0}" srcOrd="0" destOrd="0" presId="urn:microsoft.com/office/officeart/2005/8/layout/arrow6"/>
    <dgm:cxn modelId="{F6CE6EE2-D934-4B9B-AB4B-12B62ACD2787}" type="presParOf" srcId="{E3AFB399-FC71-42D1-BC17-C28D6631FFBB}" destId="{11D81A23-38FD-491E-A823-FB40312EC21C}" srcOrd="0" destOrd="0" presId="urn:microsoft.com/office/officeart/2005/8/layout/arrow6"/>
    <dgm:cxn modelId="{5560CED4-431F-4FA7-B307-BA2F5B7B7CDE}" type="presParOf" srcId="{E3AFB399-FC71-42D1-BC17-C28D6631FFBB}" destId="{6D6BEA77-848F-4F4F-864B-096E120C22A0}" srcOrd="1" destOrd="0" presId="urn:microsoft.com/office/officeart/2005/8/layout/arrow6"/>
    <dgm:cxn modelId="{C01B427C-E4BF-4DE6-9BBA-EB9B0290F399}" type="presParOf" srcId="{E3AFB399-FC71-42D1-BC17-C28D6631FFBB}" destId="{1C5192FF-B5FA-4B81-B1BE-7281D775C56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81A23-38FD-491E-A823-FB40312EC21C}">
      <dsp:nvSpPr>
        <dsp:cNvPr id="0" name=""/>
        <dsp:cNvSpPr/>
      </dsp:nvSpPr>
      <dsp:spPr>
        <a:xfrm>
          <a:off x="0" y="1232704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BEA77-848F-4F4F-864B-096E120C22A0}">
      <dsp:nvSpPr>
        <dsp:cNvPr id="0" name=""/>
        <dsp:cNvSpPr/>
      </dsp:nvSpPr>
      <dsp:spPr>
        <a:xfrm>
          <a:off x="1090466" y="1497059"/>
          <a:ext cx="2653929" cy="19593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2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rgbClr val="002060"/>
              </a:solidFill>
            </a:rPr>
            <a:t>1947 TRUMANOVA DOKTRINA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rgbClr val="002060"/>
              </a:solidFill>
            </a:rPr>
            <a:t>1947 MARSHALLOV NAČRT</a:t>
          </a:r>
          <a:endParaRPr lang="sl-SI" sz="2200" b="1" kern="1200" dirty="0">
            <a:solidFill>
              <a:srgbClr val="002060"/>
            </a:solidFill>
          </a:endParaRPr>
        </a:p>
      </dsp:txBody>
      <dsp:txXfrm>
        <a:off x="1090466" y="1497059"/>
        <a:ext cx="2653929" cy="1959329"/>
      </dsp:txXfrm>
    </dsp:sp>
    <dsp:sp modelId="{1C5192FF-B5FA-4B81-B1BE-7281D775C564}">
      <dsp:nvSpPr>
        <dsp:cNvPr id="0" name=""/>
        <dsp:cNvSpPr/>
      </dsp:nvSpPr>
      <dsp:spPr>
        <a:xfrm>
          <a:off x="4114800" y="2494234"/>
          <a:ext cx="3209544" cy="13941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rgbClr val="C00000"/>
              </a:solidFill>
            </a:rPr>
            <a:t>1947  INFORMBIRO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rgbClr val="C00000"/>
              </a:solidFill>
            </a:rPr>
            <a:t>1949 SEV</a:t>
          </a:r>
          <a:endParaRPr lang="sl-SI" sz="2800" b="1" kern="1200" dirty="0">
            <a:solidFill>
              <a:srgbClr val="C00000"/>
            </a:solidFill>
          </a:endParaRPr>
        </a:p>
      </dsp:txBody>
      <dsp:txXfrm>
        <a:off x="4114800" y="2494234"/>
        <a:ext cx="3209544" cy="1394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6FE1-FB8D-4B5E-8630-D176BFF5F754}" type="datetimeFigureOut">
              <a:rPr lang="sl-SI" smtClean="0"/>
              <a:pPr/>
              <a:t>10.4.2020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3685-C83A-47F4-B45E-93DCDB202AC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o.int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5400" b="1" dirty="0" smtClean="0"/>
              <a:t>BLOKOVSKO RAZDELJEN SVET</a:t>
            </a:r>
            <a:endParaRPr lang="sl-SI" sz="5400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1. NATO in Varšavski pakt</a:t>
            </a:r>
            <a:endParaRPr lang="sl-SI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744416" cy="499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9"/>
          <p:cNvGrpSpPr/>
          <p:nvPr/>
        </p:nvGrpSpPr>
        <p:grpSpPr>
          <a:xfrm>
            <a:off x="4572000" y="1124744"/>
            <a:ext cx="4104456" cy="5041729"/>
            <a:chOff x="4716016" y="1268760"/>
            <a:chExt cx="3609975" cy="43216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268760"/>
              <a:ext cx="3609975" cy="415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5373216"/>
              <a:ext cx="3600400" cy="21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132856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aobljeni pravokotnik 3"/>
          <p:cNvSpPr/>
          <p:nvPr/>
        </p:nvSpPr>
        <p:spPr>
          <a:xfrm>
            <a:off x="827584" y="332656"/>
            <a:ext cx="7416824" cy="25202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Hladna vojna je blokovsko </a:t>
            </a:r>
            <a:r>
              <a:rPr lang="sl-SI" sz="2400" b="1" dirty="0" smtClean="0">
                <a:solidFill>
                  <a:srgbClr val="C00000"/>
                </a:solidFill>
              </a:rPr>
              <a:t>razdelila svet.</a:t>
            </a:r>
          </a:p>
          <a:p>
            <a:pPr algn="ctr"/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ZDA so hotele </a:t>
            </a:r>
            <a:r>
              <a:rPr lang="sl-SI" sz="2400" b="1" dirty="0" smtClean="0">
                <a:solidFill>
                  <a:srgbClr val="C00000"/>
                </a:solidFill>
              </a:rPr>
              <a:t>omejiti</a:t>
            </a:r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 sovjetski vpliv in širitev komunizma.</a:t>
            </a:r>
          </a:p>
          <a:p>
            <a:pPr algn="ctr"/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S svojo </a:t>
            </a:r>
            <a:r>
              <a:rPr lang="sl-SI" sz="2400" b="1" dirty="0" smtClean="0">
                <a:solidFill>
                  <a:srgbClr val="C00000"/>
                </a:solidFill>
              </a:rPr>
              <a:t>zunanjo politiko </a:t>
            </a:r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so ustvarjale zavezništva in denarno pomagale šibkim državam, da bi se lahko </a:t>
            </a:r>
            <a:r>
              <a:rPr lang="sl-SI" sz="2400" b="1" dirty="0" smtClean="0">
                <a:solidFill>
                  <a:srgbClr val="C00000"/>
                </a:solidFill>
              </a:rPr>
              <a:t>uprle</a:t>
            </a:r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 sovjetskemu vplivu.</a:t>
            </a:r>
            <a:endParaRPr lang="sl-SI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552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kupina 5"/>
          <p:cNvGrpSpPr/>
          <p:nvPr/>
        </p:nvGrpSpPr>
        <p:grpSpPr>
          <a:xfrm>
            <a:off x="1115616" y="2780928"/>
            <a:ext cx="5472608" cy="3847169"/>
            <a:chOff x="1115616" y="2780928"/>
            <a:chExt cx="5472608" cy="384716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780928"/>
              <a:ext cx="4320480" cy="384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780928"/>
              <a:ext cx="1181100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251520" y="980728"/>
            <a:ext cx="4032448" cy="237626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Aprila 1949 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 se srečali predstavniki zahodno evropskih držav, Kanade in ZDA ter ustanovili Severnoatlantsko zvezo – </a:t>
            </a:r>
            <a:r>
              <a:rPr lang="sl-SI" sz="2400" b="1" dirty="0" smtClean="0">
                <a:solidFill>
                  <a:srgbClr val="C00000"/>
                </a:solidFill>
              </a:rPr>
              <a:t>NATO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Oblaček s puščico navzgor 3"/>
          <p:cNvSpPr/>
          <p:nvPr/>
        </p:nvSpPr>
        <p:spPr>
          <a:xfrm>
            <a:off x="539552" y="3429000"/>
            <a:ext cx="3456384" cy="1656184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Skupna vojaška obramba, ohranitev miru in varnosti.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4716016" y="3356992"/>
            <a:ext cx="4248472" cy="26642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FFC000"/>
                </a:solidFill>
              </a:rPr>
              <a:t>Leta 1955 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 SZ, Poljska, NDR, Češkoslovaška, Madžarska, Romunija, Bolgarija in Albanija ustanovile </a:t>
            </a:r>
            <a:r>
              <a:rPr lang="sl-SI" sz="2400" b="1" dirty="0" smtClean="0">
                <a:solidFill>
                  <a:srgbClr val="FFC000"/>
                </a:solidFill>
              </a:rPr>
              <a:t>Varšavski pakt.</a:t>
            </a:r>
            <a:endParaRPr lang="sl-SI" sz="2400" b="1" dirty="0">
              <a:solidFill>
                <a:srgbClr val="FFC000"/>
              </a:solidFill>
            </a:endParaRPr>
          </a:p>
        </p:txBody>
      </p:sp>
      <p:sp>
        <p:nvSpPr>
          <p:cNvPr id="6" name="Oblaček s puščico navzdol 5"/>
          <p:cNvSpPr/>
          <p:nvPr/>
        </p:nvSpPr>
        <p:spPr>
          <a:xfrm>
            <a:off x="5004048" y="1556792"/>
            <a:ext cx="3528392" cy="1728192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Obljubile pomoč druga drugi v primeru napada.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043608" y="5589240"/>
            <a:ext cx="721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rgbClr val="002060"/>
                </a:solidFill>
                <a:hlinkClick r:id="rId2" tooltip="NATO"/>
              </a:rPr>
              <a:t>NATO</a:t>
            </a:r>
            <a:endParaRPr lang="sl-SI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2. Oboroževalna  tekma</a:t>
            </a:r>
            <a:endParaRPr lang="sl-SI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2959249" cy="169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Skupina 12"/>
          <p:cNvGrpSpPr/>
          <p:nvPr/>
        </p:nvGrpSpPr>
        <p:grpSpPr>
          <a:xfrm>
            <a:off x="2555776" y="1052736"/>
            <a:ext cx="4032448" cy="3236728"/>
            <a:chOff x="2555776" y="1772816"/>
            <a:chExt cx="4032448" cy="3020704"/>
          </a:xfrm>
          <a:solidFill>
            <a:schemeClr val="accent2">
              <a:lumMod val="75000"/>
            </a:schemeClr>
          </a:solidFill>
        </p:grpSpPr>
        <p:pic>
          <p:nvPicPr>
            <p:cNvPr id="3077" name="Picture 5" descr="C:\DUZS\PPT 9\Gradivo\SLIKE ZGODOVINA 9_prva izdaja\308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132856"/>
              <a:ext cx="4005456" cy="2660664"/>
            </a:xfrm>
            <a:prstGeom prst="rect">
              <a:avLst/>
            </a:prstGeom>
            <a:grpFill/>
          </p:spPr>
        </p:pic>
        <p:sp>
          <p:nvSpPr>
            <p:cNvPr id="8" name="Pravokotnik 7"/>
            <p:cNvSpPr/>
            <p:nvPr/>
          </p:nvSpPr>
          <p:spPr>
            <a:xfrm>
              <a:off x="2555776" y="1772816"/>
              <a:ext cx="4032448" cy="360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400" b="1" dirty="0" smtClean="0"/>
                <a:t>Nenehno merjenje moči</a:t>
              </a:r>
              <a:endParaRPr lang="sl-SI" sz="24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95536" y="332656"/>
            <a:ext cx="1872208" cy="3240360"/>
            <a:chOff x="467544" y="1052736"/>
            <a:chExt cx="1872208" cy="3240360"/>
          </a:xfrm>
          <a:solidFill>
            <a:schemeClr val="bg2">
              <a:lumMod val="25000"/>
            </a:schemeClr>
          </a:solidFill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1052736"/>
              <a:ext cx="1838325" cy="2695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ravokotnik 8"/>
            <p:cNvSpPr/>
            <p:nvPr/>
          </p:nvSpPr>
          <p:spPr>
            <a:xfrm>
              <a:off x="467544" y="3717032"/>
              <a:ext cx="1872208" cy="5760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/>
                <a:t>Jedrska oborožitev</a:t>
              </a:r>
              <a:endParaRPr lang="sl-SI" sz="2000" b="1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7020272" y="404664"/>
            <a:ext cx="1800200" cy="3370052"/>
            <a:chOff x="6660232" y="923044"/>
            <a:chExt cx="1800200" cy="3370052"/>
          </a:xfrm>
          <a:solidFill>
            <a:schemeClr val="accent1">
              <a:lumMod val="50000"/>
            </a:schemeClr>
          </a:solidFill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923044"/>
              <a:ext cx="1800200" cy="272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ravokotnik 9"/>
            <p:cNvSpPr/>
            <p:nvPr/>
          </p:nvSpPr>
          <p:spPr>
            <a:xfrm>
              <a:off x="6660232" y="3645024"/>
              <a:ext cx="1800200" cy="64807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/>
                <a:t>Osvajanje vesolja</a:t>
              </a:r>
              <a:endParaRPr lang="sl-SI" sz="2000" b="1" dirty="0"/>
            </a:p>
          </p:txBody>
        </p:sp>
      </p:grpSp>
      <p:sp>
        <p:nvSpPr>
          <p:cNvPr id="16" name="Zaobljeni pravokotnik 15"/>
          <p:cNvSpPr/>
          <p:nvPr/>
        </p:nvSpPr>
        <p:spPr>
          <a:xfrm>
            <a:off x="179512" y="4437112"/>
            <a:ext cx="2555776" cy="17281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Tekma v oboroževanju je v ljudeh povzročala strah.</a:t>
            </a:r>
            <a:endParaRPr lang="sl-SI" sz="2000" b="1" dirty="0"/>
          </a:p>
        </p:txBody>
      </p:sp>
      <p:sp>
        <p:nvSpPr>
          <p:cNvPr id="17" name="Zaobljeni pravokotnik 16"/>
          <p:cNvSpPr/>
          <p:nvPr/>
        </p:nvSpPr>
        <p:spPr>
          <a:xfrm>
            <a:off x="6300192" y="4509120"/>
            <a:ext cx="2520280" cy="158417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Vohunjenje in pripomočki za vohunjenje.</a:t>
            </a:r>
            <a:endParaRPr lang="sl-SI" sz="20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953250" cy="290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aobljeni pravokotnik 4"/>
          <p:cNvSpPr/>
          <p:nvPr/>
        </p:nvSpPr>
        <p:spPr>
          <a:xfrm>
            <a:off x="683568" y="4653136"/>
            <a:ext cx="3312368" cy="18002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1949 je svojo  atomsko bombo izdelala tudi Sovjetska zveza</a:t>
            </a:r>
            <a:endParaRPr lang="sl-SI" sz="2400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4716016" y="4653136"/>
            <a:ext cx="3456384" cy="1728192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1952 so ZDA izdelale vodikovo bombo, leto kasneje tudi SZ.</a:t>
            </a:r>
            <a:endParaRPr lang="sl-SI" sz="2400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1043608" y="3429000"/>
            <a:ext cx="6984776" cy="93610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Tekma v oboroževanju je bila neke vrste tekma med komunizmom in kapitalizmom.</a:t>
            </a:r>
            <a:endParaRPr lang="sl-SI" sz="2000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PONOVIMO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V čem je bil pomen ameriške pomoči evropskim državam?</a:t>
            </a:r>
            <a:br>
              <a:rPr lang="sl-SI" b="1" dirty="0" smtClean="0"/>
            </a:br>
            <a:endParaRPr lang="sl-SI" b="1" dirty="0" smtClean="0"/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Katera zavezništva sta sklenili obe velesili?</a:t>
            </a:r>
            <a:br>
              <a:rPr lang="sl-SI" b="1" dirty="0" smtClean="0"/>
            </a:br>
            <a:endParaRPr lang="sl-SI" b="1" dirty="0" smtClean="0"/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Opiši značilnosti tekme v oboroževanju.</a:t>
            </a:r>
            <a:br>
              <a:rPr lang="sl-SI" b="1" dirty="0" smtClean="0"/>
            </a:br>
            <a:endParaRPr lang="sl-SI" b="1" dirty="0" smtClean="0"/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>
                <a:solidFill>
                  <a:srgbClr val="C00000"/>
                </a:solidFill>
              </a:rPr>
              <a:t>Kako se je v svetu pokazala blokovska delitev?</a:t>
            </a:r>
            <a:endParaRPr lang="sl-SI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213</Words>
  <Application>Microsoft Office PowerPoint</Application>
  <PresentationFormat>Diaprojekcija na zaslonu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BLOKOVSKO RAZDELJEN SVET</vt:lpstr>
      <vt:lpstr>1. NATO in Varšavski pakt</vt:lpstr>
      <vt:lpstr>PowerPointova predstavitev</vt:lpstr>
      <vt:lpstr>PowerPointova predstavitev</vt:lpstr>
      <vt:lpstr>PowerPointova predstavitev</vt:lpstr>
      <vt:lpstr>2. Oboroževalna  tekma</vt:lpstr>
      <vt:lpstr>PowerPointova predstavitev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Blanka Čad</cp:lastModifiedBy>
  <cp:revision>10</cp:revision>
  <dcterms:created xsi:type="dcterms:W3CDTF">2013-10-06T18:55:14Z</dcterms:created>
  <dcterms:modified xsi:type="dcterms:W3CDTF">2020-04-10T07:20:45Z</dcterms:modified>
</cp:coreProperties>
</file>