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72" r:id="rId5"/>
    <p:sldId id="273" r:id="rId6"/>
    <p:sldId id="274" r:id="rId7"/>
    <p:sldId id="271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99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198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627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46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376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586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952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671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88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220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671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160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34767-8244-4D7F-A18A-F5EFA26EA7DA}" type="datetimeFigureOut">
              <a:rPr lang="sl-SI" smtClean="0"/>
              <a:t>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55D7F-F4D9-4DD0-AFBC-C80A84DDD9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496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emf"/><Relationship Id="rId11" Type="http://schemas.openxmlformats.org/officeDocument/2006/relationships/image" Target="../media/image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2"/>
          <p:cNvSpPr txBox="1">
            <a:spLocks/>
          </p:cNvSpPr>
          <p:nvPr/>
        </p:nvSpPr>
        <p:spPr>
          <a:xfrm>
            <a:off x="524532" y="2901697"/>
            <a:ext cx="10812503" cy="20238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4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ANTIČNA RIMSKA KULTURA</a:t>
            </a:r>
          </a:p>
          <a:p>
            <a:pPr marL="0" indent="0" algn="ctr">
              <a:buNone/>
            </a:pPr>
            <a:endParaRPr lang="sl-SI" sz="4400" b="1" dirty="0">
              <a:solidFill>
                <a:srgbClr val="FF0000"/>
              </a:solidFill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2571" y="812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86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9116" y="194437"/>
            <a:ext cx="8116548" cy="6833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600" b="1" dirty="0"/>
              <a:t>1. </a:t>
            </a:r>
            <a:r>
              <a:rPr lang="sl-SI" sz="3200" b="1" dirty="0"/>
              <a:t>Rimska znanost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43113" y="4844272"/>
            <a:ext cx="2327471" cy="59680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RIMSKE ŠTEVILKE</a:t>
            </a:r>
            <a:endParaRPr lang="sl-SI" dirty="0"/>
          </a:p>
        </p:txBody>
      </p:sp>
      <p:sp>
        <p:nvSpPr>
          <p:cNvPr id="11" name="Zaobljeni pravokotnik 10"/>
          <p:cNvSpPr/>
          <p:nvPr/>
        </p:nvSpPr>
        <p:spPr>
          <a:xfrm>
            <a:off x="3036546" y="2583780"/>
            <a:ext cx="1564122" cy="8829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PISAVA - LATINICA</a:t>
            </a:r>
            <a:endParaRPr lang="sl-SI" dirty="0"/>
          </a:p>
        </p:txBody>
      </p:sp>
      <p:sp>
        <p:nvSpPr>
          <p:cNvPr id="16" name="Pravokotnik 15"/>
          <p:cNvSpPr/>
          <p:nvPr/>
        </p:nvSpPr>
        <p:spPr>
          <a:xfrm>
            <a:off x="9109268" y="1130058"/>
            <a:ext cx="2904187" cy="16339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Po zavzetju Grčije so Rimljani združili grško, helenistično in rimsko kulturo </a:t>
            </a:r>
            <a:r>
              <a:rPr lang="sl-SI" dirty="0">
                <a:solidFill>
                  <a:srgbClr val="C00000"/>
                </a:solidFill>
              </a:rPr>
              <a:t>v grško-rimsko kulturo.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7" y="2583779"/>
            <a:ext cx="2533533" cy="19089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28" y="3728944"/>
            <a:ext cx="2249922" cy="2193996"/>
          </a:xfrm>
          <a:prstGeom prst="rect">
            <a:avLst/>
          </a:prstGeom>
        </p:spPr>
      </p:pic>
      <p:sp>
        <p:nvSpPr>
          <p:cNvPr id="12" name="Zaobljeni pravokotnik 11"/>
          <p:cNvSpPr/>
          <p:nvPr/>
        </p:nvSpPr>
        <p:spPr>
          <a:xfrm>
            <a:off x="2654872" y="6117062"/>
            <a:ext cx="2327471" cy="60422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ROMANSKI JEZIKI</a:t>
            </a:r>
          </a:p>
        </p:txBody>
      </p:sp>
      <p:sp>
        <p:nvSpPr>
          <p:cNvPr id="14" name="Zaobljeni pravokotnik 13"/>
          <p:cNvSpPr/>
          <p:nvPr/>
        </p:nvSpPr>
        <p:spPr>
          <a:xfrm>
            <a:off x="2634760" y="1130058"/>
            <a:ext cx="6270249" cy="11140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Antična rimska kulturna dediščina je temelj evropske kulture. Sledi te civilizacije nas spremljajo na vsakem koraku.</a:t>
            </a:r>
            <a:endParaRPr lang="sl-SI" dirty="0"/>
          </a:p>
        </p:txBody>
      </p:sp>
      <p:sp>
        <p:nvSpPr>
          <p:cNvPr id="17" name="Zaobljeni pravokotnik 16"/>
          <p:cNvSpPr/>
          <p:nvPr/>
        </p:nvSpPr>
        <p:spPr>
          <a:xfrm>
            <a:off x="5168293" y="2583779"/>
            <a:ext cx="2878189" cy="7978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KARTOGRAFIJA: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izdelovanje zemljevidov</a:t>
            </a:r>
          </a:p>
        </p:txBody>
      </p:sp>
      <p:sp>
        <p:nvSpPr>
          <p:cNvPr id="18" name="Zaobljeni pravokotnik 17"/>
          <p:cNvSpPr/>
          <p:nvPr/>
        </p:nvSpPr>
        <p:spPr>
          <a:xfrm>
            <a:off x="5151311" y="3950060"/>
            <a:ext cx="2537161" cy="894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MEDICINA: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medicinska šola,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err="1">
                <a:solidFill>
                  <a:srgbClr val="FF0000"/>
                </a:solidFill>
              </a:rPr>
              <a:t>Galen</a:t>
            </a:r>
            <a:endParaRPr lang="sl-SI" dirty="0">
              <a:solidFill>
                <a:srgbClr val="FF0000"/>
              </a:solidFill>
            </a:endParaRPr>
          </a:p>
          <a:p>
            <a:pPr algn="ctr"/>
            <a:endParaRPr lang="sl-SI" i="1" dirty="0"/>
          </a:p>
        </p:txBody>
      </p:sp>
      <p:sp>
        <p:nvSpPr>
          <p:cNvPr id="19" name="Zaobljeni pravokotnik 18"/>
          <p:cNvSpPr/>
          <p:nvPr/>
        </p:nvSpPr>
        <p:spPr>
          <a:xfrm>
            <a:off x="8182331" y="3225672"/>
            <a:ext cx="3523632" cy="1618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FILOZOFIJA: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vpliv grške filozofije – spodbujala je krepost, dolžnost, zmernost, vzdržljivost</a:t>
            </a:r>
            <a:endParaRPr lang="sl-SI" i="1" dirty="0">
              <a:solidFill>
                <a:schemeClr val="tx1"/>
              </a:solidFill>
            </a:endParaRPr>
          </a:p>
        </p:txBody>
      </p:sp>
      <p:sp>
        <p:nvSpPr>
          <p:cNvPr id="20" name="Zaobljeni pravokotnik 19"/>
          <p:cNvSpPr/>
          <p:nvPr/>
        </p:nvSpPr>
        <p:spPr>
          <a:xfrm>
            <a:off x="8780412" y="5285181"/>
            <a:ext cx="2327471" cy="11618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ZGODOVINA:</a:t>
            </a:r>
          </a:p>
          <a:p>
            <a:pPr algn="ctr"/>
            <a:r>
              <a:rPr lang="sl-SI" dirty="0"/>
              <a:t>številna zgodovinska dela, </a:t>
            </a:r>
            <a:r>
              <a:rPr lang="sl-SI" dirty="0">
                <a:solidFill>
                  <a:srgbClr val="FF0000"/>
                </a:solidFill>
              </a:rPr>
              <a:t>Livij, Tacit</a:t>
            </a:r>
            <a:endParaRPr lang="sl-SI" dirty="0"/>
          </a:p>
        </p:txBody>
      </p:sp>
      <p:sp>
        <p:nvSpPr>
          <p:cNvPr id="21" name="Zaobljeni pravokotnik 20"/>
          <p:cNvSpPr/>
          <p:nvPr/>
        </p:nvSpPr>
        <p:spPr>
          <a:xfrm>
            <a:off x="5359754" y="5285180"/>
            <a:ext cx="2718355" cy="11618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PRAVO: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temelj današnje evropske pravne ureditve</a:t>
            </a:r>
          </a:p>
          <a:p>
            <a:pPr algn="ctr"/>
            <a:endParaRPr lang="sl-SI" i="1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23" y="420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51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9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6" grpId="0" animBg="1"/>
      <p:bldP spid="1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396" y="218821"/>
            <a:ext cx="11439422" cy="6833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600" b="1" dirty="0"/>
              <a:t>2. </a:t>
            </a:r>
            <a:r>
              <a:rPr lang="sl-SI" sz="3200" b="1" dirty="0"/>
              <a:t>Rimska arhitektura in gradbeništvo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3397119" y="1066684"/>
            <a:ext cx="5132139" cy="7806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Rimljani so iznašli </a:t>
            </a:r>
            <a:r>
              <a:rPr lang="sl-SI" sz="2000" b="1" dirty="0">
                <a:solidFill>
                  <a:srgbClr val="C00000"/>
                </a:solidFill>
              </a:rPr>
              <a:t>betonu</a:t>
            </a:r>
            <a:r>
              <a:rPr lang="sl-SI" sz="2000" b="1" dirty="0"/>
              <a:t> podobno maso.</a:t>
            </a:r>
          </a:p>
        </p:txBody>
      </p:sp>
      <p:sp>
        <p:nvSpPr>
          <p:cNvPr id="24" name="Zaobljeni pravokotnik 23"/>
          <p:cNvSpPr/>
          <p:nvPr/>
        </p:nvSpPr>
        <p:spPr>
          <a:xfrm>
            <a:off x="7968097" y="5518472"/>
            <a:ext cx="3669721" cy="1177380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/>
              <a:t>Izvrstni so bili tudi v </a:t>
            </a:r>
            <a:r>
              <a:rPr lang="sl-SI" b="1" dirty="0">
                <a:solidFill>
                  <a:srgbClr val="C00000"/>
                </a:solidFill>
              </a:rPr>
              <a:t>tehniki</a:t>
            </a:r>
            <a:r>
              <a:rPr lang="sl-SI" b="1" dirty="0"/>
              <a:t>: </a:t>
            </a:r>
            <a:r>
              <a:rPr lang="sl-SI" b="1" dirty="0">
                <a:solidFill>
                  <a:srgbClr val="002060"/>
                </a:solidFill>
              </a:rPr>
              <a:t>katapulti, oblegovalne naprave, samostreli </a:t>
            </a:r>
            <a:r>
              <a:rPr lang="sl-SI" b="1" dirty="0"/>
              <a:t>… </a:t>
            </a: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žetveni stroji, mlini …</a:t>
            </a:r>
          </a:p>
        </p:txBody>
      </p:sp>
      <p:sp>
        <p:nvSpPr>
          <p:cNvPr id="14" name="Oblak 13"/>
          <p:cNvSpPr/>
          <p:nvPr/>
        </p:nvSpPr>
        <p:spPr>
          <a:xfrm>
            <a:off x="9445336" y="122918"/>
            <a:ext cx="2192482" cy="1117590"/>
          </a:xfrm>
          <a:prstGeom prst="cloudCallout">
            <a:avLst>
              <a:gd name="adj1" fmla="val -103854"/>
              <a:gd name="adj2" fmla="val 457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Gradili mostove, akvadukte ...</a:t>
            </a:r>
          </a:p>
        </p:txBody>
      </p:sp>
      <p:sp>
        <p:nvSpPr>
          <p:cNvPr id="15" name="Oblak 14"/>
          <p:cNvSpPr/>
          <p:nvPr/>
        </p:nvSpPr>
        <p:spPr>
          <a:xfrm>
            <a:off x="8924274" y="1248952"/>
            <a:ext cx="1950028" cy="1177380"/>
          </a:xfrm>
          <a:prstGeom prst="cloudCallout">
            <a:avLst>
              <a:gd name="adj1" fmla="val -74999"/>
              <a:gd name="adj2" fmla="val -2920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stebre, loke nenavadnih oblik.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27" y="893379"/>
            <a:ext cx="2576042" cy="184775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119" y="4215572"/>
            <a:ext cx="2853540" cy="26058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97" y="3946832"/>
            <a:ext cx="2324043" cy="279467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490" y="2426332"/>
            <a:ext cx="3300840" cy="2691619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7509" y="3705982"/>
            <a:ext cx="1873587" cy="1400292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6243" y="2128850"/>
            <a:ext cx="2844416" cy="1860892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85" y="2860257"/>
            <a:ext cx="3158066" cy="866118"/>
          </a:xfrm>
          <a:prstGeom prst="rect">
            <a:avLst/>
          </a:prstGeom>
        </p:spPr>
      </p:pic>
      <p:sp>
        <p:nvSpPr>
          <p:cNvPr id="23" name="Oblak 22"/>
          <p:cNvSpPr/>
          <p:nvPr/>
        </p:nvSpPr>
        <p:spPr>
          <a:xfrm>
            <a:off x="9937509" y="2778528"/>
            <a:ext cx="1873587" cy="848598"/>
          </a:xfrm>
          <a:prstGeom prst="cloudCallout">
            <a:avLst>
              <a:gd name="adj1" fmla="val -31303"/>
              <a:gd name="adj2" fmla="val 8465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Ceste, miljniki…</a:t>
            </a: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06046" y="5525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6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8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396" y="218821"/>
            <a:ext cx="11439422" cy="6833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600" b="1" dirty="0"/>
              <a:t>3. </a:t>
            </a:r>
            <a:r>
              <a:rPr lang="sl-SI" sz="3200" b="1" dirty="0"/>
              <a:t>Rimska umetnost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3397120" y="1066685"/>
            <a:ext cx="5113036" cy="5739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Na umetnost so močno vplivali Grki. </a:t>
            </a:r>
          </a:p>
        </p:txBody>
      </p:sp>
      <p:sp>
        <p:nvSpPr>
          <p:cNvPr id="24" name="Zaobljeni pravokotnik 23"/>
          <p:cNvSpPr/>
          <p:nvPr/>
        </p:nvSpPr>
        <p:spPr>
          <a:xfrm>
            <a:off x="198396" y="4794059"/>
            <a:ext cx="2537112" cy="75543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Kipe so upodabljali zelo realistično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433076" y="1589381"/>
            <a:ext cx="1890900" cy="3044400"/>
            <a:chOff x="744804" y="2071503"/>
            <a:chExt cx="1890900" cy="3044400"/>
          </a:xfrm>
        </p:grpSpPr>
        <p:grpSp>
          <p:nvGrpSpPr>
            <p:cNvPr id="7" name="Skupina 6"/>
            <p:cNvGrpSpPr/>
            <p:nvPr/>
          </p:nvGrpSpPr>
          <p:grpSpPr>
            <a:xfrm>
              <a:off x="744804" y="2071503"/>
              <a:ext cx="1890900" cy="3044400"/>
              <a:chOff x="744804" y="2071503"/>
              <a:chExt cx="1890900" cy="3044400"/>
            </a:xfrm>
          </p:grpSpPr>
          <p:pic>
            <p:nvPicPr>
              <p:cNvPr id="4" name="Slika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4804" y="2071503"/>
                <a:ext cx="1890900" cy="3044400"/>
              </a:xfrm>
              <a:prstGeom prst="rect">
                <a:avLst/>
              </a:prstGeom>
            </p:spPr>
          </p:pic>
          <p:sp>
            <p:nvSpPr>
              <p:cNvPr id="6" name="PoljeZBesedilom 5"/>
              <p:cNvSpPr txBox="1"/>
              <p:nvPr/>
            </p:nvSpPr>
            <p:spPr>
              <a:xfrm>
                <a:off x="744804" y="4333009"/>
                <a:ext cx="148814" cy="571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l-SI" dirty="0"/>
              </a:p>
            </p:txBody>
          </p:sp>
        </p:grpSp>
        <p:sp>
          <p:nvSpPr>
            <p:cNvPr id="12" name="Pravokotnik 11"/>
            <p:cNvSpPr/>
            <p:nvPr/>
          </p:nvSpPr>
          <p:spPr>
            <a:xfrm>
              <a:off x="748145" y="4384964"/>
              <a:ext cx="145473" cy="561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239" y="2071503"/>
            <a:ext cx="2853540" cy="21586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012" y="2363381"/>
            <a:ext cx="4331881" cy="2270400"/>
          </a:xfrm>
          <a:prstGeom prst="rect">
            <a:avLst/>
          </a:prstGeom>
        </p:spPr>
      </p:pic>
      <p:sp>
        <p:nvSpPr>
          <p:cNvPr id="25" name="Zaobljeni pravokotnik 24"/>
          <p:cNvSpPr/>
          <p:nvPr/>
        </p:nvSpPr>
        <p:spPr>
          <a:xfrm>
            <a:off x="3560746" y="5854175"/>
            <a:ext cx="4803936" cy="7554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Književne zvrsti: pesništvo, dramatika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Zaobljeni pravokotnik 26"/>
          <p:cNvSpPr/>
          <p:nvPr/>
        </p:nvSpPr>
        <p:spPr>
          <a:xfrm>
            <a:off x="3561098" y="4762772"/>
            <a:ext cx="4803583" cy="75543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Z mozaiki so okraševali stene, tla. Prikazovali so lov, ribolov, gladiatorske igre, dirke z vozovi …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Zaobljeni pravokotnik 27"/>
          <p:cNvSpPr/>
          <p:nvPr/>
        </p:nvSpPr>
        <p:spPr>
          <a:xfrm>
            <a:off x="8769396" y="4366922"/>
            <a:ext cx="3319225" cy="53371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Na freskah so podobe ljudi, mitov, pokrajine …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Oblak 22"/>
          <p:cNvSpPr/>
          <p:nvPr/>
        </p:nvSpPr>
        <p:spPr>
          <a:xfrm>
            <a:off x="2647082" y="1767090"/>
            <a:ext cx="1665145" cy="765463"/>
          </a:xfrm>
          <a:prstGeom prst="cloudCallout">
            <a:avLst>
              <a:gd name="adj1" fmla="val 54660"/>
              <a:gd name="adj2" fmla="val 5159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MOZAIKI</a:t>
            </a:r>
          </a:p>
        </p:txBody>
      </p:sp>
      <p:sp>
        <p:nvSpPr>
          <p:cNvPr id="14" name="Oblak 13"/>
          <p:cNvSpPr/>
          <p:nvPr/>
        </p:nvSpPr>
        <p:spPr>
          <a:xfrm>
            <a:off x="10306287" y="1066685"/>
            <a:ext cx="1719698" cy="738456"/>
          </a:xfrm>
          <a:prstGeom prst="cloudCallout">
            <a:avLst>
              <a:gd name="adj1" fmla="val -22714"/>
              <a:gd name="adj2" fmla="val 1119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FRESKE</a:t>
            </a:r>
          </a:p>
        </p:txBody>
      </p:sp>
      <p:sp>
        <p:nvSpPr>
          <p:cNvPr id="15" name="Oblak 14"/>
          <p:cNvSpPr/>
          <p:nvPr/>
        </p:nvSpPr>
        <p:spPr>
          <a:xfrm>
            <a:off x="198396" y="468865"/>
            <a:ext cx="1983695" cy="811059"/>
          </a:xfrm>
          <a:prstGeom prst="cloudCallout">
            <a:avLst>
              <a:gd name="adj1" fmla="val 7595"/>
              <a:gd name="adj2" fmla="val 922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KIPARSTVO</a:t>
            </a:r>
          </a:p>
        </p:txBody>
      </p:sp>
      <p:sp>
        <p:nvSpPr>
          <p:cNvPr id="29" name="Oblak 28"/>
          <p:cNvSpPr/>
          <p:nvPr/>
        </p:nvSpPr>
        <p:spPr>
          <a:xfrm>
            <a:off x="8586589" y="1289055"/>
            <a:ext cx="1719698" cy="738456"/>
          </a:xfrm>
          <a:prstGeom prst="cloudCallout">
            <a:avLst>
              <a:gd name="adj1" fmla="val 23207"/>
              <a:gd name="adj2" fmla="val 10353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Izvrstni slikarji</a:t>
            </a:r>
          </a:p>
        </p:txBody>
      </p:sp>
      <p:sp>
        <p:nvSpPr>
          <p:cNvPr id="30" name="Oblak 29"/>
          <p:cNvSpPr/>
          <p:nvPr/>
        </p:nvSpPr>
        <p:spPr>
          <a:xfrm>
            <a:off x="7013988" y="1846106"/>
            <a:ext cx="1719698" cy="738456"/>
          </a:xfrm>
          <a:prstGeom prst="cloudCallout">
            <a:avLst>
              <a:gd name="adj1" fmla="val -22714"/>
              <a:gd name="adj2" fmla="val 11198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Kamenčki ali steklo</a:t>
            </a:r>
          </a:p>
        </p:txBody>
      </p:sp>
      <p:sp>
        <p:nvSpPr>
          <p:cNvPr id="31" name="Oblak 30"/>
          <p:cNvSpPr/>
          <p:nvPr/>
        </p:nvSpPr>
        <p:spPr>
          <a:xfrm>
            <a:off x="8364682" y="5292110"/>
            <a:ext cx="2533165" cy="1124129"/>
          </a:xfrm>
          <a:prstGeom prst="cloudCallout">
            <a:avLst>
              <a:gd name="adj1" fmla="val -80376"/>
              <a:gd name="adj2" fmla="val 2136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Pesniki: </a:t>
            </a:r>
            <a:r>
              <a:rPr lang="sl-SI" dirty="0" err="1"/>
              <a:t>Vergilij</a:t>
            </a:r>
            <a:r>
              <a:rPr lang="sl-SI" dirty="0"/>
              <a:t>, </a:t>
            </a:r>
            <a:r>
              <a:rPr lang="sl-SI" dirty="0" err="1"/>
              <a:t>Ovidij</a:t>
            </a:r>
            <a:r>
              <a:rPr lang="sl-SI" dirty="0"/>
              <a:t>…</a:t>
            </a:r>
          </a:p>
        </p:txBody>
      </p:sp>
      <p:sp>
        <p:nvSpPr>
          <p:cNvPr id="32" name="Oblak 31"/>
          <p:cNvSpPr/>
          <p:nvPr/>
        </p:nvSpPr>
        <p:spPr>
          <a:xfrm>
            <a:off x="1027581" y="5709768"/>
            <a:ext cx="2433435" cy="882862"/>
          </a:xfrm>
          <a:prstGeom prst="cloudCallout">
            <a:avLst>
              <a:gd name="adj1" fmla="val 77131"/>
              <a:gd name="adj2" fmla="val 36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Pisec komedij: </a:t>
            </a:r>
            <a:r>
              <a:rPr lang="sl-SI" dirty="0" err="1"/>
              <a:t>Plavt</a:t>
            </a:r>
            <a:endParaRPr lang="sl-SI" dirty="0"/>
          </a:p>
        </p:txBody>
      </p:sp>
      <p:sp>
        <p:nvSpPr>
          <p:cNvPr id="33" name="Oblak 32"/>
          <p:cNvSpPr/>
          <p:nvPr/>
        </p:nvSpPr>
        <p:spPr>
          <a:xfrm>
            <a:off x="10368923" y="6053428"/>
            <a:ext cx="1719698" cy="738456"/>
          </a:xfrm>
          <a:prstGeom prst="cloudCallout">
            <a:avLst>
              <a:gd name="adj1" fmla="val -59572"/>
              <a:gd name="adj2" fmla="val -737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Eneida</a:t>
            </a: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7082" y="2973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70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23" grpId="0" animBg="1"/>
      <p:bldP spid="14" grpId="0" animBg="1"/>
      <p:bldP spid="1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396" y="218821"/>
            <a:ext cx="11439422" cy="6833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600" b="1" dirty="0"/>
              <a:t>4. </a:t>
            </a:r>
            <a:r>
              <a:rPr lang="sl-SI" sz="3200" b="1" dirty="0"/>
              <a:t>Rimljani so verjeli v številne bogove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3306289" y="1646628"/>
            <a:ext cx="5113036" cy="10486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Častili so številne duhove in bogove, mnoge so prevzeli od Etruščanov, Grkov. </a:t>
            </a:r>
          </a:p>
        </p:txBody>
      </p:sp>
      <p:sp>
        <p:nvSpPr>
          <p:cNvPr id="27" name="Zaobljeni pravokotnik 26"/>
          <p:cNvSpPr/>
          <p:nvPr/>
        </p:nvSpPr>
        <p:spPr>
          <a:xfrm>
            <a:off x="3100060" y="2985560"/>
            <a:ext cx="2645557" cy="94212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b="1" dirty="0"/>
          </a:p>
          <a:p>
            <a:pPr algn="ctr"/>
            <a:r>
              <a:rPr lang="sl-SI" b="1" dirty="0"/>
              <a:t>Prisotni so bili vplivi iz vzhoda: </a:t>
            </a:r>
            <a:r>
              <a:rPr lang="sl-SI" b="1" dirty="0" err="1">
                <a:solidFill>
                  <a:srgbClr val="C00000"/>
                </a:solidFill>
              </a:rPr>
              <a:t>mitraizem</a:t>
            </a:r>
            <a:r>
              <a:rPr lang="sl-SI" b="1" dirty="0"/>
              <a:t>.</a:t>
            </a:r>
          </a:p>
          <a:p>
            <a:pPr algn="ctr"/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Zaobljeni pravokotnik 27"/>
          <p:cNvSpPr/>
          <p:nvPr/>
        </p:nvSpPr>
        <p:spPr>
          <a:xfrm>
            <a:off x="6067935" y="2990540"/>
            <a:ext cx="2556193" cy="94212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V 1. st. po Kr. se je začelo širiti </a:t>
            </a:r>
            <a:r>
              <a:rPr lang="sl-SI" b="1" dirty="0">
                <a:solidFill>
                  <a:srgbClr val="C00000"/>
                </a:solidFill>
              </a:rPr>
              <a:t>krščanstvo</a:t>
            </a:r>
            <a:r>
              <a:rPr lang="sl-SI" b="1" dirty="0"/>
              <a:t>.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Oblak 22"/>
          <p:cNvSpPr/>
          <p:nvPr/>
        </p:nvSpPr>
        <p:spPr>
          <a:xfrm>
            <a:off x="755180" y="1947694"/>
            <a:ext cx="1665145" cy="765463"/>
          </a:xfrm>
          <a:prstGeom prst="cloudCallout">
            <a:avLst>
              <a:gd name="adj1" fmla="val 93973"/>
              <a:gd name="adj2" fmla="val -2849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TEMPLJI</a:t>
            </a:r>
          </a:p>
        </p:txBody>
      </p:sp>
      <p:sp>
        <p:nvSpPr>
          <p:cNvPr id="14" name="Oblak 13"/>
          <p:cNvSpPr/>
          <p:nvPr/>
        </p:nvSpPr>
        <p:spPr>
          <a:xfrm>
            <a:off x="8912059" y="1646628"/>
            <a:ext cx="2299732" cy="1782372"/>
          </a:xfrm>
          <a:prstGeom prst="cloudCallout">
            <a:avLst>
              <a:gd name="adj1" fmla="val -76831"/>
              <a:gd name="adj2" fmla="val -1108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Poimenovali so jih z latinskimi imeni.</a:t>
            </a:r>
          </a:p>
        </p:txBody>
      </p:sp>
      <p:sp>
        <p:nvSpPr>
          <p:cNvPr id="15" name="Oblak 14"/>
          <p:cNvSpPr/>
          <p:nvPr/>
        </p:nvSpPr>
        <p:spPr>
          <a:xfrm>
            <a:off x="308850" y="732561"/>
            <a:ext cx="2316204" cy="1018309"/>
          </a:xfrm>
          <a:prstGeom prst="cloudCallout">
            <a:avLst>
              <a:gd name="adj1" fmla="val 79511"/>
              <a:gd name="adj2" fmla="val 4400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LARI – hišni bogovi</a:t>
            </a:r>
          </a:p>
        </p:txBody>
      </p:sp>
      <p:sp>
        <p:nvSpPr>
          <p:cNvPr id="30" name="Oblak 29"/>
          <p:cNvSpPr/>
          <p:nvPr/>
        </p:nvSpPr>
        <p:spPr>
          <a:xfrm>
            <a:off x="1106967" y="2874296"/>
            <a:ext cx="1787767" cy="738456"/>
          </a:xfrm>
          <a:prstGeom prst="cloudCallout">
            <a:avLst>
              <a:gd name="adj1" fmla="val 61239"/>
              <a:gd name="adj2" fmla="val -6812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SVEČENIKI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84" y="4272919"/>
            <a:ext cx="3665979" cy="237543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022" y="4272919"/>
            <a:ext cx="3544670" cy="237543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Zaobljeni pravokotnik 9"/>
          <p:cNvSpPr/>
          <p:nvPr/>
        </p:nvSpPr>
        <p:spPr>
          <a:xfrm>
            <a:off x="9102436" y="4272919"/>
            <a:ext cx="2774373" cy="1402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Cesar Konstantin je leta 313 uzakonil </a:t>
            </a:r>
            <a:r>
              <a:rPr lang="sl-SI" b="1" dirty="0">
                <a:solidFill>
                  <a:srgbClr val="C00000"/>
                </a:solidFill>
              </a:rPr>
              <a:t>svobodo veroizpovedi.</a:t>
            </a: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6991" y="46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8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3" grpId="0" animBg="1"/>
      <p:bldP spid="14" grpId="0" animBg="1"/>
      <p:bldP spid="15" grpId="0" animBg="1"/>
      <p:bldP spid="30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396" y="218821"/>
            <a:ext cx="11439422" cy="6833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600" b="1" dirty="0"/>
              <a:t>5. </a:t>
            </a:r>
            <a:r>
              <a:rPr lang="sl-SI" sz="3200" b="1" dirty="0"/>
              <a:t>Zabava v rimskem imperiju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3324793" y="1244634"/>
            <a:ext cx="5113036" cy="10486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Da bi pridobili politično naklonjenost množic, so senatorji in kasneje cesarji pogosto organizirali zabave zanje. Prirejali so:</a:t>
            </a:r>
          </a:p>
        </p:txBody>
      </p:sp>
      <p:sp>
        <p:nvSpPr>
          <p:cNvPr id="23" name="Oblak 22"/>
          <p:cNvSpPr/>
          <p:nvPr/>
        </p:nvSpPr>
        <p:spPr>
          <a:xfrm>
            <a:off x="319242" y="2089266"/>
            <a:ext cx="2101084" cy="765463"/>
          </a:xfrm>
          <a:prstGeom prst="cloudCallout">
            <a:avLst>
              <a:gd name="adj1" fmla="val 93973"/>
              <a:gd name="adj2" fmla="val -2849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brezplačne igre</a:t>
            </a:r>
          </a:p>
        </p:txBody>
      </p:sp>
      <p:sp>
        <p:nvSpPr>
          <p:cNvPr id="14" name="Oblak 13"/>
          <p:cNvSpPr/>
          <p:nvPr/>
        </p:nvSpPr>
        <p:spPr>
          <a:xfrm>
            <a:off x="8912059" y="583358"/>
            <a:ext cx="2299732" cy="1364337"/>
          </a:xfrm>
          <a:prstGeom prst="cloudCallout">
            <a:avLst>
              <a:gd name="adj1" fmla="val -75475"/>
              <a:gd name="adj2" fmla="val 3321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uprizarjali velike rimske bitke </a:t>
            </a:r>
          </a:p>
        </p:txBody>
      </p:sp>
      <p:sp>
        <p:nvSpPr>
          <p:cNvPr id="15" name="Oblak 14"/>
          <p:cNvSpPr/>
          <p:nvPr/>
        </p:nvSpPr>
        <p:spPr>
          <a:xfrm>
            <a:off x="319241" y="777891"/>
            <a:ext cx="2316204" cy="1018309"/>
          </a:xfrm>
          <a:prstGeom prst="cloudCallout">
            <a:avLst>
              <a:gd name="adj1" fmla="val 79511"/>
              <a:gd name="adj2" fmla="val 4400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tekmovanja</a:t>
            </a:r>
          </a:p>
        </p:txBody>
      </p:sp>
      <p:sp>
        <p:nvSpPr>
          <p:cNvPr id="31" name="Oblak 30"/>
          <p:cNvSpPr/>
          <p:nvPr/>
        </p:nvSpPr>
        <p:spPr>
          <a:xfrm>
            <a:off x="8912059" y="2312233"/>
            <a:ext cx="2195823" cy="867386"/>
          </a:xfrm>
          <a:prstGeom prst="cloudCallout">
            <a:avLst>
              <a:gd name="adj1" fmla="val -70942"/>
              <a:gd name="adj2" fmla="val -377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gladiatorske boje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166" y="2496919"/>
            <a:ext cx="4331881" cy="32594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167" y="3424749"/>
            <a:ext cx="3231720" cy="22704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06" y="3113207"/>
            <a:ext cx="2853540" cy="23478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343" y="4007199"/>
            <a:ext cx="4094624" cy="256679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55" y="5897147"/>
            <a:ext cx="4589963" cy="829994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7771" y="5964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92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2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14" grpId="0" animBg="1"/>
      <p:bldP spid="15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12182" y="1745309"/>
            <a:ext cx="2271899" cy="4476466"/>
            <a:chOff x="123367" y="1180375"/>
            <a:chExt cx="2271899" cy="4476466"/>
          </a:xfrm>
        </p:grpSpPr>
        <p:sp>
          <p:nvSpPr>
            <p:cNvPr id="8" name="Oblaček s puščico navzdol 7"/>
            <p:cNvSpPr/>
            <p:nvPr/>
          </p:nvSpPr>
          <p:spPr>
            <a:xfrm>
              <a:off x="123367" y="1180375"/>
              <a:ext cx="2271899" cy="825069"/>
            </a:xfrm>
            <a:prstGeom prst="downArrow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/>
                <a:t>ZNANOST</a:t>
              </a:r>
            </a:p>
          </p:txBody>
        </p:sp>
        <p:sp>
          <p:nvSpPr>
            <p:cNvPr id="9" name="Pravokotnik 8"/>
            <p:cNvSpPr/>
            <p:nvPr/>
          </p:nvSpPr>
          <p:spPr>
            <a:xfrm>
              <a:off x="123367" y="2005444"/>
              <a:ext cx="2246027" cy="36513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sl-SI" dirty="0"/>
                <a:t>____________________________________________________________________________________________________________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2467362" y="1745309"/>
            <a:ext cx="2271899" cy="4476466"/>
            <a:chOff x="123367" y="1180375"/>
            <a:chExt cx="2271899" cy="4476466"/>
          </a:xfrm>
        </p:grpSpPr>
        <p:sp>
          <p:nvSpPr>
            <p:cNvPr id="16" name="Oblaček s puščico navzdol 15"/>
            <p:cNvSpPr/>
            <p:nvPr/>
          </p:nvSpPr>
          <p:spPr>
            <a:xfrm>
              <a:off x="123367" y="1180375"/>
              <a:ext cx="2271899" cy="825069"/>
            </a:xfrm>
            <a:prstGeom prst="downArrow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/>
                <a:t>KULTURA</a:t>
              </a:r>
            </a:p>
          </p:txBody>
        </p:sp>
        <p:sp>
          <p:nvSpPr>
            <p:cNvPr id="17" name="Pravokotnik 16"/>
            <p:cNvSpPr/>
            <p:nvPr/>
          </p:nvSpPr>
          <p:spPr>
            <a:xfrm>
              <a:off x="123367" y="2005444"/>
              <a:ext cx="2246027" cy="36513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sl-SI" dirty="0"/>
                <a:t>____________________________________________________________________________________________________________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796670" y="1745309"/>
            <a:ext cx="2271899" cy="4476466"/>
            <a:chOff x="123367" y="1180375"/>
            <a:chExt cx="2271899" cy="4476466"/>
          </a:xfrm>
        </p:grpSpPr>
        <p:sp>
          <p:nvSpPr>
            <p:cNvPr id="19" name="Oblaček s puščico navzdol 18"/>
            <p:cNvSpPr/>
            <p:nvPr/>
          </p:nvSpPr>
          <p:spPr>
            <a:xfrm>
              <a:off x="123367" y="1180375"/>
              <a:ext cx="2271899" cy="825069"/>
            </a:xfrm>
            <a:prstGeom prst="downArrow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/>
                <a:t>UMETNOST</a:t>
              </a:r>
            </a:p>
          </p:txBody>
        </p:sp>
        <p:sp>
          <p:nvSpPr>
            <p:cNvPr id="20" name="Pravokotnik 19"/>
            <p:cNvSpPr/>
            <p:nvPr/>
          </p:nvSpPr>
          <p:spPr>
            <a:xfrm>
              <a:off x="123367" y="2005444"/>
              <a:ext cx="2246027" cy="36513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sl-SI" dirty="0"/>
                <a:t>____________________________________________________________________________________________________________</a:t>
              </a: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7149998" y="1745309"/>
            <a:ext cx="2271899" cy="4476466"/>
            <a:chOff x="123367" y="1180375"/>
            <a:chExt cx="2271899" cy="4476466"/>
          </a:xfrm>
        </p:grpSpPr>
        <p:sp>
          <p:nvSpPr>
            <p:cNvPr id="22" name="Oblaček s puščico navzdol 21"/>
            <p:cNvSpPr/>
            <p:nvPr/>
          </p:nvSpPr>
          <p:spPr>
            <a:xfrm>
              <a:off x="123367" y="1180375"/>
              <a:ext cx="2271899" cy="825069"/>
            </a:xfrm>
            <a:prstGeom prst="downArrow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/>
                <a:t>VEROVANJE</a:t>
              </a:r>
            </a:p>
          </p:txBody>
        </p:sp>
        <p:sp>
          <p:nvSpPr>
            <p:cNvPr id="23" name="Pravokotnik 22"/>
            <p:cNvSpPr/>
            <p:nvPr/>
          </p:nvSpPr>
          <p:spPr>
            <a:xfrm>
              <a:off x="123367" y="2005444"/>
              <a:ext cx="2246027" cy="36513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sl-SI" dirty="0"/>
                <a:t>____________________________________________________________________________________________________________</a:t>
              </a: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9503326" y="1745309"/>
            <a:ext cx="2271899" cy="4476466"/>
            <a:chOff x="123367" y="1180375"/>
            <a:chExt cx="2271899" cy="4476466"/>
          </a:xfrm>
        </p:grpSpPr>
        <p:sp>
          <p:nvSpPr>
            <p:cNvPr id="25" name="Oblaček s puščico navzdol 24"/>
            <p:cNvSpPr/>
            <p:nvPr/>
          </p:nvSpPr>
          <p:spPr>
            <a:xfrm>
              <a:off x="123367" y="1180375"/>
              <a:ext cx="2271899" cy="825069"/>
            </a:xfrm>
            <a:prstGeom prst="downArrow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/>
                <a:t>ZABAVA</a:t>
              </a:r>
            </a:p>
          </p:txBody>
        </p:sp>
        <p:sp>
          <p:nvSpPr>
            <p:cNvPr id="26" name="Pravokotnik 25"/>
            <p:cNvSpPr/>
            <p:nvPr/>
          </p:nvSpPr>
          <p:spPr>
            <a:xfrm>
              <a:off x="123367" y="2005444"/>
              <a:ext cx="2246027" cy="36513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sl-SI" dirty="0"/>
                <a:t>____________________________________________________________________________________________________________</a:t>
              </a:r>
            </a:p>
          </p:txBody>
        </p:sp>
      </p:grpSp>
      <p:sp>
        <p:nvSpPr>
          <p:cNvPr id="27" name="Pravokotnik 26"/>
          <p:cNvSpPr/>
          <p:nvPr/>
        </p:nvSpPr>
        <p:spPr>
          <a:xfrm>
            <a:off x="95074" y="901552"/>
            <a:ext cx="11654279" cy="5299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PONOVIMO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2652" y="135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322</Words>
  <Application>Microsoft Office PowerPoint</Application>
  <PresentationFormat>Širokozaslonsko</PresentationFormat>
  <Paragraphs>65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PowerPointova predstavitev</vt:lpstr>
      <vt:lpstr>1. Rimska znanost</vt:lpstr>
      <vt:lpstr>2. Rimska arhitektura in gradbeništvo</vt:lpstr>
      <vt:lpstr>3. Rimska umetnost</vt:lpstr>
      <vt:lpstr>4. Rimljani so verjeli v številne bogove</vt:lpstr>
      <vt:lpstr>5. Zabava v rimskem imperiju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RIMSKI IMPERIJ:  mogočna vojaška moč in tehnika</dc:title>
  <dc:creator>Helena Pačnik</dc:creator>
  <cp:lastModifiedBy>Blanka Čad</cp:lastModifiedBy>
  <cp:revision>62</cp:revision>
  <dcterms:created xsi:type="dcterms:W3CDTF">2015-01-05T15:31:59Z</dcterms:created>
  <dcterms:modified xsi:type="dcterms:W3CDTF">2020-05-05T08:24:32Z</dcterms:modified>
</cp:coreProperties>
</file>