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2" r:id="rId7"/>
    <p:sldId id="263" r:id="rId8"/>
    <p:sldId id="265" r:id="rId9"/>
    <p:sldId id="266" r:id="rId10"/>
    <p:sldId id="268" r:id="rId11"/>
    <p:sldId id="269" r:id="rId12"/>
    <p:sldId id="271" r:id="rId13"/>
    <p:sldId id="272" r:id="rId14"/>
    <p:sldId id="274" r:id="rId15"/>
    <p:sldId id="276" r:id="rId16"/>
    <p:sldId id="275" r:id="rId17"/>
    <p:sldId id="278" r:id="rId18"/>
    <p:sldId id="279" r:id="rId19"/>
    <p:sldId id="281" r:id="rId20"/>
    <p:sldId id="282" r:id="rId21"/>
    <p:sldId id="284" r:id="rId22"/>
    <p:sldId id="285" r:id="rId23"/>
    <p:sldId id="287" r:id="rId24"/>
  </p:sldIdLst>
  <p:sldSz cx="9144000" cy="6858000" type="screen4x3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676" autoAdjust="0"/>
    <p:restoredTop sz="94718" autoAdjust="0"/>
  </p:normalViewPr>
  <p:slideViewPr>
    <p:cSldViewPr>
      <p:cViewPr varScale="1">
        <p:scale>
          <a:sx n="108" d="100"/>
          <a:sy n="108" d="100"/>
        </p:scale>
        <p:origin x="1818" y="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l-SI"/>
              <a:t>Kliknite, če želite urediti slog podnaslova matrice</a:t>
            </a:r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1C596-0DCC-4F07-9AE6-623E24D04E18}" type="datetimeFigureOut">
              <a:rPr lang="sl-SI" smtClean="0"/>
              <a:pPr/>
              <a:t>5. 05. 2020</a:t>
            </a:fld>
            <a:endParaRPr lang="sl-SI" dirty="0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 dirty="0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934346-E441-4BB2-9F8F-06AC0947C9AD}" type="slidenum">
              <a:rPr lang="sl-SI" smtClean="0"/>
              <a:pPr/>
              <a:t>‹#›</a:t>
            </a:fld>
            <a:endParaRPr lang="sl-SI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1C596-0DCC-4F07-9AE6-623E24D04E18}" type="datetimeFigureOut">
              <a:rPr lang="sl-SI" smtClean="0"/>
              <a:pPr/>
              <a:t>5. 05. 2020</a:t>
            </a:fld>
            <a:endParaRPr lang="sl-SI" dirty="0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 dirty="0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934346-E441-4BB2-9F8F-06AC0947C9AD}" type="slidenum">
              <a:rPr lang="sl-SI" smtClean="0"/>
              <a:pPr/>
              <a:t>‹#›</a:t>
            </a:fld>
            <a:endParaRPr lang="sl-SI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1C596-0DCC-4F07-9AE6-623E24D04E18}" type="datetimeFigureOut">
              <a:rPr lang="sl-SI" smtClean="0"/>
              <a:pPr/>
              <a:t>5. 05. 2020</a:t>
            </a:fld>
            <a:endParaRPr lang="sl-SI" dirty="0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 dirty="0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934346-E441-4BB2-9F8F-06AC0947C9AD}" type="slidenum">
              <a:rPr lang="sl-SI" smtClean="0"/>
              <a:pPr/>
              <a:t>‹#›</a:t>
            </a:fld>
            <a:endParaRPr lang="sl-SI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1C596-0DCC-4F07-9AE6-623E24D04E18}" type="datetimeFigureOut">
              <a:rPr lang="sl-SI" smtClean="0"/>
              <a:pPr/>
              <a:t>5. 05. 2020</a:t>
            </a:fld>
            <a:endParaRPr lang="sl-SI" dirty="0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 dirty="0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934346-E441-4BB2-9F8F-06AC0947C9AD}" type="slidenum">
              <a:rPr lang="sl-SI" smtClean="0"/>
              <a:pPr/>
              <a:t>‹#›</a:t>
            </a:fld>
            <a:endParaRPr lang="sl-SI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/>
              <a:t>Kliknite, če želite urediti sloge besedila matrice</a:t>
            </a:r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1C596-0DCC-4F07-9AE6-623E24D04E18}" type="datetimeFigureOut">
              <a:rPr lang="sl-SI" smtClean="0"/>
              <a:pPr/>
              <a:t>5. 05. 2020</a:t>
            </a:fld>
            <a:endParaRPr lang="sl-SI" dirty="0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 dirty="0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934346-E441-4BB2-9F8F-06AC0947C9AD}" type="slidenum">
              <a:rPr lang="sl-SI" smtClean="0"/>
              <a:pPr/>
              <a:t>‹#›</a:t>
            </a:fld>
            <a:endParaRPr lang="sl-SI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vsebin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1C596-0DCC-4F07-9AE6-623E24D04E18}" type="datetimeFigureOut">
              <a:rPr lang="sl-SI" smtClean="0"/>
              <a:pPr/>
              <a:t>5. 05. 2020</a:t>
            </a:fld>
            <a:endParaRPr lang="sl-SI" dirty="0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 dirty="0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934346-E441-4BB2-9F8F-06AC0947C9AD}" type="slidenum">
              <a:rPr lang="sl-SI" smtClean="0"/>
              <a:pPr/>
              <a:t>‹#›</a:t>
            </a:fld>
            <a:endParaRPr lang="sl-SI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Kliknite, če želite urediti sloge besedila matrice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grada besedila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Kliknite, če želite urediti sloge besedila matrice</a:t>
            </a:r>
          </a:p>
        </p:txBody>
      </p:sp>
      <p:sp>
        <p:nvSpPr>
          <p:cNvPr id="6" name="Ograda vsebin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7" name="Ograda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1C596-0DCC-4F07-9AE6-623E24D04E18}" type="datetimeFigureOut">
              <a:rPr lang="sl-SI" smtClean="0"/>
              <a:pPr/>
              <a:t>5. 05. 2020</a:t>
            </a:fld>
            <a:endParaRPr lang="sl-SI" dirty="0"/>
          </a:p>
        </p:txBody>
      </p:sp>
      <p:sp>
        <p:nvSpPr>
          <p:cNvPr id="8" name="Ograda no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 dirty="0"/>
          </a:p>
        </p:txBody>
      </p:sp>
      <p:sp>
        <p:nvSpPr>
          <p:cNvPr id="9" name="Ograda številke diapoz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934346-E441-4BB2-9F8F-06AC0947C9AD}" type="slidenum">
              <a:rPr lang="sl-SI" smtClean="0"/>
              <a:pPr/>
              <a:t>‹#›</a:t>
            </a:fld>
            <a:endParaRPr lang="sl-SI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1C596-0DCC-4F07-9AE6-623E24D04E18}" type="datetimeFigureOut">
              <a:rPr lang="sl-SI" smtClean="0"/>
              <a:pPr/>
              <a:t>5. 05. 2020</a:t>
            </a:fld>
            <a:endParaRPr lang="sl-SI" dirty="0"/>
          </a:p>
        </p:txBody>
      </p:sp>
      <p:sp>
        <p:nvSpPr>
          <p:cNvPr id="4" name="Ograd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 dirty="0"/>
          </a:p>
        </p:txBody>
      </p:sp>
      <p:sp>
        <p:nvSpPr>
          <p:cNvPr id="5" name="Ograd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934346-E441-4BB2-9F8F-06AC0947C9AD}" type="slidenum">
              <a:rPr lang="sl-SI" smtClean="0"/>
              <a:pPr/>
              <a:t>‹#›</a:t>
            </a:fld>
            <a:endParaRPr lang="sl-SI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1C596-0DCC-4F07-9AE6-623E24D04E18}" type="datetimeFigureOut">
              <a:rPr lang="sl-SI" smtClean="0"/>
              <a:pPr/>
              <a:t>5. 05. 2020</a:t>
            </a:fld>
            <a:endParaRPr lang="sl-SI" dirty="0"/>
          </a:p>
        </p:txBody>
      </p:sp>
      <p:sp>
        <p:nvSpPr>
          <p:cNvPr id="3" name="Ograda no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 dirty="0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934346-E441-4BB2-9F8F-06AC0947C9AD}" type="slidenum">
              <a:rPr lang="sl-SI" smtClean="0"/>
              <a:pPr/>
              <a:t>‹#›</a:t>
            </a:fld>
            <a:endParaRPr lang="sl-SI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/>
              <a:t>Kliknite, če želite urediti sloge besedila matrice</a:t>
            </a:r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1C596-0DCC-4F07-9AE6-623E24D04E18}" type="datetimeFigureOut">
              <a:rPr lang="sl-SI" smtClean="0"/>
              <a:pPr/>
              <a:t>5. 05. 2020</a:t>
            </a:fld>
            <a:endParaRPr lang="sl-SI" dirty="0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 dirty="0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934346-E441-4BB2-9F8F-06AC0947C9AD}" type="slidenum">
              <a:rPr lang="sl-SI" smtClean="0"/>
              <a:pPr/>
              <a:t>‹#›</a:t>
            </a:fld>
            <a:endParaRPr lang="sl-SI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slik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 dirty="0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/>
              <a:t>Kliknite, če želite urediti sloge besedila matrice</a:t>
            </a:r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1C596-0DCC-4F07-9AE6-623E24D04E18}" type="datetimeFigureOut">
              <a:rPr lang="sl-SI" smtClean="0"/>
              <a:pPr/>
              <a:t>5. 05. 2020</a:t>
            </a:fld>
            <a:endParaRPr lang="sl-SI" dirty="0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 dirty="0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934346-E441-4BB2-9F8F-06AC0947C9AD}" type="slidenum">
              <a:rPr lang="sl-SI" smtClean="0"/>
              <a:pPr/>
              <a:t>‹#›</a:t>
            </a:fld>
            <a:endParaRPr lang="sl-SI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FFFF"/>
            </a:gs>
            <a:gs pos="7001">
              <a:srgbClr val="E6E6E6"/>
            </a:gs>
            <a:gs pos="32001">
              <a:srgbClr val="7D8496"/>
            </a:gs>
            <a:gs pos="47000">
              <a:srgbClr val="E6E6E6"/>
            </a:gs>
            <a:gs pos="85001">
              <a:srgbClr val="7D8496"/>
            </a:gs>
            <a:gs pos="100000">
              <a:srgbClr val="E6E6E6"/>
            </a:gs>
          </a:gsLst>
          <a:lin ang="81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naslova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grada datum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D1C596-0DCC-4F07-9AE6-623E24D04E18}" type="datetimeFigureOut">
              <a:rPr lang="sl-SI" smtClean="0"/>
              <a:pPr/>
              <a:t>5. 05. 2020</a:t>
            </a:fld>
            <a:endParaRPr lang="sl-SI" dirty="0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 dirty="0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934346-E441-4BB2-9F8F-06AC0947C9AD}" type="slidenum">
              <a:rPr lang="sl-SI" smtClean="0"/>
              <a:pPr/>
              <a:t>‹#›</a:t>
            </a:fld>
            <a:endParaRPr lang="sl-SI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" Target="slide11.xml"/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7.xml"/><Relationship Id="rId4" Type="http://schemas.openxmlformats.org/officeDocument/2006/relationships/slide" Target="slide15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" Target="slide12.xml"/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" Target="slide18.xml"/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7.xml"/><Relationship Id="rId4" Type="http://schemas.openxmlformats.org/officeDocument/2006/relationships/slide" Target="slide1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" Target="slide14.xml"/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" Target="slide21.xml"/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7.xml"/><Relationship Id="rId4" Type="http://schemas.openxmlformats.org/officeDocument/2006/relationships/slide" Target="slide15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" Target="slide16.xml"/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slide" Target="slide18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slide" Target="slide19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slide" Target="slide20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slide" Target="slide21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slide" Target="slide22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slide" Target="slide23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7.xml"/><Relationship Id="rId4" Type="http://schemas.openxmlformats.org/officeDocument/2006/relationships/slide" Target="slide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7.xml"/><Relationship Id="rId2" Type="http://schemas.openxmlformats.org/officeDocument/2006/relationships/slide" Target="slide9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w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8.xml"/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12.xml"/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7.xml"/><Relationship Id="rId4" Type="http://schemas.openxmlformats.org/officeDocument/2006/relationships/slide" Target="slide9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" Target="slide10.xml"/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j042808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84168" y="3861048"/>
            <a:ext cx="2736850" cy="2732087"/>
          </a:xfrm>
          <a:prstGeom prst="rect">
            <a:avLst/>
          </a:prstGeom>
          <a:noFill/>
        </p:spPr>
      </p:pic>
      <p:sp>
        <p:nvSpPr>
          <p:cNvPr id="6" name="Oblak 5"/>
          <p:cNvSpPr/>
          <p:nvPr/>
        </p:nvSpPr>
        <p:spPr>
          <a:xfrm>
            <a:off x="683568" y="332656"/>
            <a:ext cx="5904656" cy="3717032"/>
          </a:xfrm>
          <a:prstGeom prst="cloudCallout">
            <a:avLst>
              <a:gd name="adj1" fmla="val 38043"/>
              <a:gd name="adj2" fmla="val 73090"/>
            </a:avLst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l-SI" sz="3600" b="1" dirty="0">
                <a:latin typeface="Arial" pitchFamily="34" charset="0"/>
                <a:cs typeface="Arial" pitchFamily="34" charset="0"/>
              </a:rPr>
              <a:t>Pred teboj so naloge pisnega deljenja.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 descr="j044042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96136" y="2780928"/>
            <a:ext cx="3086149" cy="2543746"/>
          </a:xfrm>
          <a:prstGeom prst="rect">
            <a:avLst/>
          </a:prstGeom>
          <a:noFill/>
        </p:spPr>
      </p:pic>
      <p:sp>
        <p:nvSpPr>
          <p:cNvPr id="3" name="Oblak 2"/>
          <p:cNvSpPr/>
          <p:nvPr/>
        </p:nvSpPr>
        <p:spPr>
          <a:xfrm>
            <a:off x="0" y="0"/>
            <a:ext cx="6876256" cy="3212976"/>
          </a:xfrm>
          <a:prstGeom prst="cloudCallout">
            <a:avLst>
              <a:gd name="adj1" fmla="val 43100"/>
              <a:gd name="adj2" fmla="val 51974"/>
            </a:avLst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l-SI" sz="2800" dirty="0"/>
              <a:t>Na najmanj koliko vagonov so naložili 1567 ton premoga, če lahko dajo na vsak vagon največ 28 ton premoga?</a:t>
            </a:r>
          </a:p>
        </p:txBody>
      </p:sp>
      <p:sp>
        <p:nvSpPr>
          <p:cNvPr id="4" name="Interaktivni gumb: Po meri 3">
            <a:hlinkClick r:id="rId3" action="ppaction://hlinksldjump" highlightClick="1"/>
          </p:cNvPr>
          <p:cNvSpPr/>
          <p:nvPr/>
        </p:nvSpPr>
        <p:spPr>
          <a:xfrm>
            <a:off x="179512" y="5877272"/>
            <a:ext cx="6480720" cy="719984"/>
          </a:xfrm>
          <a:prstGeom prst="actionButtonBlank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2800" dirty="0"/>
              <a:t>Premog so naložili na najmanj 56 vagonov.</a:t>
            </a:r>
            <a:endParaRPr lang="sl-SI" sz="2400" dirty="0"/>
          </a:p>
        </p:txBody>
      </p:sp>
      <p:sp>
        <p:nvSpPr>
          <p:cNvPr id="5" name="Interaktivni gumb: Po meri 4">
            <a:hlinkClick r:id="rId4" action="ppaction://hlinksldjump" highlightClick="1"/>
          </p:cNvPr>
          <p:cNvSpPr/>
          <p:nvPr/>
        </p:nvSpPr>
        <p:spPr>
          <a:xfrm>
            <a:off x="179512" y="5085184"/>
            <a:ext cx="6408712" cy="719984"/>
          </a:xfrm>
          <a:prstGeom prst="actionButtonBlank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2800" dirty="0"/>
              <a:t>Premog so naložili na najmanj 55 vagonov.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6" descr="j042806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20072" y="3501008"/>
            <a:ext cx="3168650" cy="1931988"/>
          </a:xfrm>
          <a:prstGeom prst="rect">
            <a:avLst/>
          </a:prstGeom>
          <a:noFill/>
        </p:spPr>
      </p:pic>
      <p:sp>
        <p:nvSpPr>
          <p:cNvPr id="3" name="Oblak 2"/>
          <p:cNvSpPr/>
          <p:nvPr/>
        </p:nvSpPr>
        <p:spPr>
          <a:xfrm>
            <a:off x="899592" y="548680"/>
            <a:ext cx="4392488" cy="2808312"/>
          </a:xfrm>
          <a:prstGeom prst="cloudCallout">
            <a:avLst>
              <a:gd name="adj1" fmla="val 40376"/>
              <a:gd name="adj2" fmla="val 66874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l-SI" sz="4800" dirty="0">
                <a:latin typeface="Arial" pitchFamily="34" charset="0"/>
                <a:cs typeface="Arial" pitchFamily="34" charset="0"/>
              </a:rPr>
              <a:t>Bravo!</a:t>
            </a:r>
          </a:p>
        </p:txBody>
      </p:sp>
      <p:sp>
        <p:nvSpPr>
          <p:cNvPr id="4" name="Interaktivni gumb: Po meri 3">
            <a:hlinkClick r:id="rId3" action="ppaction://hlinksldjump" highlightClick="1"/>
          </p:cNvPr>
          <p:cNvSpPr/>
          <p:nvPr/>
        </p:nvSpPr>
        <p:spPr>
          <a:xfrm>
            <a:off x="467544" y="5733256"/>
            <a:ext cx="2304256" cy="792088"/>
          </a:xfrm>
          <a:prstGeom prst="actionButtonBlank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2800" dirty="0">
                <a:latin typeface="Arial" pitchFamily="34" charset="0"/>
                <a:cs typeface="Arial" pitchFamily="34" charset="0"/>
              </a:rPr>
              <a:t>Nadaljuj.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 descr="j044042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96136" y="2780928"/>
            <a:ext cx="3086149" cy="2543746"/>
          </a:xfrm>
          <a:prstGeom prst="rect">
            <a:avLst/>
          </a:prstGeom>
          <a:noFill/>
        </p:spPr>
      </p:pic>
      <p:sp>
        <p:nvSpPr>
          <p:cNvPr id="3" name="Oblak 2"/>
          <p:cNvSpPr/>
          <p:nvPr/>
        </p:nvSpPr>
        <p:spPr>
          <a:xfrm>
            <a:off x="0" y="0"/>
            <a:ext cx="7596336" cy="3501008"/>
          </a:xfrm>
          <a:prstGeom prst="cloudCallout">
            <a:avLst>
              <a:gd name="adj1" fmla="val 33398"/>
              <a:gd name="adj2" fmla="val 51974"/>
            </a:avLst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l-SI" sz="2800" dirty="0"/>
              <a:t>Koliko avtomobilov stoji na parkirišču, če imajo skupaj 434580 koles? Upoštevaj, da ima vsak avtomobil rezervno gumo.</a:t>
            </a:r>
          </a:p>
        </p:txBody>
      </p:sp>
      <p:sp>
        <p:nvSpPr>
          <p:cNvPr id="4" name="Interaktivni gumb: Po meri 3">
            <a:hlinkClick r:id="rId3" action="ppaction://hlinksldjump" highlightClick="1"/>
          </p:cNvPr>
          <p:cNvSpPr/>
          <p:nvPr/>
        </p:nvSpPr>
        <p:spPr>
          <a:xfrm>
            <a:off x="179512" y="5877272"/>
            <a:ext cx="6192688" cy="719984"/>
          </a:xfrm>
          <a:prstGeom prst="actionButtonBlank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2800" dirty="0"/>
              <a:t>Na parkirišču stoji 108645 avtomobilov.</a:t>
            </a:r>
            <a:endParaRPr lang="sl-SI" sz="2400" dirty="0"/>
          </a:p>
        </p:txBody>
      </p:sp>
      <p:sp>
        <p:nvSpPr>
          <p:cNvPr id="5" name="Interaktivni gumb: Po meri 4">
            <a:hlinkClick r:id="rId4" action="ppaction://hlinksldjump" highlightClick="1"/>
          </p:cNvPr>
          <p:cNvSpPr/>
          <p:nvPr/>
        </p:nvSpPr>
        <p:spPr>
          <a:xfrm>
            <a:off x="179512" y="5085184"/>
            <a:ext cx="6192688" cy="719984"/>
          </a:xfrm>
          <a:prstGeom prst="actionButtonBlank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2800" dirty="0"/>
              <a:t>Na parkirišču stoji 86916 avtomobilov.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6" descr="j042806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20072" y="3501008"/>
            <a:ext cx="3168650" cy="1931988"/>
          </a:xfrm>
          <a:prstGeom prst="rect">
            <a:avLst/>
          </a:prstGeom>
          <a:noFill/>
        </p:spPr>
      </p:pic>
      <p:sp>
        <p:nvSpPr>
          <p:cNvPr id="3" name="Oblak 2"/>
          <p:cNvSpPr/>
          <p:nvPr/>
        </p:nvSpPr>
        <p:spPr>
          <a:xfrm>
            <a:off x="899592" y="548680"/>
            <a:ext cx="4392488" cy="2808312"/>
          </a:xfrm>
          <a:prstGeom prst="cloudCallout">
            <a:avLst>
              <a:gd name="adj1" fmla="val 40376"/>
              <a:gd name="adj2" fmla="val 66874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l-SI" sz="4800" dirty="0">
                <a:latin typeface="Arial" pitchFamily="34" charset="0"/>
                <a:cs typeface="Arial" pitchFamily="34" charset="0"/>
              </a:rPr>
              <a:t>Bravo!</a:t>
            </a:r>
          </a:p>
        </p:txBody>
      </p:sp>
      <p:sp>
        <p:nvSpPr>
          <p:cNvPr id="4" name="Interaktivni gumb: Po meri 3">
            <a:hlinkClick r:id="rId3" action="ppaction://hlinksldjump" highlightClick="1"/>
          </p:cNvPr>
          <p:cNvSpPr/>
          <p:nvPr/>
        </p:nvSpPr>
        <p:spPr>
          <a:xfrm>
            <a:off x="467544" y="5733256"/>
            <a:ext cx="2304256" cy="792088"/>
          </a:xfrm>
          <a:prstGeom prst="actionButtonBlank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2800" dirty="0">
                <a:latin typeface="Arial" pitchFamily="34" charset="0"/>
                <a:cs typeface="Arial" pitchFamily="34" charset="0"/>
              </a:rPr>
              <a:t>Nadaljuj.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 descr="j044042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57851" y="3140968"/>
            <a:ext cx="3086149" cy="2543746"/>
          </a:xfrm>
          <a:prstGeom prst="rect">
            <a:avLst/>
          </a:prstGeom>
          <a:noFill/>
        </p:spPr>
      </p:pic>
      <p:sp>
        <p:nvSpPr>
          <p:cNvPr id="3" name="Oblak 2"/>
          <p:cNvSpPr/>
          <p:nvPr/>
        </p:nvSpPr>
        <p:spPr>
          <a:xfrm>
            <a:off x="0" y="0"/>
            <a:ext cx="8028384" cy="3645024"/>
          </a:xfrm>
          <a:prstGeom prst="cloudCallout">
            <a:avLst>
              <a:gd name="adj1" fmla="val 28468"/>
              <a:gd name="adj2" fmla="val 59462"/>
            </a:avLst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l-SI" sz="2800" dirty="0"/>
              <a:t>Koliko dobiš, če h količniku števil 12420 in 90 prišteješ količnik števil 52656 in 8?</a:t>
            </a:r>
          </a:p>
          <a:p>
            <a:pPr algn="ctr"/>
            <a:r>
              <a:rPr lang="sl-SI" sz="2800" dirty="0"/>
              <a:t>Zapiši številski izraz in ga izračunaj.</a:t>
            </a:r>
          </a:p>
        </p:txBody>
      </p:sp>
      <p:sp>
        <p:nvSpPr>
          <p:cNvPr id="4" name="Interaktivni gumb: Po meri 3">
            <a:hlinkClick r:id="rId3" action="ppaction://hlinksldjump" highlightClick="1"/>
          </p:cNvPr>
          <p:cNvSpPr/>
          <p:nvPr/>
        </p:nvSpPr>
        <p:spPr>
          <a:xfrm>
            <a:off x="179512" y="5877272"/>
            <a:ext cx="2880320" cy="719984"/>
          </a:xfrm>
          <a:prstGeom prst="actionButtonBlank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2800" dirty="0"/>
              <a:t>Dobim 6710.</a:t>
            </a:r>
            <a:endParaRPr lang="sl-SI" sz="2400" dirty="0"/>
          </a:p>
        </p:txBody>
      </p:sp>
      <p:sp>
        <p:nvSpPr>
          <p:cNvPr id="5" name="Interaktivni gumb: Po meri 4">
            <a:hlinkClick r:id="rId4" action="ppaction://hlinksldjump" highlightClick="1"/>
          </p:cNvPr>
          <p:cNvSpPr/>
          <p:nvPr/>
        </p:nvSpPr>
        <p:spPr>
          <a:xfrm>
            <a:off x="179512" y="5085184"/>
            <a:ext cx="2880320" cy="719984"/>
          </a:xfrm>
          <a:prstGeom prst="actionButtonBlank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2800" dirty="0"/>
              <a:t>Dobim 6720.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6" descr="j042806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20072" y="3501008"/>
            <a:ext cx="3168650" cy="1931988"/>
          </a:xfrm>
          <a:prstGeom prst="rect">
            <a:avLst/>
          </a:prstGeom>
          <a:noFill/>
        </p:spPr>
      </p:pic>
      <p:sp>
        <p:nvSpPr>
          <p:cNvPr id="3" name="Oblak 2"/>
          <p:cNvSpPr/>
          <p:nvPr/>
        </p:nvSpPr>
        <p:spPr>
          <a:xfrm>
            <a:off x="899592" y="548680"/>
            <a:ext cx="4392488" cy="2808312"/>
          </a:xfrm>
          <a:prstGeom prst="cloudCallout">
            <a:avLst>
              <a:gd name="adj1" fmla="val 40376"/>
              <a:gd name="adj2" fmla="val 66874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l-SI" sz="4800" dirty="0">
                <a:latin typeface="Arial" pitchFamily="34" charset="0"/>
                <a:cs typeface="Arial" pitchFamily="34" charset="0"/>
              </a:rPr>
              <a:t>Bravo!</a:t>
            </a:r>
          </a:p>
        </p:txBody>
      </p:sp>
      <p:sp>
        <p:nvSpPr>
          <p:cNvPr id="4" name="Interaktivni gumb: Po meri 3">
            <a:hlinkClick r:id="rId3" action="ppaction://hlinksldjump" highlightClick="1"/>
          </p:cNvPr>
          <p:cNvSpPr/>
          <p:nvPr/>
        </p:nvSpPr>
        <p:spPr>
          <a:xfrm>
            <a:off x="467544" y="5733256"/>
            <a:ext cx="2304256" cy="792088"/>
          </a:xfrm>
          <a:prstGeom prst="actionButtonBlank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2800" dirty="0">
                <a:latin typeface="Arial" pitchFamily="34" charset="0"/>
                <a:cs typeface="Arial" pitchFamily="34" charset="0"/>
              </a:rPr>
              <a:t>Nadaljuj.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lak 1"/>
          <p:cNvSpPr/>
          <p:nvPr/>
        </p:nvSpPr>
        <p:spPr>
          <a:xfrm>
            <a:off x="179512" y="188640"/>
            <a:ext cx="3816424" cy="2592288"/>
          </a:xfrm>
          <a:prstGeom prst="cloudCallout">
            <a:avLst>
              <a:gd name="adj1" fmla="val 4743"/>
              <a:gd name="adj2" fmla="val 84612"/>
            </a:avLst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l-SI" sz="2800" dirty="0"/>
              <a:t>ČESTITAM!</a:t>
            </a:r>
          </a:p>
          <a:p>
            <a:pPr algn="ctr"/>
            <a:endParaRPr lang="sl-SI" sz="2800" dirty="0"/>
          </a:p>
        </p:txBody>
      </p:sp>
      <p:sp>
        <p:nvSpPr>
          <p:cNvPr id="3" name="Oblak 2"/>
          <p:cNvSpPr/>
          <p:nvPr/>
        </p:nvSpPr>
        <p:spPr>
          <a:xfrm>
            <a:off x="3779912" y="2060848"/>
            <a:ext cx="5112568" cy="3168352"/>
          </a:xfrm>
          <a:prstGeom prst="cloudCallout">
            <a:avLst>
              <a:gd name="adj1" fmla="val -48483"/>
              <a:gd name="adj2" fmla="val 52798"/>
            </a:avLst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l-SI" sz="3200" dirty="0"/>
              <a:t>Nadaljuj z reševanjem nalog.</a:t>
            </a:r>
          </a:p>
        </p:txBody>
      </p:sp>
      <p:sp>
        <p:nvSpPr>
          <p:cNvPr id="4" name="Interaktivni gumb: Po meri 3">
            <a:hlinkClick r:id="" action="ppaction://hlinkshowjump?jump=nextslide" highlightClick="1"/>
          </p:cNvPr>
          <p:cNvSpPr/>
          <p:nvPr/>
        </p:nvSpPr>
        <p:spPr>
          <a:xfrm>
            <a:off x="6228184" y="5805264"/>
            <a:ext cx="2304256" cy="792088"/>
          </a:xfrm>
          <a:prstGeom prst="actionButtonBlank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2800" dirty="0">
                <a:latin typeface="Arial" pitchFamily="34" charset="0"/>
                <a:cs typeface="Arial" pitchFamily="34" charset="0"/>
              </a:rPr>
              <a:t>Nadaljuj.</a:t>
            </a:r>
          </a:p>
        </p:txBody>
      </p:sp>
      <p:pic>
        <p:nvPicPr>
          <p:cNvPr id="5" name="Picture 2" descr="j042582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43608" y="3933056"/>
            <a:ext cx="2636040" cy="292494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4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5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lak 2"/>
          <p:cNvSpPr/>
          <p:nvPr/>
        </p:nvSpPr>
        <p:spPr>
          <a:xfrm>
            <a:off x="179512" y="332656"/>
            <a:ext cx="5544616" cy="2952328"/>
          </a:xfrm>
          <a:prstGeom prst="cloudCallout">
            <a:avLst>
              <a:gd name="adj1" fmla="val 54368"/>
              <a:gd name="adj2" fmla="val 69434"/>
            </a:avLst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l-SI" sz="4000" dirty="0"/>
              <a:t>Koliko tednov je 626700 dni?</a:t>
            </a:r>
          </a:p>
        </p:txBody>
      </p:sp>
      <p:sp>
        <p:nvSpPr>
          <p:cNvPr id="4" name="Interaktivni gumb: Po meri 3">
            <a:hlinkClick r:id="rId2" action="ppaction://hlinksldjump" highlightClick="1"/>
          </p:cNvPr>
          <p:cNvSpPr/>
          <p:nvPr/>
        </p:nvSpPr>
        <p:spPr>
          <a:xfrm>
            <a:off x="467544" y="5733256"/>
            <a:ext cx="4968552" cy="864000"/>
          </a:xfrm>
          <a:prstGeom prst="actionButtonBlank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2800" dirty="0"/>
              <a:t>To je 89528 tednov in 4 dnevi.</a:t>
            </a:r>
            <a:endParaRPr lang="sl-SI" sz="2400" dirty="0"/>
          </a:p>
        </p:txBody>
      </p:sp>
      <p:sp>
        <p:nvSpPr>
          <p:cNvPr id="5" name="Interaktivni gumb: Po meri 4">
            <a:hlinkClick r:id="" action="ppaction://noaction" highlightClick="1"/>
          </p:cNvPr>
          <p:cNvSpPr/>
          <p:nvPr/>
        </p:nvSpPr>
        <p:spPr>
          <a:xfrm>
            <a:off x="467544" y="4797152"/>
            <a:ext cx="4968552" cy="864000"/>
          </a:xfrm>
          <a:prstGeom prst="actionButtonBlank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2800" dirty="0"/>
              <a:t>To je 125340 tednov.</a:t>
            </a:r>
          </a:p>
        </p:txBody>
      </p:sp>
      <p:pic>
        <p:nvPicPr>
          <p:cNvPr id="6" name="Picture 4" descr="j042576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228184" y="2708920"/>
            <a:ext cx="2654101" cy="274534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lak 1"/>
          <p:cNvSpPr/>
          <p:nvPr/>
        </p:nvSpPr>
        <p:spPr>
          <a:xfrm>
            <a:off x="899592" y="548680"/>
            <a:ext cx="4392488" cy="2808312"/>
          </a:xfrm>
          <a:prstGeom prst="cloudCallout">
            <a:avLst>
              <a:gd name="adj1" fmla="val 40376"/>
              <a:gd name="adj2" fmla="val 66874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l-SI" sz="4800" dirty="0">
                <a:latin typeface="Arial" pitchFamily="34" charset="0"/>
                <a:cs typeface="Arial" pitchFamily="34" charset="0"/>
              </a:rPr>
              <a:t>Bravo!</a:t>
            </a:r>
          </a:p>
        </p:txBody>
      </p:sp>
      <p:sp>
        <p:nvSpPr>
          <p:cNvPr id="3" name="Interaktivni gumb: Po meri 2">
            <a:hlinkClick r:id="rId2" action="ppaction://hlinksldjump" highlightClick="1"/>
          </p:cNvPr>
          <p:cNvSpPr/>
          <p:nvPr/>
        </p:nvSpPr>
        <p:spPr>
          <a:xfrm>
            <a:off x="467544" y="5733256"/>
            <a:ext cx="2304256" cy="792088"/>
          </a:xfrm>
          <a:prstGeom prst="actionButtonBlank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2800" dirty="0">
                <a:latin typeface="Arial" pitchFamily="34" charset="0"/>
                <a:cs typeface="Arial" pitchFamily="34" charset="0"/>
              </a:rPr>
              <a:t>Nadaljuj.</a:t>
            </a:r>
          </a:p>
        </p:txBody>
      </p:sp>
      <p:pic>
        <p:nvPicPr>
          <p:cNvPr id="4" name="Picture 4" descr="j042446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292080" y="3356992"/>
            <a:ext cx="2808287" cy="24161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lak 1"/>
          <p:cNvSpPr/>
          <p:nvPr/>
        </p:nvSpPr>
        <p:spPr>
          <a:xfrm>
            <a:off x="0" y="0"/>
            <a:ext cx="7740352" cy="3645024"/>
          </a:xfrm>
          <a:prstGeom prst="cloudCallout">
            <a:avLst>
              <a:gd name="adj1" fmla="val 37998"/>
              <a:gd name="adj2" fmla="val 53621"/>
            </a:avLst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l-SI" sz="2800" dirty="0"/>
              <a:t>V neki tovarni so lani izdelali 526576 avtomobilov. Izdelali so enako število zelenih, črnih, rdečih in modrih avtomobilov. Koliko avtomobilov zelene barve so izdelali?</a:t>
            </a:r>
          </a:p>
        </p:txBody>
      </p:sp>
      <p:sp>
        <p:nvSpPr>
          <p:cNvPr id="3" name="Interaktivni gumb: Po meri 2">
            <a:hlinkClick r:id="rId2" action="ppaction://hlinksldjump" highlightClick="1"/>
          </p:cNvPr>
          <p:cNvSpPr/>
          <p:nvPr/>
        </p:nvSpPr>
        <p:spPr>
          <a:xfrm>
            <a:off x="251520" y="5733256"/>
            <a:ext cx="5904656" cy="864000"/>
          </a:xfrm>
          <a:prstGeom prst="actionButtonBlank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2800" dirty="0"/>
              <a:t>Izdelali so 131644 zelenih avtomobilov.</a:t>
            </a:r>
            <a:endParaRPr lang="sl-SI" sz="2400" dirty="0"/>
          </a:p>
        </p:txBody>
      </p:sp>
      <p:sp>
        <p:nvSpPr>
          <p:cNvPr id="4" name="Interaktivni gumb: Po meri 3">
            <a:hlinkClick r:id="" action="ppaction://noaction" highlightClick="1"/>
          </p:cNvPr>
          <p:cNvSpPr/>
          <p:nvPr/>
        </p:nvSpPr>
        <p:spPr>
          <a:xfrm>
            <a:off x="251520" y="4797152"/>
            <a:ext cx="5832648" cy="864000"/>
          </a:xfrm>
          <a:prstGeom prst="actionButtonBlank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2800" dirty="0"/>
              <a:t>Izdelali so 131640 zelenih avtomobilov.</a:t>
            </a:r>
          </a:p>
        </p:txBody>
      </p:sp>
      <p:pic>
        <p:nvPicPr>
          <p:cNvPr id="5" name="Picture 4" descr="j042576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516216" y="3789040"/>
            <a:ext cx="2306027" cy="238530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j042808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552" y="3717032"/>
            <a:ext cx="2736850" cy="2732087"/>
          </a:xfrm>
          <a:prstGeom prst="rect">
            <a:avLst/>
          </a:prstGeom>
          <a:noFill/>
        </p:spPr>
      </p:pic>
      <p:sp>
        <p:nvSpPr>
          <p:cNvPr id="5" name="Oblak 4"/>
          <p:cNvSpPr/>
          <p:nvPr/>
        </p:nvSpPr>
        <p:spPr>
          <a:xfrm>
            <a:off x="0" y="260648"/>
            <a:ext cx="3672408" cy="2276872"/>
          </a:xfrm>
          <a:prstGeom prst="cloudCallout">
            <a:avLst>
              <a:gd name="adj1" fmla="val -5316"/>
              <a:gd name="adj2" fmla="val 92915"/>
            </a:avLst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l-SI" sz="2800" dirty="0">
                <a:latin typeface="Arial" pitchFamily="34" charset="0"/>
                <a:cs typeface="Arial" pitchFamily="34" charset="0"/>
              </a:rPr>
              <a:t>Naloge rešuj v zvezek.</a:t>
            </a:r>
          </a:p>
        </p:txBody>
      </p:sp>
      <p:sp>
        <p:nvSpPr>
          <p:cNvPr id="6" name="Oblak 5"/>
          <p:cNvSpPr/>
          <p:nvPr/>
        </p:nvSpPr>
        <p:spPr>
          <a:xfrm>
            <a:off x="3923928" y="188640"/>
            <a:ext cx="4572000" cy="2448272"/>
          </a:xfrm>
          <a:prstGeom prst="cloudCallout">
            <a:avLst>
              <a:gd name="adj1" fmla="val -60209"/>
              <a:gd name="adj2" fmla="val 87325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l-SI" sz="2800" dirty="0">
                <a:latin typeface="Arial" pitchFamily="34" charset="0"/>
                <a:cs typeface="Arial" pitchFamily="34" charset="0"/>
              </a:rPr>
              <a:t>Naloge natančno preberi. </a:t>
            </a:r>
          </a:p>
        </p:txBody>
      </p:sp>
      <p:sp>
        <p:nvSpPr>
          <p:cNvPr id="7" name="Oblak 6"/>
          <p:cNvSpPr/>
          <p:nvPr/>
        </p:nvSpPr>
        <p:spPr>
          <a:xfrm>
            <a:off x="3419872" y="3429000"/>
            <a:ext cx="5724128" cy="2664296"/>
          </a:xfrm>
          <a:prstGeom prst="cloudCallout">
            <a:avLst>
              <a:gd name="adj1" fmla="val -53443"/>
              <a:gd name="adj2" fmla="val 38160"/>
            </a:avLst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l-SI" sz="2800" b="1" dirty="0">
                <a:latin typeface="Arial" pitchFamily="34" charset="0"/>
                <a:cs typeface="Arial" pitchFamily="34" charset="0"/>
              </a:rPr>
              <a:t>Pri računanju bodi pozoren na podpisovanje števil.</a:t>
            </a:r>
          </a:p>
          <a:p>
            <a:pPr algn="ctr"/>
            <a:endParaRPr lang="sl-SI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lak 1"/>
          <p:cNvSpPr/>
          <p:nvPr/>
        </p:nvSpPr>
        <p:spPr>
          <a:xfrm>
            <a:off x="899592" y="548680"/>
            <a:ext cx="4392488" cy="2808312"/>
          </a:xfrm>
          <a:prstGeom prst="cloudCallout">
            <a:avLst>
              <a:gd name="adj1" fmla="val 40376"/>
              <a:gd name="adj2" fmla="val 66874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l-SI" sz="4800" dirty="0">
                <a:latin typeface="Arial" pitchFamily="34" charset="0"/>
                <a:cs typeface="Arial" pitchFamily="34" charset="0"/>
              </a:rPr>
              <a:t>Bravo!</a:t>
            </a:r>
          </a:p>
        </p:txBody>
      </p:sp>
      <p:sp>
        <p:nvSpPr>
          <p:cNvPr id="3" name="Interaktivni gumb: Po meri 2">
            <a:hlinkClick r:id="rId2" action="ppaction://hlinksldjump" highlightClick="1"/>
          </p:cNvPr>
          <p:cNvSpPr/>
          <p:nvPr/>
        </p:nvSpPr>
        <p:spPr>
          <a:xfrm>
            <a:off x="467544" y="5733256"/>
            <a:ext cx="2304256" cy="792088"/>
          </a:xfrm>
          <a:prstGeom prst="actionButtonBlank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2800" dirty="0">
                <a:latin typeface="Arial" pitchFamily="34" charset="0"/>
                <a:cs typeface="Arial" pitchFamily="34" charset="0"/>
              </a:rPr>
              <a:t>Nadaljuj.</a:t>
            </a:r>
          </a:p>
        </p:txBody>
      </p:sp>
      <p:pic>
        <p:nvPicPr>
          <p:cNvPr id="4" name="Picture 4" descr="j042446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292080" y="3356992"/>
            <a:ext cx="2808287" cy="24161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lak 1"/>
          <p:cNvSpPr/>
          <p:nvPr/>
        </p:nvSpPr>
        <p:spPr>
          <a:xfrm>
            <a:off x="0" y="0"/>
            <a:ext cx="7740352" cy="3645024"/>
          </a:xfrm>
          <a:prstGeom prst="cloudCallout">
            <a:avLst>
              <a:gd name="adj1" fmla="val 37998"/>
              <a:gd name="adj2" fmla="val 53621"/>
            </a:avLst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l-SI" sz="2800" dirty="0"/>
              <a:t>V tovarni igrač v enem tednu izdelajo 87500 plišastih medvedkov. Koliko plišastih medvedkov izdelajo na dan, če ob sobotah in nedeljah ne delajo?</a:t>
            </a:r>
          </a:p>
        </p:txBody>
      </p:sp>
      <p:sp>
        <p:nvSpPr>
          <p:cNvPr id="3" name="Interaktivni gumb: Po meri 2">
            <a:hlinkClick r:id="" action="ppaction://noaction" highlightClick="1"/>
          </p:cNvPr>
          <p:cNvSpPr/>
          <p:nvPr/>
        </p:nvSpPr>
        <p:spPr>
          <a:xfrm>
            <a:off x="251520" y="5733256"/>
            <a:ext cx="5256584" cy="864000"/>
          </a:xfrm>
          <a:prstGeom prst="actionButtonBlank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2800" dirty="0"/>
              <a:t>Na dan izdelajo 12500 plišastih medvedkov.</a:t>
            </a:r>
            <a:endParaRPr lang="sl-SI" sz="2400" dirty="0"/>
          </a:p>
        </p:txBody>
      </p:sp>
      <p:sp>
        <p:nvSpPr>
          <p:cNvPr id="4" name="Interaktivni gumb: Po meri 3">
            <a:hlinkClick r:id="rId2" action="ppaction://hlinksldjump" highlightClick="1"/>
          </p:cNvPr>
          <p:cNvSpPr/>
          <p:nvPr/>
        </p:nvSpPr>
        <p:spPr>
          <a:xfrm>
            <a:off x="251520" y="4797152"/>
            <a:ext cx="5256584" cy="864000"/>
          </a:xfrm>
          <a:prstGeom prst="actionButtonBlank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2800" dirty="0"/>
              <a:t>Na dan izdelajo 17500 plišastih medvedkov.</a:t>
            </a:r>
          </a:p>
        </p:txBody>
      </p:sp>
      <p:pic>
        <p:nvPicPr>
          <p:cNvPr id="5" name="Picture 4" descr="j042576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516216" y="3789040"/>
            <a:ext cx="2306027" cy="238530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lak 1"/>
          <p:cNvSpPr/>
          <p:nvPr/>
        </p:nvSpPr>
        <p:spPr>
          <a:xfrm>
            <a:off x="899592" y="548680"/>
            <a:ext cx="4392488" cy="2808312"/>
          </a:xfrm>
          <a:prstGeom prst="cloudCallout">
            <a:avLst>
              <a:gd name="adj1" fmla="val 40376"/>
              <a:gd name="adj2" fmla="val 66874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l-SI" sz="4800" dirty="0">
                <a:latin typeface="Arial" pitchFamily="34" charset="0"/>
                <a:cs typeface="Arial" pitchFamily="34" charset="0"/>
              </a:rPr>
              <a:t>Bravo!</a:t>
            </a:r>
          </a:p>
        </p:txBody>
      </p:sp>
      <p:sp>
        <p:nvSpPr>
          <p:cNvPr id="3" name="Interaktivni gumb: Po meri 2">
            <a:hlinkClick r:id="rId2" action="ppaction://hlinksldjump" highlightClick="1"/>
          </p:cNvPr>
          <p:cNvSpPr/>
          <p:nvPr/>
        </p:nvSpPr>
        <p:spPr>
          <a:xfrm>
            <a:off x="467544" y="5733256"/>
            <a:ext cx="2304256" cy="792088"/>
          </a:xfrm>
          <a:prstGeom prst="actionButtonBlank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2800" dirty="0">
                <a:latin typeface="Arial" pitchFamily="34" charset="0"/>
                <a:cs typeface="Arial" pitchFamily="34" charset="0"/>
              </a:rPr>
              <a:t>Nadaljuj.</a:t>
            </a:r>
          </a:p>
        </p:txBody>
      </p:sp>
      <p:pic>
        <p:nvPicPr>
          <p:cNvPr id="4" name="Picture 4" descr="j042446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292080" y="3356992"/>
            <a:ext cx="2808287" cy="24161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lak 1"/>
          <p:cNvSpPr/>
          <p:nvPr/>
        </p:nvSpPr>
        <p:spPr>
          <a:xfrm>
            <a:off x="611560" y="260648"/>
            <a:ext cx="5616624" cy="3672408"/>
          </a:xfrm>
          <a:prstGeom prst="cloudCallout">
            <a:avLst>
              <a:gd name="adj1" fmla="val 44584"/>
              <a:gd name="adj2" fmla="val 56926"/>
            </a:avLst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l-SI" sz="2400" b="1" dirty="0"/>
              <a:t>ČESTITAM!</a:t>
            </a:r>
          </a:p>
          <a:p>
            <a:pPr algn="ctr"/>
            <a:r>
              <a:rPr lang="sl-SI" sz="2000" dirty="0"/>
              <a:t>Uspelo ti je priti do konca. Kako si zadovoljen z znanjem? </a:t>
            </a:r>
          </a:p>
          <a:p>
            <a:pPr algn="ctr"/>
            <a:endParaRPr lang="sl-SI" sz="2000" dirty="0"/>
          </a:p>
          <a:p>
            <a:pPr algn="ctr"/>
            <a:r>
              <a:rPr lang="sl-SI" sz="2000" dirty="0"/>
              <a:t>Še vadi! </a:t>
            </a:r>
          </a:p>
          <a:p>
            <a:pPr algn="ctr"/>
            <a:r>
              <a:rPr lang="sl-SI" sz="2000" dirty="0"/>
              <a:t>Pozdrav, Simona</a:t>
            </a:r>
          </a:p>
          <a:p>
            <a:pPr algn="ctr"/>
            <a:endParaRPr lang="sl-SI" sz="1200" dirty="0"/>
          </a:p>
        </p:txBody>
      </p:sp>
      <p:pic>
        <p:nvPicPr>
          <p:cNvPr id="3" name="Picture 2" descr="j042582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24128" y="3933056"/>
            <a:ext cx="2636040" cy="292494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 tmFilter="0,0; .5, 1; 1, 1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 tmFilter="0,0; .5, 1; 1, 1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 tmFilter="0,0; .5, 1; 1, 1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 descr="j042812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84168" y="3429000"/>
            <a:ext cx="2305620" cy="2808288"/>
          </a:xfrm>
          <a:prstGeom prst="rect">
            <a:avLst/>
          </a:prstGeom>
          <a:noFill/>
        </p:spPr>
      </p:pic>
      <p:sp>
        <p:nvSpPr>
          <p:cNvPr id="3" name="Oblak 2"/>
          <p:cNvSpPr/>
          <p:nvPr/>
        </p:nvSpPr>
        <p:spPr>
          <a:xfrm>
            <a:off x="899592" y="764704"/>
            <a:ext cx="5112568" cy="3528392"/>
          </a:xfrm>
          <a:prstGeom prst="cloudCallout">
            <a:avLst>
              <a:gd name="adj1" fmla="val 46776"/>
              <a:gd name="adj2" fmla="val 56451"/>
            </a:avLst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l-SI" sz="2800" dirty="0">
                <a:latin typeface="Arial" pitchFamily="34" charset="0"/>
                <a:cs typeface="Arial" pitchFamily="34" charset="0"/>
              </a:rPr>
              <a:t>VESELO NA DELO.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to="1.5" calcmode="lin" valueType="num">
                                      <p:cBhvr override="childStyle">
                                        <p:cTn id="6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style.fontSize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Oblak 28"/>
          <p:cNvSpPr/>
          <p:nvPr/>
        </p:nvSpPr>
        <p:spPr>
          <a:xfrm>
            <a:off x="755576" y="0"/>
            <a:ext cx="3672408" cy="1196752"/>
          </a:xfrm>
          <a:prstGeom prst="cloudCallout">
            <a:avLst>
              <a:gd name="adj1" fmla="val 61462"/>
              <a:gd name="adj2" fmla="val -1105"/>
            </a:avLst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l-SI" sz="1600" dirty="0"/>
              <a:t>Izračunaj, kateri rezultat je pravilen.</a:t>
            </a:r>
          </a:p>
        </p:txBody>
      </p:sp>
      <p:graphicFrame>
        <p:nvGraphicFramePr>
          <p:cNvPr id="30" name="Tabela 29"/>
          <p:cNvGraphicFramePr>
            <a:graphicFrameLocks noGrp="1"/>
          </p:cNvGraphicFramePr>
          <p:nvPr/>
        </p:nvGraphicFramePr>
        <p:xfrm>
          <a:off x="251520" y="980728"/>
          <a:ext cx="8568952" cy="5148572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21422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4223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4223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14223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080120">
                <a:tc>
                  <a:txBody>
                    <a:bodyPr/>
                    <a:lstStyle/>
                    <a:p>
                      <a:pPr algn="ctr"/>
                      <a:endParaRPr lang="sl-SI" sz="2000" dirty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/>
                      <a:r>
                        <a:rPr lang="sl-SI" sz="3600" dirty="0">
                          <a:latin typeface="Arial" pitchFamily="34" charset="0"/>
                          <a:cs typeface="Arial" pitchFamily="34" charset="0"/>
                        </a:rPr>
                        <a:t>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sl-SI" sz="2000" dirty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/>
                      <a:r>
                        <a:rPr lang="sl-SI" sz="3200" dirty="0">
                          <a:latin typeface="Arial" pitchFamily="34" charset="0"/>
                          <a:cs typeface="Arial" pitchFamily="34" charset="0"/>
                        </a:rPr>
                        <a:t>90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sl-SI" sz="2000" dirty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/>
                      <a:r>
                        <a:rPr lang="sl-SI" sz="3200" dirty="0">
                          <a:latin typeface="Arial" pitchFamily="34" charset="0"/>
                          <a:cs typeface="Arial" pitchFamily="34" charset="0"/>
                        </a:rPr>
                        <a:t>39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sl-SI" sz="2000" dirty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/>
                      <a:r>
                        <a:rPr lang="sl-SI" sz="3200" dirty="0">
                          <a:latin typeface="Arial" pitchFamily="34" charset="0"/>
                          <a:cs typeface="Arial" pitchFamily="34" charset="0"/>
                        </a:rPr>
                        <a:t>52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68152">
                <a:tc>
                  <a:txBody>
                    <a:bodyPr/>
                    <a:lstStyle/>
                    <a:p>
                      <a:pPr algn="ctr"/>
                      <a:endParaRPr lang="sl-SI" sz="2000" dirty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/>
                      <a:r>
                        <a:rPr lang="sl-SI" sz="3200" dirty="0">
                          <a:latin typeface="Arial" pitchFamily="34" charset="0"/>
                          <a:cs typeface="Arial" pitchFamily="34" charset="0"/>
                        </a:rPr>
                        <a:t>25631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sl-SI" sz="2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sl-SI" sz="2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sl-SI" sz="2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96144">
                <a:tc>
                  <a:txBody>
                    <a:bodyPr/>
                    <a:lstStyle/>
                    <a:p>
                      <a:pPr algn="ctr"/>
                      <a:endParaRPr lang="sl-SI" sz="2000" dirty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/>
                      <a:r>
                        <a:rPr lang="sl-SI" sz="3200" dirty="0">
                          <a:latin typeface="Arial" pitchFamily="34" charset="0"/>
                          <a:cs typeface="Arial" pitchFamily="34" charset="0"/>
                        </a:rPr>
                        <a:t>16221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sl-SI" sz="2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sl-SI" sz="2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sl-SI" sz="2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404156">
                <a:tc>
                  <a:txBody>
                    <a:bodyPr/>
                    <a:lstStyle/>
                    <a:p>
                      <a:pPr algn="ctr"/>
                      <a:endParaRPr lang="sl-SI" sz="2000" dirty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/>
                      <a:r>
                        <a:rPr lang="sl-SI" sz="3200" dirty="0">
                          <a:latin typeface="Arial" pitchFamily="34" charset="0"/>
                          <a:cs typeface="Arial" pitchFamily="34" charset="0"/>
                        </a:rPr>
                        <a:t>873580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sl-SI" sz="2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sl-SI" sz="2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sl-SI" sz="2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pic>
        <p:nvPicPr>
          <p:cNvPr id="31" name="Picture 4" descr="j044042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04048" y="0"/>
            <a:ext cx="1634214" cy="1346994"/>
          </a:xfrm>
          <a:prstGeom prst="rect">
            <a:avLst/>
          </a:prstGeom>
          <a:noFill/>
        </p:spPr>
      </p:pic>
      <p:sp>
        <p:nvSpPr>
          <p:cNvPr id="32" name="Interaktivni gumb: Po meri 31">
            <a:hlinkClick r:id="rId3" action="ppaction://hlinksldjump" highlightClick="1"/>
          </p:cNvPr>
          <p:cNvSpPr/>
          <p:nvPr/>
        </p:nvSpPr>
        <p:spPr>
          <a:xfrm>
            <a:off x="2411760" y="2132856"/>
            <a:ext cx="2088232" cy="648072"/>
          </a:xfrm>
          <a:prstGeom prst="actionButtonBlank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2400" dirty="0">
                <a:latin typeface="Arial" pitchFamily="34" charset="0"/>
                <a:cs typeface="Arial" pitchFamily="34" charset="0"/>
              </a:rPr>
              <a:t>84, ost. 71</a:t>
            </a:r>
          </a:p>
        </p:txBody>
      </p:sp>
      <p:sp>
        <p:nvSpPr>
          <p:cNvPr id="33" name="Interaktivni gumb: Po meri 32">
            <a:hlinkClick r:id="rId3" action="ppaction://hlinksldjump" highlightClick="1"/>
          </p:cNvPr>
          <p:cNvSpPr/>
          <p:nvPr/>
        </p:nvSpPr>
        <p:spPr>
          <a:xfrm>
            <a:off x="2411760" y="2780928"/>
            <a:ext cx="2088232" cy="576064"/>
          </a:xfrm>
          <a:prstGeom prst="actionButtonBlank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2400" dirty="0">
                <a:latin typeface="Arial" pitchFamily="34" charset="0"/>
                <a:cs typeface="Arial" pitchFamily="34" charset="0"/>
              </a:rPr>
              <a:t>285, ost. 38</a:t>
            </a:r>
          </a:p>
        </p:txBody>
      </p:sp>
      <p:sp>
        <p:nvSpPr>
          <p:cNvPr id="34" name="Interaktivni gumb: Po meri 33">
            <a:hlinkClick r:id="rId3" action="ppaction://hlinksldjump" highlightClick="1"/>
          </p:cNvPr>
          <p:cNvSpPr/>
          <p:nvPr/>
        </p:nvSpPr>
        <p:spPr>
          <a:xfrm>
            <a:off x="4572000" y="2132856"/>
            <a:ext cx="2088232" cy="576064"/>
          </a:xfrm>
          <a:prstGeom prst="actionButtonBlank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2400" dirty="0">
                <a:latin typeface="Arial" pitchFamily="34" charset="0"/>
                <a:cs typeface="Arial" pitchFamily="34" charset="0"/>
              </a:rPr>
              <a:t>656, ost. 8</a:t>
            </a:r>
          </a:p>
        </p:txBody>
      </p:sp>
      <p:sp>
        <p:nvSpPr>
          <p:cNvPr id="35" name="Interaktivni gumb: Po meri 34">
            <a:hlinkClick r:id="rId3" action="ppaction://hlinksldjump" highlightClick="1"/>
          </p:cNvPr>
          <p:cNvSpPr/>
          <p:nvPr/>
        </p:nvSpPr>
        <p:spPr>
          <a:xfrm>
            <a:off x="4572000" y="2780928"/>
            <a:ext cx="2088232" cy="576064"/>
          </a:xfrm>
          <a:prstGeom prst="actionButtonBlank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2400" dirty="0">
                <a:latin typeface="Arial" pitchFamily="34" charset="0"/>
                <a:cs typeface="Arial" pitchFamily="34" charset="0"/>
              </a:rPr>
              <a:t>657, ost. 8</a:t>
            </a:r>
          </a:p>
        </p:txBody>
      </p:sp>
      <p:sp>
        <p:nvSpPr>
          <p:cNvPr id="36" name="Interaktivni gumb: Po meri 35">
            <a:hlinkClick r:id="rId3" action="ppaction://hlinksldjump" highlightClick="1"/>
          </p:cNvPr>
          <p:cNvSpPr/>
          <p:nvPr/>
        </p:nvSpPr>
        <p:spPr>
          <a:xfrm>
            <a:off x="6732240" y="2132856"/>
            <a:ext cx="2088232" cy="576064"/>
          </a:xfrm>
          <a:prstGeom prst="actionButtonBlank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2400" dirty="0">
                <a:latin typeface="Arial" pitchFamily="34" charset="0"/>
                <a:cs typeface="Arial" pitchFamily="34" charset="0"/>
              </a:rPr>
              <a:t>502, ost. 29</a:t>
            </a:r>
          </a:p>
        </p:txBody>
      </p:sp>
      <p:sp>
        <p:nvSpPr>
          <p:cNvPr id="37" name="Interaktivni gumb: Po meri 36">
            <a:hlinkClick r:id="rId3" action="ppaction://hlinksldjump" highlightClick="1"/>
          </p:cNvPr>
          <p:cNvSpPr/>
          <p:nvPr/>
        </p:nvSpPr>
        <p:spPr>
          <a:xfrm>
            <a:off x="6732240" y="2780928"/>
            <a:ext cx="2088232" cy="576064"/>
          </a:xfrm>
          <a:prstGeom prst="actionButtonBlank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2400" dirty="0">
                <a:latin typeface="Arial" pitchFamily="34" charset="0"/>
                <a:cs typeface="Arial" pitchFamily="34" charset="0"/>
              </a:rPr>
              <a:t>492, ost. 47</a:t>
            </a:r>
          </a:p>
        </p:txBody>
      </p:sp>
      <p:sp>
        <p:nvSpPr>
          <p:cNvPr id="38" name="Interaktivni gumb: Po meri 37">
            <a:hlinkClick r:id="rId3" action="ppaction://hlinksldjump" highlightClick="1"/>
          </p:cNvPr>
          <p:cNvSpPr/>
          <p:nvPr/>
        </p:nvSpPr>
        <p:spPr>
          <a:xfrm>
            <a:off x="2411760" y="3501008"/>
            <a:ext cx="2088232" cy="576064"/>
          </a:xfrm>
          <a:prstGeom prst="actionButtonBlank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2400" dirty="0">
                <a:latin typeface="Arial" pitchFamily="34" charset="0"/>
                <a:cs typeface="Arial" pitchFamily="34" charset="0"/>
              </a:rPr>
              <a:t>180, ost. 2</a:t>
            </a:r>
          </a:p>
        </p:txBody>
      </p:sp>
      <p:sp>
        <p:nvSpPr>
          <p:cNvPr id="39" name="Interaktivni gumb: Po meri 38">
            <a:hlinkClick r:id="rId3" action="ppaction://hlinksldjump" highlightClick="1"/>
          </p:cNvPr>
          <p:cNvSpPr/>
          <p:nvPr/>
        </p:nvSpPr>
        <p:spPr>
          <a:xfrm>
            <a:off x="2411760" y="4149080"/>
            <a:ext cx="2088232" cy="576064"/>
          </a:xfrm>
          <a:prstGeom prst="actionButtonBlank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2400" dirty="0">
                <a:latin typeface="Arial" pitchFamily="34" charset="0"/>
                <a:cs typeface="Arial" pitchFamily="34" charset="0"/>
              </a:rPr>
              <a:t>180, ost. 21</a:t>
            </a:r>
          </a:p>
        </p:txBody>
      </p:sp>
      <p:sp>
        <p:nvSpPr>
          <p:cNvPr id="40" name="Interaktivni gumb: Po meri 39">
            <a:hlinkClick r:id="rId3" action="ppaction://hlinksldjump" highlightClick="1"/>
          </p:cNvPr>
          <p:cNvSpPr/>
          <p:nvPr/>
        </p:nvSpPr>
        <p:spPr>
          <a:xfrm>
            <a:off x="4572000" y="3501008"/>
            <a:ext cx="2088232" cy="576064"/>
          </a:xfrm>
          <a:prstGeom prst="actionButtonBlank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2400" dirty="0">
                <a:latin typeface="Arial" pitchFamily="34" charset="0"/>
                <a:cs typeface="Arial" pitchFamily="34" charset="0"/>
              </a:rPr>
              <a:t>415, ost. 36</a:t>
            </a:r>
          </a:p>
        </p:txBody>
      </p:sp>
      <p:sp>
        <p:nvSpPr>
          <p:cNvPr id="41" name="Interaktivni gumb: Po meri 40">
            <a:hlinkClick r:id="rId3" action="ppaction://hlinksldjump" highlightClick="1"/>
          </p:cNvPr>
          <p:cNvSpPr/>
          <p:nvPr/>
        </p:nvSpPr>
        <p:spPr>
          <a:xfrm>
            <a:off x="4572000" y="4149080"/>
            <a:ext cx="2088232" cy="576064"/>
          </a:xfrm>
          <a:prstGeom prst="actionButtonBlank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2400" dirty="0">
                <a:latin typeface="Arial" pitchFamily="34" charset="0"/>
                <a:cs typeface="Arial" pitchFamily="34" charset="0"/>
              </a:rPr>
              <a:t>416, ost. 36</a:t>
            </a:r>
          </a:p>
        </p:txBody>
      </p:sp>
      <p:sp>
        <p:nvSpPr>
          <p:cNvPr id="42" name="Interaktivni gumb: Po meri 41">
            <a:hlinkClick r:id="rId3" action="ppaction://hlinksldjump" highlightClick="1"/>
          </p:cNvPr>
          <p:cNvSpPr/>
          <p:nvPr/>
        </p:nvSpPr>
        <p:spPr>
          <a:xfrm>
            <a:off x="6732240" y="3501008"/>
            <a:ext cx="2088232" cy="576064"/>
          </a:xfrm>
          <a:prstGeom prst="actionButtonBlank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2400" dirty="0">
                <a:latin typeface="Arial" pitchFamily="34" charset="0"/>
                <a:cs typeface="Arial" pitchFamily="34" charset="0"/>
              </a:rPr>
              <a:t>311, ost. 49</a:t>
            </a:r>
          </a:p>
        </p:txBody>
      </p:sp>
      <p:sp>
        <p:nvSpPr>
          <p:cNvPr id="43" name="Interaktivni gumb: Po meri 42">
            <a:hlinkClick r:id="rId3" action="ppaction://hlinksldjump" highlightClick="1"/>
          </p:cNvPr>
          <p:cNvSpPr/>
          <p:nvPr/>
        </p:nvSpPr>
        <p:spPr>
          <a:xfrm>
            <a:off x="6732240" y="4149080"/>
            <a:ext cx="2088232" cy="576064"/>
          </a:xfrm>
          <a:prstGeom prst="actionButtonBlank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2400" dirty="0">
                <a:latin typeface="Arial" pitchFamily="34" charset="0"/>
                <a:cs typeface="Arial" pitchFamily="34" charset="0"/>
              </a:rPr>
              <a:t>310</a:t>
            </a:r>
          </a:p>
        </p:txBody>
      </p:sp>
      <p:sp>
        <p:nvSpPr>
          <p:cNvPr id="44" name="Interaktivni gumb: Po meri 43">
            <a:hlinkClick r:id="rId3" action="ppaction://hlinksldjump" highlightClick="1"/>
          </p:cNvPr>
          <p:cNvSpPr/>
          <p:nvPr/>
        </p:nvSpPr>
        <p:spPr>
          <a:xfrm>
            <a:off x="2411760" y="4797152"/>
            <a:ext cx="2088232" cy="576064"/>
          </a:xfrm>
          <a:prstGeom prst="actionButtonBlank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2400" dirty="0">
                <a:latin typeface="Arial" pitchFamily="34" charset="0"/>
                <a:cs typeface="Arial" pitchFamily="34" charset="0"/>
              </a:rPr>
              <a:t>9706, ost. 40</a:t>
            </a:r>
          </a:p>
        </p:txBody>
      </p:sp>
      <p:sp>
        <p:nvSpPr>
          <p:cNvPr id="45" name="Interaktivni gumb: Po meri 44">
            <a:hlinkClick r:id="rId3" action="ppaction://hlinksldjump" highlightClick="1"/>
          </p:cNvPr>
          <p:cNvSpPr/>
          <p:nvPr/>
        </p:nvSpPr>
        <p:spPr>
          <a:xfrm>
            <a:off x="2411760" y="5445224"/>
            <a:ext cx="2088232" cy="576064"/>
          </a:xfrm>
          <a:prstGeom prst="actionButtonBlank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2400" dirty="0">
                <a:latin typeface="Arial" pitchFamily="34" charset="0"/>
                <a:cs typeface="Arial" pitchFamily="34" charset="0"/>
              </a:rPr>
              <a:t>9706, ost. 4</a:t>
            </a:r>
          </a:p>
        </p:txBody>
      </p:sp>
      <p:sp>
        <p:nvSpPr>
          <p:cNvPr id="46" name="Interaktivni gumb: Po meri 45">
            <a:hlinkClick r:id="rId3" action="ppaction://hlinksldjump" highlightClick="1"/>
          </p:cNvPr>
          <p:cNvSpPr/>
          <p:nvPr/>
        </p:nvSpPr>
        <p:spPr>
          <a:xfrm>
            <a:off x="4572000" y="4797152"/>
            <a:ext cx="2088232" cy="576064"/>
          </a:xfrm>
          <a:prstGeom prst="actionButtonBlank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2400" dirty="0">
                <a:latin typeface="Arial" pitchFamily="34" charset="0"/>
                <a:cs typeface="Arial" pitchFamily="34" charset="0"/>
              </a:rPr>
              <a:t>2239, ost. 29</a:t>
            </a:r>
          </a:p>
        </p:txBody>
      </p:sp>
      <p:sp>
        <p:nvSpPr>
          <p:cNvPr id="47" name="Interaktivni gumb: Po meri 46">
            <a:hlinkClick r:id="rId3" action="ppaction://hlinksldjump" highlightClick="1"/>
          </p:cNvPr>
          <p:cNvSpPr/>
          <p:nvPr/>
        </p:nvSpPr>
        <p:spPr>
          <a:xfrm>
            <a:off x="4572000" y="5445224"/>
            <a:ext cx="2088232" cy="576064"/>
          </a:xfrm>
          <a:prstGeom prst="actionButtonBlank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2300" dirty="0">
                <a:latin typeface="Arial" pitchFamily="34" charset="0"/>
                <a:cs typeface="Arial" pitchFamily="34" charset="0"/>
              </a:rPr>
              <a:t>22399, ost. 19</a:t>
            </a:r>
          </a:p>
        </p:txBody>
      </p:sp>
      <p:sp>
        <p:nvSpPr>
          <p:cNvPr id="48" name="Interaktivni gumb: Po meri 47">
            <a:hlinkClick r:id="rId3" action="ppaction://hlinksldjump" highlightClick="1"/>
          </p:cNvPr>
          <p:cNvSpPr/>
          <p:nvPr/>
        </p:nvSpPr>
        <p:spPr>
          <a:xfrm>
            <a:off x="6732240" y="4797152"/>
            <a:ext cx="2088232" cy="576064"/>
          </a:xfrm>
          <a:prstGeom prst="actionButtonBlank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2400" dirty="0">
                <a:latin typeface="Arial" pitchFamily="34" charset="0"/>
                <a:cs typeface="Arial" pitchFamily="34" charset="0"/>
              </a:rPr>
              <a:t>1679, ost. 50</a:t>
            </a:r>
          </a:p>
        </p:txBody>
      </p:sp>
      <p:sp>
        <p:nvSpPr>
          <p:cNvPr id="49" name="Interaktivni gumb: Po meri 48">
            <a:hlinkClick r:id="rId3" action="ppaction://hlinksldjump" highlightClick="1"/>
          </p:cNvPr>
          <p:cNvSpPr/>
          <p:nvPr/>
        </p:nvSpPr>
        <p:spPr>
          <a:xfrm>
            <a:off x="6732240" y="5445224"/>
            <a:ext cx="2088232" cy="576064"/>
          </a:xfrm>
          <a:prstGeom prst="actionButtonBlank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2300" dirty="0">
                <a:latin typeface="Arial" pitchFamily="34" charset="0"/>
                <a:cs typeface="Arial" pitchFamily="34" charset="0"/>
              </a:rPr>
              <a:t>16799, ost. 32</a:t>
            </a:r>
          </a:p>
        </p:txBody>
      </p:sp>
      <p:sp>
        <p:nvSpPr>
          <p:cNvPr id="50" name="Interaktivni gumb: Po meri 49">
            <a:hlinkClick r:id="rId4" action="ppaction://hlinksldjump" highlightClick="1"/>
          </p:cNvPr>
          <p:cNvSpPr/>
          <p:nvPr/>
        </p:nvSpPr>
        <p:spPr>
          <a:xfrm>
            <a:off x="6876256" y="6353944"/>
            <a:ext cx="2088232" cy="504056"/>
          </a:xfrm>
          <a:prstGeom prst="actionButtonBlank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dirty="0"/>
              <a:t>Naslednja naloga.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6" descr="j042806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20072" y="3501008"/>
            <a:ext cx="3168650" cy="1931988"/>
          </a:xfrm>
          <a:prstGeom prst="rect">
            <a:avLst/>
          </a:prstGeom>
          <a:noFill/>
        </p:spPr>
      </p:pic>
      <p:sp>
        <p:nvSpPr>
          <p:cNvPr id="3" name="Oblak 2"/>
          <p:cNvSpPr/>
          <p:nvPr/>
        </p:nvSpPr>
        <p:spPr>
          <a:xfrm>
            <a:off x="899592" y="548680"/>
            <a:ext cx="4392488" cy="2808312"/>
          </a:xfrm>
          <a:prstGeom prst="cloudCallout">
            <a:avLst>
              <a:gd name="adj1" fmla="val 40376"/>
              <a:gd name="adj2" fmla="val 66874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l-SI" sz="4800" dirty="0">
                <a:latin typeface="Arial" pitchFamily="34" charset="0"/>
                <a:cs typeface="Arial" pitchFamily="34" charset="0"/>
              </a:rPr>
              <a:t>Bravo!</a:t>
            </a:r>
          </a:p>
        </p:txBody>
      </p:sp>
      <p:sp>
        <p:nvSpPr>
          <p:cNvPr id="4" name="Interaktivni gumb: Po meri 3">
            <a:hlinkClick r:id="rId3" action="ppaction://hlinksldjump" highlightClick="1"/>
          </p:cNvPr>
          <p:cNvSpPr/>
          <p:nvPr/>
        </p:nvSpPr>
        <p:spPr>
          <a:xfrm>
            <a:off x="467544" y="5733256"/>
            <a:ext cx="2304256" cy="792088"/>
          </a:xfrm>
          <a:prstGeom prst="actionButtonBlank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2800" dirty="0">
                <a:latin typeface="Arial" pitchFamily="34" charset="0"/>
                <a:cs typeface="Arial" pitchFamily="34" charset="0"/>
              </a:rPr>
              <a:t>Nadaljuj.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lak 2"/>
          <p:cNvSpPr/>
          <p:nvPr/>
        </p:nvSpPr>
        <p:spPr>
          <a:xfrm>
            <a:off x="0" y="0"/>
            <a:ext cx="7200800" cy="3672408"/>
          </a:xfrm>
          <a:prstGeom prst="cloudCallout">
            <a:avLst>
              <a:gd name="adj1" fmla="val 41756"/>
              <a:gd name="adj2" fmla="val 53815"/>
            </a:avLst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l-SI" sz="3200" dirty="0"/>
              <a:t>Najtežji plazilec na našem planetu je indijski krokodil. 12 indijskih krokodilov </a:t>
            </a:r>
            <a:r>
              <a:rPr lang="sl-SI" sz="3200"/>
              <a:t>tehta 6240 </a:t>
            </a:r>
            <a:r>
              <a:rPr lang="sl-SI" sz="3200" dirty="0"/>
              <a:t>kg. Koliko tehta en indijski krokodil?</a:t>
            </a:r>
          </a:p>
        </p:txBody>
      </p:sp>
      <p:sp>
        <p:nvSpPr>
          <p:cNvPr id="4" name="Interaktivni gumb: Po meri 3">
            <a:hlinkClick r:id="rId2" action="ppaction://hlinksldjump" highlightClick="1"/>
          </p:cNvPr>
          <p:cNvSpPr/>
          <p:nvPr/>
        </p:nvSpPr>
        <p:spPr>
          <a:xfrm>
            <a:off x="179512" y="5085184"/>
            <a:ext cx="6120680" cy="648072"/>
          </a:xfrm>
          <a:prstGeom prst="actionButtonBlank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2800" dirty="0"/>
              <a:t>En indijski krokodil tehta 530 kilogramov.</a:t>
            </a:r>
          </a:p>
        </p:txBody>
      </p:sp>
      <p:sp>
        <p:nvSpPr>
          <p:cNvPr id="5" name="Interaktivni gumb: Po meri 4">
            <a:hlinkClick r:id="rId3" action="ppaction://hlinksldjump" highlightClick="1"/>
          </p:cNvPr>
          <p:cNvSpPr/>
          <p:nvPr/>
        </p:nvSpPr>
        <p:spPr>
          <a:xfrm>
            <a:off x="179512" y="5949280"/>
            <a:ext cx="6120680" cy="648072"/>
          </a:xfrm>
          <a:prstGeom prst="actionButtonBlank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2800" dirty="0"/>
              <a:t>En indijski krokodil tehta 520 kilogramov.</a:t>
            </a:r>
          </a:p>
        </p:txBody>
      </p:sp>
      <p:pic>
        <p:nvPicPr>
          <p:cNvPr id="6" name="Picture 4" descr="j044042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057851" y="3284984"/>
            <a:ext cx="3086149" cy="254374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6" descr="j042806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20072" y="3501008"/>
            <a:ext cx="3168650" cy="1931988"/>
          </a:xfrm>
          <a:prstGeom prst="rect">
            <a:avLst/>
          </a:prstGeom>
          <a:noFill/>
        </p:spPr>
      </p:pic>
      <p:sp>
        <p:nvSpPr>
          <p:cNvPr id="3" name="Oblak 2"/>
          <p:cNvSpPr/>
          <p:nvPr/>
        </p:nvSpPr>
        <p:spPr>
          <a:xfrm>
            <a:off x="899592" y="548680"/>
            <a:ext cx="4392488" cy="2808312"/>
          </a:xfrm>
          <a:prstGeom prst="cloudCallout">
            <a:avLst>
              <a:gd name="adj1" fmla="val 40376"/>
              <a:gd name="adj2" fmla="val 66874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l-SI" sz="4800" dirty="0">
                <a:latin typeface="Arial" pitchFamily="34" charset="0"/>
                <a:cs typeface="Arial" pitchFamily="34" charset="0"/>
              </a:rPr>
              <a:t>Bravo!</a:t>
            </a:r>
          </a:p>
        </p:txBody>
      </p:sp>
      <p:sp>
        <p:nvSpPr>
          <p:cNvPr id="4" name="Interaktivni gumb: Po meri 3">
            <a:hlinkClick r:id="rId3" action="ppaction://hlinksldjump" highlightClick="1"/>
          </p:cNvPr>
          <p:cNvSpPr/>
          <p:nvPr/>
        </p:nvSpPr>
        <p:spPr>
          <a:xfrm>
            <a:off x="467544" y="5733256"/>
            <a:ext cx="2304256" cy="792088"/>
          </a:xfrm>
          <a:prstGeom prst="actionButtonBlank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2800" dirty="0">
                <a:latin typeface="Arial" pitchFamily="34" charset="0"/>
                <a:cs typeface="Arial" pitchFamily="34" charset="0"/>
              </a:rPr>
              <a:t>Nadaljuj.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 descr="j044042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436096" y="3573016"/>
            <a:ext cx="3086149" cy="2543746"/>
          </a:xfrm>
          <a:prstGeom prst="rect">
            <a:avLst/>
          </a:prstGeom>
          <a:noFill/>
        </p:spPr>
      </p:pic>
      <p:sp>
        <p:nvSpPr>
          <p:cNvPr id="3" name="Oblak 2"/>
          <p:cNvSpPr/>
          <p:nvPr/>
        </p:nvSpPr>
        <p:spPr>
          <a:xfrm>
            <a:off x="0" y="0"/>
            <a:ext cx="7092280" cy="3645024"/>
          </a:xfrm>
          <a:prstGeom prst="cloudCallout">
            <a:avLst>
              <a:gd name="adj1" fmla="val 33970"/>
              <a:gd name="adj2" fmla="val 63443"/>
            </a:avLst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l-SI" sz="2800" dirty="0"/>
              <a:t>V vsaki škatlici je 36 tablet proti glavobolu. V lekarni so naročili 23400 tablet.</a:t>
            </a:r>
          </a:p>
          <a:p>
            <a:pPr algn="ctr"/>
            <a:r>
              <a:rPr lang="sl-SI" sz="2800" dirty="0"/>
              <a:t>Koliko škatlica tablet so dobili?</a:t>
            </a:r>
          </a:p>
        </p:txBody>
      </p:sp>
      <p:sp>
        <p:nvSpPr>
          <p:cNvPr id="4" name="Interaktivni gumb: Po meri 3">
            <a:hlinkClick r:id="rId3" action="ppaction://hlinksldjump" highlightClick="1"/>
          </p:cNvPr>
          <p:cNvSpPr/>
          <p:nvPr/>
        </p:nvSpPr>
        <p:spPr>
          <a:xfrm>
            <a:off x="251520" y="5877272"/>
            <a:ext cx="4608512" cy="719984"/>
          </a:xfrm>
          <a:prstGeom prst="actionButtonBlank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2800" dirty="0"/>
              <a:t>Dobili so 65 škatlic tablet.</a:t>
            </a:r>
            <a:endParaRPr lang="sl-SI" sz="2400" dirty="0"/>
          </a:p>
        </p:txBody>
      </p:sp>
      <p:sp>
        <p:nvSpPr>
          <p:cNvPr id="5" name="Interaktivni gumb: Po meri 4">
            <a:hlinkClick r:id="rId4" action="ppaction://hlinksldjump" highlightClick="1"/>
          </p:cNvPr>
          <p:cNvSpPr/>
          <p:nvPr/>
        </p:nvSpPr>
        <p:spPr>
          <a:xfrm>
            <a:off x="251520" y="5085184"/>
            <a:ext cx="4680520" cy="719984"/>
          </a:xfrm>
          <a:prstGeom prst="actionButtonBlank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2800" dirty="0"/>
              <a:t>Dobili so 650 škatlic tablet.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6" descr="j042806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20072" y="3501008"/>
            <a:ext cx="3168650" cy="1931988"/>
          </a:xfrm>
          <a:prstGeom prst="rect">
            <a:avLst/>
          </a:prstGeom>
          <a:noFill/>
        </p:spPr>
      </p:pic>
      <p:sp>
        <p:nvSpPr>
          <p:cNvPr id="3" name="Oblak 2"/>
          <p:cNvSpPr/>
          <p:nvPr/>
        </p:nvSpPr>
        <p:spPr>
          <a:xfrm>
            <a:off x="899592" y="548680"/>
            <a:ext cx="4392488" cy="2808312"/>
          </a:xfrm>
          <a:prstGeom prst="cloudCallout">
            <a:avLst>
              <a:gd name="adj1" fmla="val 40376"/>
              <a:gd name="adj2" fmla="val 66874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l-SI" sz="4800" dirty="0">
                <a:latin typeface="Arial" pitchFamily="34" charset="0"/>
                <a:cs typeface="Arial" pitchFamily="34" charset="0"/>
              </a:rPr>
              <a:t>Bravo!</a:t>
            </a:r>
          </a:p>
        </p:txBody>
      </p:sp>
      <p:sp>
        <p:nvSpPr>
          <p:cNvPr id="4" name="Interaktivni gumb: Po meri 3">
            <a:hlinkClick r:id="rId3" action="ppaction://hlinksldjump" highlightClick="1"/>
          </p:cNvPr>
          <p:cNvSpPr/>
          <p:nvPr/>
        </p:nvSpPr>
        <p:spPr>
          <a:xfrm>
            <a:off x="467544" y="5733256"/>
            <a:ext cx="2304256" cy="792088"/>
          </a:xfrm>
          <a:prstGeom prst="actionButtonBlank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2800" dirty="0">
                <a:latin typeface="Arial" pitchFamily="34" charset="0"/>
                <a:cs typeface="Arial" pitchFamily="34" charset="0"/>
              </a:rPr>
              <a:t>Nadaljuj.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isar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240</TotalTime>
  <Words>467</Words>
  <Application>Microsoft Office PowerPoint</Application>
  <PresentationFormat>Diaprojekcija na zaslonu (4:3)</PresentationFormat>
  <Paragraphs>91</Paragraphs>
  <Slides>23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2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23</vt:i4>
      </vt:variant>
    </vt:vector>
  </HeadingPairs>
  <TitlesOfParts>
    <vt:vector size="26" baseType="lpstr">
      <vt:lpstr>Arial</vt:lpstr>
      <vt:lpstr>Calibri</vt:lpstr>
      <vt:lpstr>Officeova tema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Diapozitiv 1</dc:title>
  <dc:creator>Simona</dc:creator>
  <cp:lastModifiedBy>DENIS</cp:lastModifiedBy>
  <cp:revision>34</cp:revision>
  <dcterms:created xsi:type="dcterms:W3CDTF">2011-04-10T08:34:03Z</dcterms:created>
  <dcterms:modified xsi:type="dcterms:W3CDTF">2020-05-05T15:24:50Z</dcterms:modified>
</cp:coreProperties>
</file>